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4" r:id="rId3"/>
    <p:sldId id="315" r:id="rId4"/>
    <p:sldId id="578" r:id="rId5"/>
    <p:sldId id="596" r:id="rId6"/>
    <p:sldId id="597" r:id="rId7"/>
    <p:sldId id="569" r:id="rId8"/>
    <p:sldId id="293" r:id="rId9"/>
    <p:sldId id="294" r:id="rId10"/>
    <p:sldId id="393" r:id="rId11"/>
    <p:sldId id="602" r:id="rId12"/>
    <p:sldId id="260" r:id="rId13"/>
    <p:sldId id="308" r:id="rId14"/>
    <p:sldId id="386" r:id="rId15"/>
    <p:sldId id="387" r:id="rId16"/>
    <p:sldId id="388" r:id="rId17"/>
    <p:sldId id="391" r:id="rId18"/>
    <p:sldId id="296" r:id="rId1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9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11/10/2025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1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CHÚA NHẬT XXVIII THƯỜNG NIÊN - C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HY VỌNG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TIN YÊU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502819E-E763-83C2-65E0-59FF562F6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547896"/>
              </p:ext>
            </p:extLst>
          </p:nvPr>
        </p:nvGraphicFramePr>
        <p:xfrm>
          <a:off x="451413" y="88252"/>
          <a:ext cx="11505234" cy="6590340"/>
        </p:xfrm>
        <a:graphic>
          <a:graphicData uri="http://schemas.openxmlformats.org/drawingml/2006/table">
            <a:tbl>
              <a:tblPr firstRow="1" firstCol="1" bandRow="1"/>
              <a:tblGrid>
                <a:gridCol w="958268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1448434560"/>
                    </a:ext>
                  </a:extLst>
                </a:gridCol>
              </a:tblGrid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Ệ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Ủ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502819E-E763-83C2-65E0-59FF562F6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054108"/>
              </p:ext>
            </p:extLst>
          </p:nvPr>
        </p:nvGraphicFramePr>
        <p:xfrm>
          <a:off x="451413" y="88252"/>
          <a:ext cx="11505234" cy="6590340"/>
        </p:xfrm>
        <a:graphic>
          <a:graphicData uri="http://schemas.openxmlformats.org/drawingml/2006/table">
            <a:tbl>
              <a:tblPr firstRow="1" firstCol="1" bandRow="1"/>
              <a:tblGrid>
                <a:gridCol w="958268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58268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59271">
                  <a:extLst>
                    <a:ext uri="{9D8B030D-6E8A-4147-A177-3AD203B41FA5}">
                      <a16:colId xmlns:a16="http://schemas.microsoft.com/office/drawing/2014/main" val="1448434560"/>
                    </a:ext>
                  </a:extLst>
                </a:gridCol>
              </a:tblGrid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Ệ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Ủ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098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8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B15DB4-3A8C-4297-A622-D0A7BA371D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063" y="1010121"/>
            <a:ext cx="5549874" cy="4650187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Ma quỷ ám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Câm và điếc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Phong hủi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Bại liệt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Ở LÀNG KIA CÓ MƯỜI NGƯỜI </a:t>
            </a:r>
            <a:r>
              <a:rPr lang="vi-VN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BỊ BỆNH GÌ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ĐÓN GẶP ĐỨC GIÊ-SU?</a:t>
            </a:r>
            <a:endParaRPr lang="vi-VN" sz="54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37257"/>
            <a:ext cx="12246884" cy="812666"/>
            <a:chOff x="-1896924" y="4695363"/>
            <a:chExt cx="10572108" cy="696557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3885" y="470612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Phong hủi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Giê-ru-sa-lem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Ga-li-lê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Ca-phác-na-um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Sa-ma-ri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MỘT NGƯỜI QUAY LẠI TÔN VINH THIÊN CHÚA VÀ SẤP MÌNH DƯỚI CHÂN ĐỨC GIÊ-SU LÀ NGƯỜI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THUỘC MIỀN NÀO?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60876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Sa-ma-ri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Vô dụng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Khôn ngoan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Lòng tin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Lòng biết ơn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GIÊ-SU ĐÃ CHO NGƯỜI ĐƯỢC KHỎI BỆNH BIẾT LÀ 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NHỜ CÁI GÌ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CỦA ANH ĐÃ CỨU ANH?</a:t>
            </a:r>
            <a:endParaRPr lang="vi-VN" sz="48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49023"/>
            <a:ext cx="12248199" cy="808852"/>
            <a:chOff x="-1896924" y="4685442"/>
            <a:chExt cx="10573245" cy="693296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92938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Lòng tin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85442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Chăn chiên.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Tạ ơn.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Xác nhận đã lành bệnh.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Cả a, b và c đúng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NGƯỜI PHONG CÙI MIỀN SAMARI TRỞ LẠI GẶP ĐỨC GIÊSU ĐỂ 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LÀM GÌ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vi-VN" sz="48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2755015"/>
            <a:ext cx="12257041" cy="801997"/>
            <a:chOff x="-1896924" y="4695363"/>
            <a:chExt cx="10580877" cy="68741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5116" y="4696974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Tạ ơn.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Lạy thầy Giêsu, xin rủ lòng thương chúng tôi.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Lạy thầy Giêsu, xin cứu chữa chúng tôi.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lang="en-US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Xin thương xót chúng tôi.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Lạy thầy Giêsu, xin làm cho chúng tôi được sạch.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KHI GẶP ĐỨC GIÊSU, NHỮNG NGƯỜI MẮC BỆNH PHONG 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NÓI GÌ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516257"/>
            <a:ext cx="12240888" cy="813020"/>
            <a:chOff x="-1896924" y="4695363"/>
            <a:chExt cx="10566934" cy="696863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59" y="4706426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Lạy thầy Giêsu, xin rủ lòng thương chúng tôi.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261315" y="940275"/>
            <a:ext cx="6234533" cy="5348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THỂ HIỆN SỰ BIẾT ƠN VỚI THIÊN CHÚA VÀ BỐ MẸ NHƯ THẾ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 đường lên Giê-ru-sa-lem, Đức Giê-su đi qua biên giới giữa hai miền Sa-ma-ri và Ga-li-lê.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LU-CA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Lúc Người vào một làng kia, thì có mười người phong hủi đón gặp Người. Họ dừng lại đằng xa và kêu lớn tiếng : “Lạy thầy Giê-su, xin dủ lòng thương chúng tôi !”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Thấy vậy, Đức Giê-su bảo họ : “Hãy đi trình diện với các tư tế.” Đang khi đi thì họ được sạch.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33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6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 người trong bọn, thấy mình được khỏi, liền quay trở lại và lớn tiếng tôn vinh Thiên Chúa. Anh ta sấp mình dưới chân Đức Giê-su mà tạ ơn. Anh ta lại là người Sa-ma-ri. </a:t>
            </a:r>
            <a:endParaRPr lang="en-US" sz="68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5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6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Đức Giê-su mới nói : “Không phải cả mười người đều được sạch sao ? Thế thì chín người kia đâu ? Sao không thấy họ trở lại tôn vinh Thiên Chúa, mà chỉ có người ngoại bang này ?”</a:t>
            </a:r>
            <a:endParaRPr lang="en-US" sz="6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0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Rồi Người nói với anh ta : “Đứng dậy về đi ! Lòng tin của anh đã cứu chữa anh.”</a:t>
            </a:r>
            <a:r>
              <a:rPr lang="en-US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là Lời Chúa</a:t>
            </a:r>
          </a:p>
        </p:txBody>
      </p:sp>
    </p:spTree>
    <p:extLst>
      <p:ext uri="{BB962C8B-B14F-4D97-AF65-F5344CB8AC3E}">
        <p14:creationId xmlns:p14="http://schemas.microsoft.com/office/powerpoint/2010/main" val="4112903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1181144" y="70948"/>
            <a:ext cx="972183" cy="9037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20" y="156557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0184" y="974673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73679" y="1779255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0" y="2527447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73679" y="3359581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412495" y="4181556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072497"/>
              </p:ext>
            </p:extLst>
          </p:nvPr>
        </p:nvGraphicFramePr>
        <p:xfrm>
          <a:off x="1162975" y="88253"/>
          <a:ext cx="10052892" cy="4807842"/>
        </p:xfrm>
        <a:graphic>
          <a:graphicData uri="http://schemas.openxmlformats.org/drawingml/2006/table">
            <a:tbl>
              <a:tblPr firstRow="1" firstCol="1" bandRow="1"/>
              <a:tblGrid>
                <a:gridCol w="837303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837303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837303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837303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837303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837303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838179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838179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838179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838179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838179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838179">
                  <a:extLst>
                    <a:ext uri="{9D8B030D-6E8A-4147-A177-3AD203B41FA5}">
                      <a16:colId xmlns:a16="http://schemas.microsoft.com/office/drawing/2014/main" val="1448434560"/>
                    </a:ext>
                  </a:extLst>
                </a:gridCol>
              </a:tblGrid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Ệ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Ủ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  <p:sp>
        <p:nvSpPr>
          <p:cNvPr id="183" name="Rectangle 182">
            <a:extLst>
              <a:ext uri="{FF2B5EF4-FFF2-40B4-BE49-F238E27FC236}">
                <a16:creationId xmlns:a16="http://schemas.microsoft.com/office/drawing/2014/main" id="{B6A374E2-53DA-8E99-E8FA-87DFE32B3B02}"/>
              </a:ext>
            </a:extLst>
          </p:cNvPr>
          <p:cNvSpPr/>
          <p:nvPr/>
        </p:nvSpPr>
        <p:spPr>
          <a:xfrm>
            <a:off x="10160" y="500353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SAO KHÔNG THẤY HỌ TRỞ LẠI TÔN VINH THIÊN CHÚA, MÀ CHỈ CÓ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NGƯỜI NÀO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TRỞ LẠI?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7655DB-86CB-1BDE-79A9-CD386E6EDF12}"/>
              </a:ext>
            </a:extLst>
          </p:cNvPr>
          <p:cNvSpPr/>
          <p:nvPr/>
        </p:nvSpPr>
        <p:spPr>
          <a:xfrm>
            <a:off x="4510847" y="8008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6E1F86-19B4-D806-0CF3-3D4B6B2B617B}"/>
              </a:ext>
            </a:extLst>
          </p:cNvPr>
          <p:cNvSpPr/>
          <p:nvPr/>
        </p:nvSpPr>
        <p:spPr>
          <a:xfrm>
            <a:off x="2008417" y="8008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A4379E-3CE3-B992-CFD9-3483408AA4B2}"/>
              </a:ext>
            </a:extLst>
          </p:cNvPr>
          <p:cNvSpPr/>
          <p:nvPr/>
        </p:nvSpPr>
        <p:spPr>
          <a:xfrm>
            <a:off x="3677727" y="8008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D35483-F587-BE31-12FD-49AD5666D4D0}"/>
              </a:ext>
            </a:extLst>
          </p:cNvPr>
          <p:cNvSpPr/>
          <p:nvPr/>
        </p:nvSpPr>
        <p:spPr>
          <a:xfrm>
            <a:off x="2840267" y="8008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D9EEFB-E575-4D3E-3529-3D86186E015B}"/>
              </a:ext>
            </a:extLst>
          </p:cNvPr>
          <p:cNvSpPr/>
          <p:nvPr/>
        </p:nvSpPr>
        <p:spPr>
          <a:xfrm>
            <a:off x="7850947" y="8059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3626FA-16EB-4E8A-2E8A-8AF5AED0163D}"/>
              </a:ext>
            </a:extLst>
          </p:cNvPr>
          <p:cNvSpPr/>
          <p:nvPr/>
        </p:nvSpPr>
        <p:spPr>
          <a:xfrm>
            <a:off x="5348517" y="8059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46DBBA-26DA-4246-4614-E90711C31B18}"/>
              </a:ext>
            </a:extLst>
          </p:cNvPr>
          <p:cNvSpPr/>
          <p:nvPr/>
        </p:nvSpPr>
        <p:spPr>
          <a:xfrm>
            <a:off x="7017827" y="8059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FFC832-8DBD-3F7A-4989-858D3414ED48}"/>
              </a:ext>
            </a:extLst>
          </p:cNvPr>
          <p:cNvSpPr/>
          <p:nvPr/>
        </p:nvSpPr>
        <p:spPr>
          <a:xfrm>
            <a:off x="6180367" y="8059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A25275-DB36-6102-14EA-73D771A9E6FF}"/>
              </a:ext>
            </a:extLst>
          </p:cNvPr>
          <p:cNvSpPr/>
          <p:nvPr/>
        </p:nvSpPr>
        <p:spPr>
          <a:xfrm>
            <a:off x="8692195" y="8059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A78ABE8-0B08-48FC-E1FB-B0B2F568554E}"/>
              </a:ext>
            </a:extLst>
          </p:cNvPr>
          <p:cNvSpPr/>
          <p:nvPr/>
        </p:nvSpPr>
        <p:spPr>
          <a:xfrm>
            <a:off x="3676339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998301-967A-CBD4-FC5F-A8FB472E0F09}"/>
              </a:ext>
            </a:extLst>
          </p:cNvPr>
          <p:cNvSpPr/>
          <p:nvPr/>
        </p:nvSpPr>
        <p:spPr>
          <a:xfrm>
            <a:off x="1173909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D17F7B-5934-EC89-F326-C44ABBB839C5}"/>
              </a:ext>
            </a:extLst>
          </p:cNvPr>
          <p:cNvSpPr/>
          <p:nvPr/>
        </p:nvSpPr>
        <p:spPr>
          <a:xfrm>
            <a:off x="2843219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88F8BAE-55A9-BEF6-9CF7-C488427B7E1F}"/>
              </a:ext>
            </a:extLst>
          </p:cNvPr>
          <p:cNvSpPr/>
          <p:nvPr/>
        </p:nvSpPr>
        <p:spPr>
          <a:xfrm>
            <a:off x="2005759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E40B3FB-E1AF-AF1D-E42D-D17E0D6B9A04}"/>
              </a:ext>
            </a:extLst>
          </p:cNvPr>
          <p:cNvSpPr/>
          <p:nvPr/>
        </p:nvSpPr>
        <p:spPr>
          <a:xfrm>
            <a:off x="7016439" y="88846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8CC1CFF-98E5-33DE-BA1A-F21FF3476E68}"/>
              </a:ext>
            </a:extLst>
          </p:cNvPr>
          <p:cNvSpPr/>
          <p:nvPr/>
        </p:nvSpPr>
        <p:spPr>
          <a:xfrm>
            <a:off x="4514009" y="88846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080285E-2ED0-63ED-2637-A4A72096F12B}"/>
              </a:ext>
            </a:extLst>
          </p:cNvPr>
          <p:cNvSpPr/>
          <p:nvPr/>
        </p:nvSpPr>
        <p:spPr>
          <a:xfrm>
            <a:off x="6183319" y="88846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42BC0B-646E-D7BB-2BD6-88025861DFBD}"/>
              </a:ext>
            </a:extLst>
          </p:cNvPr>
          <p:cNvSpPr/>
          <p:nvPr/>
        </p:nvSpPr>
        <p:spPr>
          <a:xfrm>
            <a:off x="5345859" y="88846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14B8B7-2100-B8E9-4D46-7A6C797F2799}"/>
              </a:ext>
            </a:extLst>
          </p:cNvPr>
          <p:cNvSpPr/>
          <p:nvPr/>
        </p:nvSpPr>
        <p:spPr>
          <a:xfrm>
            <a:off x="7857687" y="88846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6CE8880-8DF1-819A-69E7-19924C3811B6}"/>
              </a:ext>
            </a:extLst>
          </p:cNvPr>
          <p:cNvSpPr/>
          <p:nvPr/>
        </p:nvSpPr>
        <p:spPr>
          <a:xfrm>
            <a:off x="4510845" y="168695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68FB62B-DDFB-15F4-E32A-3CAC6964C0BA}"/>
              </a:ext>
            </a:extLst>
          </p:cNvPr>
          <p:cNvSpPr/>
          <p:nvPr/>
        </p:nvSpPr>
        <p:spPr>
          <a:xfrm>
            <a:off x="2008415" y="168695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5304FED-F3D6-DB7F-6866-370BA96F2418}"/>
              </a:ext>
            </a:extLst>
          </p:cNvPr>
          <p:cNvSpPr/>
          <p:nvPr/>
        </p:nvSpPr>
        <p:spPr>
          <a:xfrm>
            <a:off x="3677725" y="168695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E4935B-4FD1-0C32-CF11-88F881E98F9C}"/>
              </a:ext>
            </a:extLst>
          </p:cNvPr>
          <p:cNvSpPr/>
          <p:nvPr/>
        </p:nvSpPr>
        <p:spPr>
          <a:xfrm>
            <a:off x="2840265" y="168695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DFAB4FB-2E20-ADD3-F366-67C46E86E79D}"/>
              </a:ext>
            </a:extLst>
          </p:cNvPr>
          <p:cNvSpPr/>
          <p:nvPr/>
        </p:nvSpPr>
        <p:spPr>
          <a:xfrm>
            <a:off x="7850945" y="1687463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EAC8B42-0EA0-C7D8-AD30-BDDB30C2CB95}"/>
              </a:ext>
            </a:extLst>
          </p:cNvPr>
          <p:cNvSpPr/>
          <p:nvPr/>
        </p:nvSpPr>
        <p:spPr>
          <a:xfrm>
            <a:off x="5348515" y="1687463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70B4430-863F-F0D7-89F0-631F857C624D}"/>
              </a:ext>
            </a:extLst>
          </p:cNvPr>
          <p:cNvSpPr/>
          <p:nvPr/>
        </p:nvSpPr>
        <p:spPr>
          <a:xfrm>
            <a:off x="7017825" y="1687463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7CA4CD6-9032-300A-0FAD-A59F6BCD5B69}"/>
              </a:ext>
            </a:extLst>
          </p:cNvPr>
          <p:cNvSpPr/>
          <p:nvPr/>
        </p:nvSpPr>
        <p:spPr>
          <a:xfrm>
            <a:off x="6180365" y="1687463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16027DD-8038-A65D-365C-3CA84E5F56FC}"/>
              </a:ext>
            </a:extLst>
          </p:cNvPr>
          <p:cNvSpPr/>
          <p:nvPr/>
        </p:nvSpPr>
        <p:spPr>
          <a:xfrm>
            <a:off x="3667465" y="248594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A6E148A-A5AA-ADD7-B378-434FB6DFB517}"/>
              </a:ext>
            </a:extLst>
          </p:cNvPr>
          <p:cNvSpPr/>
          <p:nvPr/>
        </p:nvSpPr>
        <p:spPr>
          <a:xfrm>
            <a:off x="1165035" y="248594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CFDC57C-68F6-3334-70CD-6DBC6F20E04E}"/>
              </a:ext>
            </a:extLst>
          </p:cNvPr>
          <p:cNvSpPr/>
          <p:nvPr/>
        </p:nvSpPr>
        <p:spPr>
          <a:xfrm>
            <a:off x="2834345" y="248594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616F03A-0FC2-B085-B9A6-F69BE0955E92}"/>
              </a:ext>
            </a:extLst>
          </p:cNvPr>
          <p:cNvSpPr/>
          <p:nvPr/>
        </p:nvSpPr>
        <p:spPr>
          <a:xfrm>
            <a:off x="1996885" y="248594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2DDF104-31EE-C96D-11B5-DBFF6BC08FE5}"/>
              </a:ext>
            </a:extLst>
          </p:cNvPr>
          <p:cNvSpPr/>
          <p:nvPr/>
        </p:nvSpPr>
        <p:spPr>
          <a:xfrm>
            <a:off x="7007565" y="248645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9A8F3C1-8F73-6C4E-651E-1899B9F53520}"/>
              </a:ext>
            </a:extLst>
          </p:cNvPr>
          <p:cNvSpPr/>
          <p:nvPr/>
        </p:nvSpPr>
        <p:spPr>
          <a:xfrm>
            <a:off x="4505135" y="248645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D850046-71E2-D28A-3F21-865E35D42F86}"/>
              </a:ext>
            </a:extLst>
          </p:cNvPr>
          <p:cNvSpPr/>
          <p:nvPr/>
        </p:nvSpPr>
        <p:spPr>
          <a:xfrm>
            <a:off x="6174445" y="248645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ED47B6A-67D0-D1C4-273C-A3278C92DE1F}"/>
              </a:ext>
            </a:extLst>
          </p:cNvPr>
          <p:cNvSpPr/>
          <p:nvPr/>
        </p:nvSpPr>
        <p:spPr>
          <a:xfrm>
            <a:off x="5336985" y="248645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E46CD39-E2F0-D365-084E-33A8E49C280E}"/>
              </a:ext>
            </a:extLst>
          </p:cNvPr>
          <p:cNvSpPr/>
          <p:nvPr/>
        </p:nvSpPr>
        <p:spPr>
          <a:xfrm>
            <a:off x="7848813" y="248645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76D9F8F-9013-990B-342B-2B72C9736430}"/>
              </a:ext>
            </a:extLst>
          </p:cNvPr>
          <p:cNvSpPr/>
          <p:nvPr/>
        </p:nvSpPr>
        <p:spPr>
          <a:xfrm>
            <a:off x="9521163" y="248792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FF29295-9899-34B5-0415-89BA84E2438B}"/>
              </a:ext>
            </a:extLst>
          </p:cNvPr>
          <p:cNvSpPr/>
          <p:nvPr/>
        </p:nvSpPr>
        <p:spPr>
          <a:xfrm>
            <a:off x="8688043" y="248792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3F25E79-5BEC-81F3-BEE7-AD907F2A30A6}"/>
              </a:ext>
            </a:extLst>
          </p:cNvPr>
          <p:cNvSpPr/>
          <p:nvPr/>
        </p:nvSpPr>
        <p:spPr>
          <a:xfrm>
            <a:off x="10362411" y="248792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ED1FFAF-FAB1-0CF8-A4DB-5FC62C6034D1}"/>
              </a:ext>
            </a:extLst>
          </p:cNvPr>
          <p:cNvSpPr/>
          <p:nvPr/>
        </p:nvSpPr>
        <p:spPr>
          <a:xfrm>
            <a:off x="3668675" y="329528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7AB60E3-4A35-5095-311E-58C2DB69FB3E}"/>
              </a:ext>
            </a:extLst>
          </p:cNvPr>
          <p:cNvSpPr/>
          <p:nvPr/>
        </p:nvSpPr>
        <p:spPr>
          <a:xfrm>
            <a:off x="1166245" y="329528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228A291-57D7-273E-0A5D-B1D222D82870}"/>
              </a:ext>
            </a:extLst>
          </p:cNvPr>
          <p:cNvSpPr/>
          <p:nvPr/>
        </p:nvSpPr>
        <p:spPr>
          <a:xfrm>
            <a:off x="2835555" y="329528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F003AB4-09B2-5E1B-BB82-453C1FB15938}"/>
              </a:ext>
            </a:extLst>
          </p:cNvPr>
          <p:cNvSpPr/>
          <p:nvPr/>
        </p:nvSpPr>
        <p:spPr>
          <a:xfrm>
            <a:off x="1998095" y="329528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BB90A91-AEC1-8BF6-C029-437E7D945D66}"/>
              </a:ext>
            </a:extLst>
          </p:cNvPr>
          <p:cNvSpPr/>
          <p:nvPr/>
        </p:nvSpPr>
        <p:spPr>
          <a:xfrm>
            <a:off x="7008775" y="329579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2B0FD21-4B81-365B-A65A-42AC39DB57C5}"/>
              </a:ext>
            </a:extLst>
          </p:cNvPr>
          <p:cNvSpPr/>
          <p:nvPr/>
        </p:nvSpPr>
        <p:spPr>
          <a:xfrm>
            <a:off x="4506345" y="329579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476838C-037D-A317-6863-3AD8FB72CF3C}"/>
              </a:ext>
            </a:extLst>
          </p:cNvPr>
          <p:cNvSpPr/>
          <p:nvPr/>
        </p:nvSpPr>
        <p:spPr>
          <a:xfrm>
            <a:off x="6175655" y="329579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6C88E102-568F-B55E-FF16-CB36DCD75FE7}"/>
              </a:ext>
            </a:extLst>
          </p:cNvPr>
          <p:cNvSpPr/>
          <p:nvPr/>
        </p:nvSpPr>
        <p:spPr>
          <a:xfrm>
            <a:off x="5338195" y="329579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87A9145A-9E9E-D946-02D9-52D4686671C8}"/>
              </a:ext>
            </a:extLst>
          </p:cNvPr>
          <p:cNvSpPr/>
          <p:nvPr/>
        </p:nvSpPr>
        <p:spPr>
          <a:xfrm>
            <a:off x="2843051" y="409428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AAECD54-BA19-D2C7-700D-562D02573427}"/>
              </a:ext>
            </a:extLst>
          </p:cNvPr>
          <p:cNvSpPr/>
          <p:nvPr/>
        </p:nvSpPr>
        <p:spPr>
          <a:xfrm>
            <a:off x="6183151" y="4094793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96502D7D-D90B-88A2-D48D-3A45C738076B}"/>
              </a:ext>
            </a:extLst>
          </p:cNvPr>
          <p:cNvSpPr/>
          <p:nvPr/>
        </p:nvSpPr>
        <p:spPr>
          <a:xfrm>
            <a:off x="3680721" y="4094793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2BBD5957-DF8A-C8E5-E78F-4EF248A2046B}"/>
              </a:ext>
            </a:extLst>
          </p:cNvPr>
          <p:cNvSpPr/>
          <p:nvPr/>
        </p:nvSpPr>
        <p:spPr>
          <a:xfrm>
            <a:off x="5350031" y="4094793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00ED8365-96A4-E4B8-9B98-2A64A709B251}"/>
              </a:ext>
            </a:extLst>
          </p:cNvPr>
          <p:cNvSpPr/>
          <p:nvPr/>
        </p:nvSpPr>
        <p:spPr>
          <a:xfrm>
            <a:off x="4512571" y="4094793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8AAAB13F-D5EE-F358-6FE7-2FC778330CBB}"/>
              </a:ext>
            </a:extLst>
          </p:cNvPr>
          <p:cNvSpPr/>
          <p:nvPr/>
        </p:nvSpPr>
        <p:spPr>
          <a:xfrm>
            <a:off x="7024399" y="4094793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DC061FA3-8E93-74EE-080F-03613967866A}"/>
              </a:ext>
            </a:extLst>
          </p:cNvPr>
          <p:cNvSpPr/>
          <p:nvPr/>
        </p:nvSpPr>
        <p:spPr>
          <a:xfrm>
            <a:off x="8696749" y="409627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3D618129-03AE-3071-BD2B-3B83A6E2E592}"/>
              </a:ext>
            </a:extLst>
          </p:cNvPr>
          <p:cNvSpPr/>
          <p:nvPr/>
        </p:nvSpPr>
        <p:spPr>
          <a:xfrm>
            <a:off x="7863629" y="409627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FC325EBB-C7C3-D4B8-830B-D0FA68491A08}"/>
              </a:ext>
            </a:extLst>
          </p:cNvPr>
          <p:cNvSpPr/>
          <p:nvPr/>
        </p:nvSpPr>
        <p:spPr>
          <a:xfrm>
            <a:off x="9537997" y="409627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C7ADFE6-9B8A-7508-277D-3466620E41CC}"/>
              </a:ext>
            </a:extLst>
          </p:cNvPr>
          <p:cNvSpPr/>
          <p:nvPr/>
        </p:nvSpPr>
        <p:spPr>
          <a:xfrm>
            <a:off x="25237" y="5020135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HÃY ĐI VÀ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LÀM GÌ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VỚI CÁC TƯ TẾ?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F0706810-F3BD-6F86-4465-4F0AC9B943E6}"/>
              </a:ext>
            </a:extLst>
          </p:cNvPr>
          <p:cNvSpPr/>
          <p:nvPr/>
        </p:nvSpPr>
        <p:spPr>
          <a:xfrm>
            <a:off x="27165" y="5010489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ĐÃ CHỮA NHỮNG NGƯỜI MẮC BỆNH PHONG?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A41A5BFC-9817-A250-FCD1-D0CFC5E404D0}"/>
              </a:ext>
            </a:extLst>
          </p:cNvPr>
          <p:cNvSpPr/>
          <p:nvPr/>
        </p:nvSpPr>
        <p:spPr>
          <a:xfrm>
            <a:off x="17515" y="5012414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MƯỜI NGƯỜI PHONG HỦI XIN ĐỨC GIÊ-SU </a:t>
            </a:r>
            <a:r>
              <a:rPr lang="en-US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THẾ NÀO VỚI 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HỌ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0F306EE4-2556-C390-DDDC-F37EAB8E77E9}"/>
              </a:ext>
            </a:extLst>
          </p:cNvPr>
          <p:cNvSpPr/>
          <p:nvPr/>
        </p:nvSpPr>
        <p:spPr>
          <a:xfrm>
            <a:off x="19440" y="5014339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it-IT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GIÊ-SU ĐI QUA </a:t>
            </a:r>
            <a:r>
              <a:rPr lang="it-IT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CÁI GÌ </a:t>
            </a:r>
            <a:r>
              <a:rPr lang="it-IT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GIỮA HAI MIỀN SA-MA-RI VÀ GIA-LI-LÊ?</a:t>
            </a:r>
            <a:endParaRPr lang="vi-VN" sz="44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5158BE16-672B-5FE9-79E6-49428EC9AF60}"/>
              </a:ext>
            </a:extLst>
          </p:cNvPr>
          <p:cNvSpPr/>
          <p:nvPr/>
        </p:nvSpPr>
        <p:spPr>
          <a:xfrm>
            <a:off x="21366" y="5016266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it-IT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GIÊ-SU NÓI: “TRIỀU ĐẠI </a:t>
            </a:r>
            <a:r>
              <a:rPr lang="it-IT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CỦA AI </a:t>
            </a:r>
            <a:r>
              <a:rPr lang="it-IT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ĐANG Ở GIỮA CÁC ÔNG”?</a:t>
            </a:r>
            <a:endParaRPr lang="vi-VN" sz="44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56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3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6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3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1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4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4" fill="hold">
                      <p:stCondLst>
                        <p:cond delay="0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8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8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5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1" fill="hold">
                      <p:stCondLst>
                        <p:cond delay="0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5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0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3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2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6" fill="hold">
                      <p:stCondLst>
                        <p:cond delay="0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0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5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0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2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2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>
                      <p:stCondLst>
                        <p:cond delay="indefinite"/>
                      </p:stCondLst>
                      <p:childTnLst>
                        <p:par>
                          <p:cTn id="477" fill="hold">
                            <p:stCondLst>
                              <p:cond delay="0"/>
                            </p:stCondLst>
                            <p:childTnLst>
                              <p:par>
                                <p:cTn id="47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9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5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8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1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4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7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0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3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6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83" grpId="0" animBg="1"/>
      <p:bldP spid="183" grpId="1" animBg="1"/>
      <p:bldP spid="4" grpId="0" animBg="1"/>
      <p:bldP spid="4" grpId="1" animBg="1"/>
      <p:bldP spid="6" grpId="0" animBg="1"/>
      <p:bldP spid="6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1" grpId="0" animBg="1"/>
      <p:bldP spid="61" grpId="1" animBg="1"/>
      <p:bldP spid="63" grpId="0" animBg="1"/>
      <p:bldP spid="63" grpId="1" animBg="1"/>
      <p:bldP spid="129" grpId="0" animBg="1"/>
      <p:bldP spid="129" grpId="1" animBg="1"/>
      <p:bldP spid="131" grpId="0" animBg="1"/>
      <p:bldP spid="131" grpId="1" animBg="1"/>
      <p:bldP spid="133" grpId="0" animBg="1"/>
      <p:bldP spid="133" grpId="1" animBg="1"/>
      <p:bldP spid="135" grpId="0" animBg="1"/>
      <p:bldP spid="135" grpId="1" animBg="1"/>
      <p:bldP spid="137" grpId="0" animBg="1"/>
      <p:bldP spid="137" grpId="1" animBg="1"/>
      <p:bldP spid="139" grpId="0" animBg="1"/>
      <p:bldP spid="139" grpId="1" animBg="1"/>
      <p:bldP spid="141" grpId="0" animBg="1"/>
      <p:bldP spid="141" grpId="1" animBg="1"/>
      <p:bldP spid="155" grpId="0" animBg="1"/>
      <p:bldP spid="155" grpId="1" animBg="1"/>
      <p:bldP spid="157" grpId="0" animBg="1"/>
      <p:bldP spid="157" grpId="1" animBg="1"/>
      <p:bldP spid="159" grpId="0" animBg="1"/>
      <p:bldP spid="159" grpId="1" animBg="1"/>
      <p:bldP spid="161" grpId="0" animBg="1"/>
      <p:bldP spid="161" grpId="1" animBg="1"/>
      <p:bldP spid="163" grpId="0" animBg="1"/>
      <p:bldP spid="163" grpId="1" animBg="1"/>
      <p:bldP spid="165" grpId="0" animBg="1"/>
      <p:bldP spid="165" grpId="1" animBg="1"/>
      <p:bldP spid="167" grpId="0" animBg="1"/>
      <p:bldP spid="167" grpId="1" animBg="1"/>
      <p:bldP spid="169" grpId="0" animBg="1"/>
      <p:bldP spid="169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6137</TotalTime>
  <Words>767</Words>
  <Application>Microsoft Office PowerPoint</Application>
  <PresentationFormat>Widescreen</PresentationFormat>
  <Paragraphs>267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Trên đường lên Giê-ru-sa-lem, Đức Giê-su đi qua biên giới giữa hai miền Sa-ma-ri và Ga-li-lê.</vt:lpstr>
      <vt:lpstr>Lúc Người vào một làng kia, thì có mười người phong hủi đón gặp Người. Họ dừng lại đằng xa và kêu lớn tiếng : “Lạy thầy Giê-su, xin dủ lòng thương chúng tôi !”</vt:lpstr>
      <vt:lpstr>Thấy vậy, Đức Giê-su bảo họ : “Hãy đi trình diện với các tư tế.” Đang khi đi thì họ được sạch.</vt:lpstr>
      <vt:lpstr>Một người trong bọn, thấy mình được khỏi, liền quay trở lại và lớn tiếng tôn vinh Thiên Chúa. Anh ta sấp mình dưới chân Đức Giê-su mà tạ ơn. Anh ta lại là người Sa-ma-ri. </vt:lpstr>
      <vt:lpstr>Đức Giê-su mới nói : “Không phải cả mười người đều được sạch sao ? Thế thì chín người kia đâu ? Sao không thấy họ trở lại tôn vinh Thiên Chúa, mà chỉ có người ngoại bang này ?”</vt:lpstr>
      <vt:lpstr>Rồi Người nói với anh ta : “Đứng dậy về đi ! Lòng tin của anh đã cứu chữa anh.”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104</cp:revision>
  <dcterms:created xsi:type="dcterms:W3CDTF">2022-01-14T15:16:50Z</dcterms:created>
  <dcterms:modified xsi:type="dcterms:W3CDTF">2025-10-11T07:50:27Z</dcterms:modified>
</cp:coreProperties>
</file>