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578" r:id="rId5"/>
    <p:sldId id="596" r:id="rId6"/>
    <p:sldId id="610" r:id="rId7"/>
    <p:sldId id="611" r:id="rId8"/>
    <p:sldId id="612" r:id="rId9"/>
    <p:sldId id="613" r:id="rId10"/>
    <p:sldId id="614" r:id="rId11"/>
    <p:sldId id="615" r:id="rId12"/>
    <p:sldId id="616" r:id="rId13"/>
    <p:sldId id="617" r:id="rId14"/>
    <p:sldId id="619" r:id="rId15"/>
    <p:sldId id="293" r:id="rId16"/>
    <p:sldId id="571" r:id="rId17"/>
    <p:sldId id="393" r:id="rId18"/>
    <p:sldId id="621" r:id="rId19"/>
    <p:sldId id="260" r:id="rId20"/>
    <p:sldId id="308" r:id="rId21"/>
    <p:sldId id="386" r:id="rId22"/>
    <p:sldId id="387" r:id="rId23"/>
    <p:sldId id="388" r:id="rId24"/>
    <p:sldId id="391" r:id="rId25"/>
    <p:sldId id="296" r:id="rId2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27/09/2025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CHÚA NHẬT XXVI THƯỜNG NIÊN - 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HY VỌNG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YÊU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 nỗi bên này muốn qua bên các con cũng không được, mà bên đó có qua bên chúng ta đây cũng không được.’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66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“Ông nhà giàu nói : ‘Lạy tổ phụ, vậy thì con xin tổ phụ sai anh La-da-rô đến nhà cha con, vì con hiện còn năm người anh em nữa.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01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32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Xin sai anh đến cảnh cáo họ, kẻo họ lại cũng sa vào chốn cực hình này !’ Ông Áp-ra-ham đáp : ‘Chúng đã có Mô-sê và các Ngôn Sứ, thì chúng cứ nghe lời các vị đó.’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947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nhà giàu nói : ‘Thưa tổ phụ Áp-ra-ham, họ không chịu nghe đâu, nhưng nếu có người từ cõi chết đến với họ, thì họ sẽ ăn năn sám hối.’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08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Áp-ra-ham đáp: ‘Mô-sê và các Ngôn Sứ mà họ còn chẳng chịu nghe, thì người chết có sống lại, họ cũng chẳng chịu tin’.”</a:t>
            </a:r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843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18" y="48002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18" y="734929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18" y="1419203"/>
            <a:ext cx="671319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052646"/>
            <a:ext cx="671320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19" y="2642417"/>
            <a:ext cx="602233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0" y="3312837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108742"/>
              </p:ext>
            </p:extLst>
          </p:nvPr>
        </p:nvGraphicFramePr>
        <p:xfrm>
          <a:off x="1649344" y="70948"/>
          <a:ext cx="8523810" cy="5223256"/>
        </p:xfrm>
        <a:graphic>
          <a:graphicData uri="http://schemas.openxmlformats.org/drawingml/2006/table">
            <a:tbl>
              <a:tblPr firstRow="1" firstCol="1" bandRow="1"/>
              <a:tblGrid>
                <a:gridCol w="774377">
                  <a:extLst>
                    <a:ext uri="{9D8B030D-6E8A-4147-A177-3AD203B41FA5}">
                      <a16:colId xmlns:a16="http://schemas.microsoft.com/office/drawing/2014/main" val="1330150374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Ũ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920922"/>
                  </a:ext>
                </a:extLst>
              </a:tr>
            </a:tbl>
          </a:graphicData>
        </a:graphic>
      </p:graphicFrame>
      <p:sp>
        <p:nvSpPr>
          <p:cNvPr id="60" name="Star: 10 Points 59">
            <a:extLst>
              <a:ext uri="{FF2B5EF4-FFF2-40B4-BE49-F238E27FC236}">
                <a16:creationId xmlns:a16="http://schemas.microsoft.com/office/drawing/2014/main" id="{C9AF7EF7-92CB-4799-A1C7-61637D205988}"/>
              </a:ext>
            </a:extLst>
          </p:cNvPr>
          <p:cNvSpPr/>
          <p:nvPr/>
        </p:nvSpPr>
        <p:spPr>
          <a:xfrm>
            <a:off x="397507" y="3972058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6F377E60-25D2-0019-D6DC-249F3991EE0F}"/>
              </a:ext>
            </a:extLst>
          </p:cNvPr>
          <p:cNvSpPr/>
          <p:nvPr/>
        </p:nvSpPr>
        <p:spPr>
          <a:xfrm>
            <a:off x="0" y="540383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SAU KHI CHẾT, ANH LA-DA-RÔ </a:t>
            </a:r>
            <a:r>
              <a:rPr lang="vi-VN" sz="40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 AI</a:t>
            </a:r>
            <a:r>
              <a:rPr lang="en-US" sz="4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ĐEM VÀO LÒNG ÔNG ÁP-RA-HAM ?</a:t>
            </a:r>
          </a:p>
        </p:txBody>
      </p:sp>
      <p:sp>
        <p:nvSpPr>
          <p:cNvPr id="6" name="Star: 10 Points 5">
            <a:extLst>
              <a:ext uri="{FF2B5EF4-FFF2-40B4-BE49-F238E27FC236}">
                <a16:creationId xmlns:a16="http://schemas.microsoft.com/office/drawing/2014/main" id="{C2699403-E8EE-8F74-AB0E-E0A4228B055C}"/>
              </a:ext>
            </a:extLst>
          </p:cNvPr>
          <p:cNvSpPr/>
          <p:nvPr/>
        </p:nvSpPr>
        <p:spPr>
          <a:xfrm>
            <a:off x="364712" y="4633749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C226B44C-6CB9-912A-0D28-AF31B74FC350}"/>
              </a:ext>
            </a:extLst>
          </p:cNvPr>
          <p:cNvSpPr/>
          <p:nvPr/>
        </p:nvSpPr>
        <p:spPr>
          <a:xfrm>
            <a:off x="3207082" y="6851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E8FC772C-E136-28BB-4655-BA2DD4EEE93A}"/>
              </a:ext>
            </a:extLst>
          </p:cNvPr>
          <p:cNvSpPr/>
          <p:nvPr/>
        </p:nvSpPr>
        <p:spPr>
          <a:xfrm>
            <a:off x="3980512" y="6851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0A120EA4-5428-AD23-DCAE-B0BBC75447F8}"/>
              </a:ext>
            </a:extLst>
          </p:cNvPr>
          <p:cNvSpPr/>
          <p:nvPr/>
        </p:nvSpPr>
        <p:spPr>
          <a:xfrm>
            <a:off x="4753942" y="6597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7F07CC01-3EF1-E57E-DB2F-836885F61E85}"/>
              </a:ext>
            </a:extLst>
          </p:cNvPr>
          <p:cNvSpPr/>
          <p:nvPr/>
        </p:nvSpPr>
        <p:spPr>
          <a:xfrm>
            <a:off x="5527372" y="6597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F301DA4D-8052-EFC5-874E-55E713E51019}"/>
              </a:ext>
            </a:extLst>
          </p:cNvPr>
          <p:cNvSpPr/>
          <p:nvPr/>
        </p:nvSpPr>
        <p:spPr>
          <a:xfrm>
            <a:off x="6303407" y="7359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0EF211EB-499D-8B03-579D-B7BF0DE7FE12}"/>
              </a:ext>
            </a:extLst>
          </p:cNvPr>
          <p:cNvSpPr/>
          <p:nvPr/>
        </p:nvSpPr>
        <p:spPr>
          <a:xfrm>
            <a:off x="7076837" y="7105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A7DBC50E-385E-B7D9-0818-3EBEB8E63D59}"/>
              </a:ext>
            </a:extLst>
          </p:cNvPr>
          <p:cNvSpPr/>
          <p:nvPr/>
        </p:nvSpPr>
        <p:spPr>
          <a:xfrm>
            <a:off x="7850267" y="7105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D170815C-FAD1-B834-9DDB-75FD1D432F2E}"/>
              </a:ext>
            </a:extLst>
          </p:cNvPr>
          <p:cNvSpPr/>
          <p:nvPr/>
        </p:nvSpPr>
        <p:spPr>
          <a:xfrm>
            <a:off x="8627515" y="67233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99E17AEB-46E6-C96B-B1BD-B5F06ADC2E2E}"/>
              </a:ext>
            </a:extLst>
          </p:cNvPr>
          <p:cNvSpPr/>
          <p:nvPr/>
        </p:nvSpPr>
        <p:spPr>
          <a:xfrm>
            <a:off x="9403550" y="6597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F387B905-1D2D-DD88-E98F-C4D5A3DECB98}"/>
              </a:ext>
            </a:extLst>
          </p:cNvPr>
          <p:cNvSpPr/>
          <p:nvPr/>
        </p:nvSpPr>
        <p:spPr>
          <a:xfrm>
            <a:off x="2420007" y="71669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94C6C7C6-FA4D-C4C4-5831-140F863C9AFF}"/>
              </a:ext>
            </a:extLst>
          </p:cNvPr>
          <p:cNvSpPr/>
          <p:nvPr/>
        </p:nvSpPr>
        <p:spPr>
          <a:xfrm>
            <a:off x="3193437" y="71669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DDA511E3-7FAD-AD6C-8FE9-CF52A6D921AD}"/>
              </a:ext>
            </a:extLst>
          </p:cNvPr>
          <p:cNvSpPr/>
          <p:nvPr/>
        </p:nvSpPr>
        <p:spPr>
          <a:xfrm>
            <a:off x="3966867" y="71415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38B27014-A6BF-1E46-FBE2-25F9D9E706C3}"/>
              </a:ext>
            </a:extLst>
          </p:cNvPr>
          <p:cNvSpPr/>
          <p:nvPr/>
        </p:nvSpPr>
        <p:spPr>
          <a:xfrm>
            <a:off x="4740297" y="71415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E12176B6-3FAB-3812-C1D9-18FB5342E9DA}"/>
              </a:ext>
            </a:extLst>
          </p:cNvPr>
          <p:cNvSpPr/>
          <p:nvPr/>
        </p:nvSpPr>
        <p:spPr>
          <a:xfrm>
            <a:off x="5516332" y="72177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7543934-5362-E7D3-ED33-7B24DA179A31}"/>
              </a:ext>
            </a:extLst>
          </p:cNvPr>
          <p:cNvSpPr/>
          <p:nvPr/>
        </p:nvSpPr>
        <p:spPr>
          <a:xfrm>
            <a:off x="6289762" y="71923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F215DC85-FD81-3EFB-D6EA-2122F0897E73}"/>
              </a:ext>
            </a:extLst>
          </p:cNvPr>
          <p:cNvSpPr/>
          <p:nvPr/>
        </p:nvSpPr>
        <p:spPr>
          <a:xfrm>
            <a:off x="7063192" y="71923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F4817B0-4A2A-5E66-A36F-E13C7107FA2F}"/>
              </a:ext>
            </a:extLst>
          </p:cNvPr>
          <p:cNvSpPr/>
          <p:nvPr/>
        </p:nvSpPr>
        <p:spPr>
          <a:xfrm>
            <a:off x="7840440" y="71541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1E1E8EB-3C19-E802-445D-A0FD65F9D128}"/>
              </a:ext>
            </a:extLst>
          </p:cNvPr>
          <p:cNvSpPr/>
          <p:nvPr/>
        </p:nvSpPr>
        <p:spPr>
          <a:xfrm>
            <a:off x="8616475" y="71415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B0AF946D-579D-A9F1-CA18-5756434B9A69}"/>
              </a:ext>
            </a:extLst>
          </p:cNvPr>
          <p:cNvSpPr/>
          <p:nvPr/>
        </p:nvSpPr>
        <p:spPr>
          <a:xfrm>
            <a:off x="1656088" y="137645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B9FC0252-06B9-7D19-F041-32ECBFF2234B}"/>
              </a:ext>
            </a:extLst>
          </p:cNvPr>
          <p:cNvSpPr/>
          <p:nvPr/>
        </p:nvSpPr>
        <p:spPr>
          <a:xfrm>
            <a:off x="2429518" y="137645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3047285F-8395-4A1E-D8BB-BB9B2EE94828}"/>
              </a:ext>
            </a:extLst>
          </p:cNvPr>
          <p:cNvSpPr/>
          <p:nvPr/>
        </p:nvSpPr>
        <p:spPr>
          <a:xfrm>
            <a:off x="3202948" y="137391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3F04CE1C-4289-FDA7-E762-9976A6D45B2C}"/>
              </a:ext>
            </a:extLst>
          </p:cNvPr>
          <p:cNvSpPr/>
          <p:nvPr/>
        </p:nvSpPr>
        <p:spPr>
          <a:xfrm>
            <a:off x="3976378" y="137391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FA571359-7A63-D3F6-1B15-A6F4B55ACF49}"/>
              </a:ext>
            </a:extLst>
          </p:cNvPr>
          <p:cNvSpPr/>
          <p:nvPr/>
        </p:nvSpPr>
        <p:spPr>
          <a:xfrm>
            <a:off x="4752413" y="138153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123AF2A4-1CD4-B4BC-4074-142E0F6D70A3}"/>
              </a:ext>
            </a:extLst>
          </p:cNvPr>
          <p:cNvSpPr/>
          <p:nvPr/>
        </p:nvSpPr>
        <p:spPr>
          <a:xfrm>
            <a:off x="5525843" y="137899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69F77AD7-FEA0-EFF7-E9E8-67BC5A77B788}"/>
              </a:ext>
            </a:extLst>
          </p:cNvPr>
          <p:cNvSpPr/>
          <p:nvPr/>
        </p:nvSpPr>
        <p:spPr>
          <a:xfrm>
            <a:off x="6299273" y="137899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278A90CC-BDD9-79E7-4ABC-26C8BB1C3F6A}"/>
              </a:ext>
            </a:extLst>
          </p:cNvPr>
          <p:cNvSpPr/>
          <p:nvPr/>
        </p:nvSpPr>
        <p:spPr>
          <a:xfrm>
            <a:off x="7076521" y="137517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06969AF0-550F-B3C8-B55B-51F2EA696AAF}"/>
              </a:ext>
            </a:extLst>
          </p:cNvPr>
          <p:cNvSpPr/>
          <p:nvPr/>
        </p:nvSpPr>
        <p:spPr>
          <a:xfrm>
            <a:off x="7852556" y="137391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F37165B2-CF6C-B674-0F23-F1469E12E9A8}"/>
              </a:ext>
            </a:extLst>
          </p:cNvPr>
          <p:cNvSpPr/>
          <p:nvPr/>
        </p:nvSpPr>
        <p:spPr>
          <a:xfrm>
            <a:off x="8629996" y="136426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045FE5D3-F587-145D-ECAD-E8E7EE4B412E}"/>
              </a:ext>
            </a:extLst>
          </p:cNvPr>
          <p:cNvSpPr/>
          <p:nvPr/>
        </p:nvSpPr>
        <p:spPr>
          <a:xfrm>
            <a:off x="2409839" y="39915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2F731E49-F7E0-40E3-B0D0-572BB4CB999F}"/>
              </a:ext>
            </a:extLst>
          </p:cNvPr>
          <p:cNvSpPr/>
          <p:nvPr/>
        </p:nvSpPr>
        <p:spPr>
          <a:xfrm>
            <a:off x="3183269" y="39915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D1C6F176-2041-A797-6A4F-95AB5F19C03A}"/>
              </a:ext>
            </a:extLst>
          </p:cNvPr>
          <p:cNvSpPr/>
          <p:nvPr/>
        </p:nvSpPr>
        <p:spPr>
          <a:xfrm>
            <a:off x="3956699" y="398898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685E270E-6725-D7E2-1300-E3D335C3165E}"/>
              </a:ext>
            </a:extLst>
          </p:cNvPr>
          <p:cNvSpPr/>
          <p:nvPr/>
        </p:nvSpPr>
        <p:spPr>
          <a:xfrm>
            <a:off x="4730129" y="4000563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6062891D-4D8B-45D3-67E8-7CCCCE20A255}"/>
              </a:ext>
            </a:extLst>
          </p:cNvPr>
          <p:cNvSpPr/>
          <p:nvPr/>
        </p:nvSpPr>
        <p:spPr>
          <a:xfrm>
            <a:off x="5506164" y="399660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0B1AFB0-0365-AC73-86CF-7551C94F527B}"/>
              </a:ext>
            </a:extLst>
          </p:cNvPr>
          <p:cNvSpPr/>
          <p:nvPr/>
        </p:nvSpPr>
        <p:spPr>
          <a:xfrm>
            <a:off x="6279594" y="39940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7543E9F7-3027-4E56-77E7-546ACFC0BF78}"/>
              </a:ext>
            </a:extLst>
          </p:cNvPr>
          <p:cNvSpPr/>
          <p:nvPr/>
        </p:nvSpPr>
        <p:spPr>
          <a:xfrm>
            <a:off x="7053024" y="39940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ED4D749C-6A0F-665A-CDED-DDE3854F0C7F}"/>
              </a:ext>
            </a:extLst>
          </p:cNvPr>
          <p:cNvSpPr/>
          <p:nvPr/>
        </p:nvSpPr>
        <p:spPr>
          <a:xfrm>
            <a:off x="7830272" y="399024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C32E888F-8D31-9DA0-592E-99D1378C5C89}"/>
              </a:ext>
            </a:extLst>
          </p:cNvPr>
          <p:cNvSpPr/>
          <p:nvPr/>
        </p:nvSpPr>
        <p:spPr>
          <a:xfrm>
            <a:off x="8606307" y="398898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A59F43D6-3332-BAE6-62E0-FFA446EB260C}"/>
              </a:ext>
            </a:extLst>
          </p:cNvPr>
          <p:cNvSpPr/>
          <p:nvPr/>
        </p:nvSpPr>
        <p:spPr>
          <a:xfrm>
            <a:off x="9395322" y="3990913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38C85200-F263-70EF-8A0D-89ADBB6DA395}"/>
              </a:ext>
            </a:extLst>
          </p:cNvPr>
          <p:cNvSpPr/>
          <p:nvPr/>
        </p:nvSpPr>
        <p:spPr>
          <a:xfrm>
            <a:off x="2420024" y="203887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605CE629-43F9-1E5C-D7B0-0268138050E1}"/>
              </a:ext>
            </a:extLst>
          </p:cNvPr>
          <p:cNvSpPr/>
          <p:nvPr/>
        </p:nvSpPr>
        <p:spPr>
          <a:xfrm>
            <a:off x="3193454" y="203633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24DE5FC-66EE-65DD-818C-2F782EF57F2B}"/>
              </a:ext>
            </a:extLst>
          </p:cNvPr>
          <p:cNvSpPr/>
          <p:nvPr/>
        </p:nvSpPr>
        <p:spPr>
          <a:xfrm>
            <a:off x="3966884" y="203633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6C05C64-DCB7-1891-B0FF-80474A60DD45}"/>
              </a:ext>
            </a:extLst>
          </p:cNvPr>
          <p:cNvSpPr/>
          <p:nvPr/>
        </p:nvSpPr>
        <p:spPr>
          <a:xfrm>
            <a:off x="4742919" y="2032379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9CA7969F-2EAF-5A25-F4D0-FE78B35A8219}"/>
              </a:ext>
            </a:extLst>
          </p:cNvPr>
          <p:cNvSpPr/>
          <p:nvPr/>
        </p:nvSpPr>
        <p:spPr>
          <a:xfrm>
            <a:off x="5516349" y="204141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70AC3F50-4A20-81A3-C44B-39C83128C4AB}"/>
              </a:ext>
            </a:extLst>
          </p:cNvPr>
          <p:cNvSpPr/>
          <p:nvPr/>
        </p:nvSpPr>
        <p:spPr>
          <a:xfrm>
            <a:off x="6289779" y="204141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D283BB4A-3D0F-7812-6A8F-FB08D7CAE5C9}"/>
              </a:ext>
            </a:extLst>
          </p:cNvPr>
          <p:cNvSpPr/>
          <p:nvPr/>
        </p:nvSpPr>
        <p:spPr>
          <a:xfrm>
            <a:off x="7067027" y="203759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C013827F-D17A-913D-0282-9439B1783C21}"/>
              </a:ext>
            </a:extLst>
          </p:cNvPr>
          <p:cNvSpPr/>
          <p:nvPr/>
        </p:nvSpPr>
        <p:spPr>
          <a:xfrm>
            <a:off x="7843062" y="203633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75A352D4-D828-ED81-98B4-75FD5B9E65EC}"/>
              </a:ext>
            </a:extLst>
          </p:cNvPr>
          <p:cNvSpPr/>
          <p:nvPr/>
        </p:nvSpPr>
        <p:spPr>
          <a:xfrm>
            <a:off x="8620502" y="202668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B4258616-F55B-30AA-0030-731E6E3C5CA9}"/>
              </a:ext>
            </a:extLst>
          </p:cNvPr>
          <p:cNvSpPr/>
          <p:nvPr/>
        </p:nvSpPr>
        <p:spPr>
          <a:xfrm>
            <a:off x="3207826" y="268928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88B7861F-BDFB-7AC0-25B9-31F4A4B0C58B}"/>
              </a:ext>
            </a:extLst>
          </p:cNvPr>
          <p:cNvSpPr/>
          <p:nvPr/>
        </p:nvSpPr>
        <p:spPr>
          <a:xfrm>
            <a:off x="3981256" y="26867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62F8D786-95A5-9B8F-7CAF-B0EB98D3FA8D}"/>
              </a:ext>
            </a:extLst>
          </p:cNvPr>
          <p:cNvSpPr/>
          <p:nvPr/>
        </p:nvSpPr>
        <p:spPr>
          <a:xfrm>
            <a:off x="4754686" y="26867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AB539D67-34C5-08D5-C27D-F0F46DBB82E5}"/>
              </a:ext>
            </a:extLst>
          </p:cNvPr>
          <p:cNvSpPr/>
          <p:nvPr/>
        </p:nvSpPr>
        <p:spPr>
          <a:xfrm>
            <a:off x="5530721" y="26943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7BB9C6C-B109-B8FD-627A-AAAA0E2D576A}"/>
              </a:ext>
            </a:extLst>
          </p:cNvPr>
          <p:cNvSpPr/>
          <p:nvPr/>
        </p:nvSpPr>
        <p:spPr>
          <a:xfrm>
            <a:off x="6304151" y="26918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57427790-E250-9413-58F0-747FABC6D788}"/>
              </a:ext>
            </a:extLst>
          </p:cNvPr>
          <p:cNvSpPr/>
          <p:nvPr/>
        </p:nvSpPr>
        <p:spPr>
          <a:xfrm>
            <a:off x="7077581" y="26918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47697609-30C6-3818-5D76-073BAB05FF62}"/>
              </a:ext>
            </a:extLst>
          </p:cNvPr>
          <p:cNvSpPr/>
          <p:nvPr/>
        </p:nvSpPr>
        <p:spPr>
          <a:xfrm>
            <a:off x="7854829" y="268800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8FE4D9D6-2CA6-6CC9-0A3B-FFDBEC66623A}"/>
              </a:ext>
            </a:extLst>
          </p:cNvPr>
          <p:cNvSpPr/>
          <p:nvPr/>
        </p:nvSpPr>
        <p:spPr>
          <a:xfrm>
            <a:off x="8630864" y="26867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58ADA916-677A-8595-2AD5-EFE648CED0CE}"/>
              </a:ext>
            </a:extLst>
          </p:cNvPr>
          <p:cNvSpPr/>
          <p:nvPr/>
        </p:nvSpPr>
        <p:spPr>
          <a:xfrm>
            <a:off x="9408304" y="267709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C5D36FB9-390E-45BE-7207-9E5A3164ABF8}"/>
              </a:ext>
            </a:extLst>
          </p:cNvPr>
          <p:cNvSpPr/>
          <p:nvPr/>
        </p:nvSpPr>
        <p:spPr>
          <a:xfrm>
            <a:off x="2422724" y="3343479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5691FCEA-3E2B-A718-2341-6BEB32979C86}"/>
              </a:ext>
            </a:extLst>
          </p:cNvPr>
          <p:cNvSpPr/>
          <p:nvPr/>
        </p:nvSpPr>
        <p:spPr>
          <a:xfrm>
            <a:off x="3196154" y="3340939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4A9C57F0-940F-E603-A8E9-D52E892ECB24}"/>
              </a:ext>
            </a:extLst>
          </p:cNvPr>
          <p:cNvSpPr/>
          <p:nvPr/>
        </p:nvSpPr>
        <p:spPr>
          <a:xfrm>
            <a:off x="3969584" y="3340939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44D4CD3C-2C3C-3B47-653A-9AC0121D2C69}"/>
              </a:ext>
            </a:extLst>
          </p:cNvPr>
          <p:cNvSpPr/>
          <p:nvPr/>
        </p:nvSpPr>
        <p:spPr>
          <a:xfrm>
            <a:off x="4745619" y="3348559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FE34E00C-AD58-EC04-6248-10EFE88934D5}"/>
              </a:ext>
            </a:extLst>
          </p:cNvPr>
          <p:cNvSpPr/>
          <p:nvPr/>
        </p:nvSpPr>
        <p:spPr>
          <a:xfrm>
            <a:off x="5519049" y="3346019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BA8E7899-8CBF-ED01-1424-B13FA6D8AEBC}"/>
              </a:ext>
            </a:extLst>
          </p:cNvPr>
          <p:cNvSpPr/>
          <p:nvPr/>
        </p:nvSpPr>
        <p:spPr>
          <a:xfrm>
            <a:off x="6292479" y="3346019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9A2A5023-F07A-56E1-3232-5D0846DF8130}"/>
              </a:ext>
            </a:extLst>
          </p:cNvPr>
          <p:cNvSpPr/>
          <p:nvPr/>
        </p:nvSpPr>
        <p:spPr>
          <a:xfrm>
            <a:off x="7069727" y="3342197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0A60B60F-B7F9-D6D9-9841-07E02DAB8527}"/>
              </a:ext>
            </a:extLst>
          </p:cNvPr>
          <p:cNvSpPr/>
          <p:nvPr/>
        </p:nvSpPr>
        <p:spPr>
          <a:xfrm>
            <a:off x="7845762" y="3340939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8C05AA14-D3AE-0063-CA6E-56223FB1BAED}"/>
              </a:ext>
            </a:extLst>
          </p:cNvPr>
          <p:cNvSpPr/>
          <p:nvPr/>
        </p:nvSpPr>
        <p:spPr>
          <a:xfrm>
            <a:off x="8623202" y="3331289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E49BDB45-43F7-2912-AA80-DA080EA8299E}"/>
              </a:ext>
            </a:extLst>
          </p:cNvPr>
          <p:cNvSpPr/>
          <p:nvPr/>
        </p:nvSpPr>
        <p:spPr>
          <a:xfrm>
            <a:off x="1652689" y="464284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B9FD398B-40FE-EE53-B18A-CBCA85F3DB5C}"/>
              </a:ext>
            </a:extLst>
          </p:cNvPr>
          <p:cNvSpPr/>
          <p:nvPr/>
        </p:nvSpPr>
        <p:spPr>
          <a:xfrm>
            <a:off x="2426119" y="464284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30F41FD8-16A0-118A-C952-14B7E13F0826}"/>
              </a:ext>
            </a:extLst>
          </p:cNvPr>
          <p:cNvSpPr/>
          <p:nvPr/>
        </p:nvSpPr>
        <p:spPr>
          <a:xfrm>
            <a:off x="3199549" y="464030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67CFD65D-C316-81EB-CE49-F3844F04AE36}"/>
              </a:ext>
            </a:extLst>
          </p:cNvPr>
          <p:cNvSpPr/>
          <p:nvPr/>
        </p:nvSpPr>
        <p:spPr>
          <a:xfrm>
            <a:off x="3972979" y="464030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C5306143-D71B-E744-D7D3-7B72AA0C766F}"/>
              </a:ext>
            </a:extLst>
          </p:cNvPr>
          <p:cNvSpPr/>
          <p:nvPr/>
        </p:nvSpPr>
        <p:spPr>
          <a:xfrm>
            <a:off x="4749014" y="464792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E2E67229-3E1A-84B2-E3C0-728DAEDE9691}"/>
              </a:ext>
            </a:extLst>
          </p:cNvPr>
          <p:cNvSpPr/>
          <p:nvPr/>
        </p:nvSpPr>
        <p:spPr>
          <a:xfrm>
            <a:off x="5522444" y="464538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1F94E579-4C11-4005-BF8C-9B524FD80D2A}"/>
              </a:ext>
            </a:extLst>
          </p:cNvPr>
          <p:cNvSpPr/>
          <p:nvPr/>
        </p:nvSpPr>
        <p:spPr>
          <a:xfrm>
            <a:off x="6295874" y="464538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F8403DC5-FE2C-FEAB-94E2-70358E75B168}"/>
              </a:ext>
            </a:extLst>
          </p:cNvPr>
          <p:cNvSpPr/>
          <p:nvPr/>
        </p:nvSpPr>
        <p:spPr>
          <a:xfrm>
            <a:off x="7073122" y="4641560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ABDC77AA-BA97-2F9E-90F2-BD36EFC798C5}"/>
              </a:ext>
            </a:extLst>
          </p:cNvPr>
          <p:cNvSpPr/>
          <p:nvPr/>
        </p:nvSpPr>
        <p:spPr>
          <a:xfrm>
            <a:off x="7849157" y="464030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1C1743CF-29B0-BCF7-76DC-5E3C1279026C}"/>
              </a:ext>
            </a:extLst>
          </p:cNvPr>
          <p:cNvSpPr/>
          <p:nvPr/>
        </p:nvSpPr>
        <p:spPr>
          <a:xfrm>
            <a:off x="8622587" y="463776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F208C33B-9BD3-06E4-8209-5DC0A3D9FBE0}"/>
              </a:ext>
            </a:extLst>
          </p:cNvPr>
          <p:cNvSpPr/>
          <p:nvPr/>
        </p:nvSpPr>
        <p:spPr>
          <a:xfrm>
            <a:off x="9396017" y="463776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D73AE43A-E8C7-4CAE-F2A2-022418D2571F}"/>
              </a:ext>
            </a:extLst>
          </p:cNvPr>
          <p:cNvSpPr/>
          <p:nvPr/>
        </p:nvSpPr>
        <p:spPr>
          <a:xfrm>
            <a:off x="13501" y="5405760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ANH LA-DA-RÔ NGHÈO KHÓ, MỤN NHỌT ĐẦY MÌNH,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THƯỜNG NẰM </a:t>
            </a:r>
            <a:r>
              <a:rPr lang="vi-VN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CHỖ NÀO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NHÀ ÔNG PHÚ HỘ ?</a:t>
            </a: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A7388BAF-F2B2-2411-90C6-294EEF59A2C5}"/>
              </a:ext>
            </a:extLst>
          </p:cNvPr>
          <p:cNvSpPr/>
          <p:nvPr/>
        </p:nvSpPr>
        <p:spPr>
          <a:xfrm>
            <a:off x="15427" y="5407686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0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CỨ NGÀY NGÀY YẾN TIỆC LINH ĐÌNH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MẶC TOÀN LỤA LÀ GẤM VÓC ?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D16119AA-7693-7C6D-C0C6-A21B69F8F2E7}"/>
              </a:ext>
            </a:extLst>
          </p:cNvPr>
          <p:cNvSpPr/>
          <p:nvPr/>
        </p:nvSpPr>
        <p:spPr>
          <a:xfrm>
            <a:off x="17354" y="5409611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"XIN SAI ANH ĐẾN CẢNH CÁO HỌ,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KẺO HỌ LẠI </a:t>
            </a:r>
            <a:r>
              <a:rPr lang="vi-VN" sz="40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 ... ...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CHỐN CỰC HÌNH NÀY.” 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943B2B89-B2B0-E257-E0E1-24BD49EB270E}"/>
              </a:ext>
            </a:extLst>
          </p:cNvPr>
          <p:cNvSpPr/>
          <p:nvPr/>
        </p:nvSpPr>
        <p:spPr>
          <a:xfrm>
            <a:off x="7704" y="5411538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ÔNG NHÀ GIÀU DƯỚI ÂM PHỦ NGƯỚC LÊN THẤY TỔ PHỤ</a:t>
            </a:r>
            <a:r>
              <a:rPr lang="en-US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ÁP-RA-HAM VÀ THẤY ANH LA-DA-RÔ </a:t>
            </a:r>
            <a:r>
              <a:rPr lang="vi-VN" sz="34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Ở TRONG ĐÂU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?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68697AAB-8F1F-B17E-6720-774C185AAACC}"/>
              </a:ext>
            </a:extLst>
          </p:cNvPr>
          <p:cNvSpPr/>
          <p:nvPr/>
        </p:nvSpPr>
        <p:spPr>
          <a:xfrm>
            <a:off x="-25094" y="5413468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ÔNG NHÀ GIÀU XIN TỔ PHỤ SAI ANH LA-DA-RÔ </a:t>
            </a:r>
            <a:r>
              <a:rPr lang="vi-VN" sz="34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 ĐÂU</a:t>
            </a:r>
            <a:r>
              <a:rPr lang="en-US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CẢNH CÁO NHỮNG NGƯỜI ANH EM CỦA ÔNG ? 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C27E4E0A-31CE-552D-6066-E93E8D11C693}"/>
              </a:ext>
            </a:extLst>
          </p:cNvPr>
          <p:cNvSpPr/>
          <p:nvPr/>
        </p:nvSpPr>
        <p:spPr>
          <a:xfrm>
            <a:off x="11559" y="5403823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ANH NGƯỜI NGHÈO CHẾT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ĐƯỢC THIÊN THẦN ĐEM VÀO </a:t>
            </a:r>
            <a:r>
              <a:rPr lang="vi-VN" sz="40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LÒNG AI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? 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E821E3E0-6F5A-9C9B-BAE6-DB72A06A94E6}"/>
              </a:ext>
            </a:extLst>
          </p:cNvPr>
          <p:cNvSpPr/>
          <p:nvPr/>
        </p:nvSpPr>
        <p:spPr>
          <a:xfrm>
            <a:off x="5777" y="5432417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ÔNG NHÀ GIÀU MẶC TOÀN CÁI GÌ ?</a:t>
            </a:r>
          </a:p>
        </p:txBody>
      </p:sp>
    </p:spTree>
    <p:extLst>
      <p:ext uri="{BB962C8B-B14F-4D97-AF65-F5344CB8AC3E}">
        <p14:creationId xmlns:p14="http://schemas.microsoft.com/office/powerpoint/2010/main" val="6485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5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8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6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9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2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5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8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1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4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4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2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5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8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1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4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7"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9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7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0"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2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3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4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3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8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1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4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7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0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3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6"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3" dur="2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5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1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0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3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5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0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3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7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0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3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6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9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2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5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8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1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4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7" dur="2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9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0" fill="hold">
                      <p:stCondLst>
                        <p:cond delay="0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4"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6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7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8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9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1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2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3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4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6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9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3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4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6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7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8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9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1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2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3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4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6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7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8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9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1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2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3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4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6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7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8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9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1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52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3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4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6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5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8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9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0" fill="hold">
                      <p:stCondLst>
                        <p:cond delay="indefinite"/>
                      </p:stCondLst>
                      <p:childTnLst>
                        <p:par>
                          <p:cTn id="661" fill="hold">
                            <p:stCondLst>
                              <p:cond delay="0"/>
                            </p:stCondLst>
                            <p:childTnLst>
                              <p:par>
                                <p:cTn id="66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3" dur="2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6" dur="2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9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2"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5"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8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1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4" dur="2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7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0" dur="2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3" dur="2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6"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82" grpId="0" animBg="1"/>
      <p:bldP spid="182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4" grpId="0" animBg="1"/>
      <p:bldP spid="25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A3BF78-A10C-D70B-4A6B-5364B6D7B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217191"/>
              </p:ext>
            </p:extLst>
          </p:nvPr>
        </p:nvGraphicFramePr>
        <p:xfrm>
          <a:off x="364554" y="82522"/>
          <a:ext cx="11649966" cy="6688664"/>
        </p:xfrm>
        <a:graphic>
          <a:graphicData uri="http://schemas.openxmlformats.org/drawingml/2006/table">
            <a:tbl>
              <a:tblPr firstRow="1" firstCol="1" bandRow="1"/>
              <a:tblGrid>
                <a:gridCol w="1058384">
                  <a:extLst>
                    <a:ext uri="{9D8B030D-6E8A-4147-A177-3AD203B41FA5}">
                      <a16:colId xmlns:a16="http://schemas.microsoft.com/office/drawing/2014/main" val="1330150374"/>
                    </a:ext>
                  </a:extLst>
                </a:gridCol>
                <a:gridCol w="1058384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1058384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1058384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920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A3BF78-A10C-D70B-4A6B-5364B6D7B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97814"/>
              </p:ext>
            </p:extLst>
          </p:nvPr>
        </p:nvGraphicFramePr>
        <p:xfrm>
          <a:off x="364554" y="82522"/>
          <a:ext cx="11649966" cy="6688664"/>
        </p:xfrm>
        <a:graphic>
          <a:graphicData uri="http://schemas.openxmlformats.org/drawingml/2006/table">
            <a:tbl>
              <a:tblPr firstRow="1" firstCol="1" bandRow="1"/>
              <a:tblGrid>
                <a:gridCol w="1058384">
                  <a:extLst>
                    <a:ext uri="{9D8B030D-6E8A-4147-A177-3AD203B41FA5}">
                      <a16:colId xmlns:a16="http://schemas.microsoft.com/office/drawing/2014/main" val="1330150374"/>
                    </a:ext>
                  </a:extLst>
                </a:gridCol>
                <a:gridCol w="1058384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1058384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1058384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1059490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  <a:tr h="8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920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18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526967-4791-4CF9-8DA1-35ECDFFCD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263" y="1016713"/>
            <a:ext cx="5397474" cy="4522493"/>
          </a:xfrm>
          <a:prstGeom prst="rect">
            <a:avLst/>
          </a:prstGeom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1"/>
            <a:ext cx="12192000" cy="555171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Đức Giê-su nói với người Pha-ri-sêu dụ ngôn sau đây: “Có một ông nhà giàu kia, mặc toàn lụa là gấm vóc, ngày ngày yến tiệc linh đình.</a:t>
            </a:r>
            <a:endParaRPr lang="en-US" sz="66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0" y="1016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LU-CA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 và B sai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Yến tiệc linh đình hằng ngày 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Ăn mặc toàn lụa là gấm vóc 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Cả A và B đúng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CUỘC SỐNG CỦA NGƯỜI GIÀU CÓ</a:t>
            </a:r>
            <a:r>
              <a:rPr lang="en-U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THẾ NÀO 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51722"/>
            <a:ext cx="12246884" cy="812666"/>
            <a:chOff x="-1896924" y="4695363"/>
            <a:chExt cx="10572108" cy="696557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3885" y="470612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 và B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4800" b="1">
                  <a:latin typeface="Times New Roman" pitchFamily="18" charset="0"/>
                  <a:cs typeface="Times New Roman" pitchFamily="18" charset="0"/>
                </a:rPr>
                <a:t>Đem vào lòng Thiên Chúa 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Chôn vào hầm mộ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Chôn vào hầm mộ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Tất cả sai</a:t>
              </a:r>
              <a:endParaRPr kumimoji="0" lang="pt-BR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NGHÈO CHẾT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 ĐƯA 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 ĐÂU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0876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Tất cả sai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Dòi bọ rúc rỉa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Nấu trong vạc dầu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Lửa thiêu đốt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Tất cả đúng 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DƯỚI ÂM PHỦ</a:t>
            </a:r>
            <a:r>
              <a:rPr lang="en-US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NHÀ GIÀU </a:t>
            </a:r>
            <a:r>
              <a:rPr lang="vi-VN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BỊ GÌ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6211"/>
            <a:ext cx="12248199" cy="802935"/>
            <a:chOff x="-1896924" y="4683019"/>
            <a:chExt cx="10573245" cy="688223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301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Lửa thiêu đốt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4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 và B đúng 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Sai anh Ladarô đến nhà báo tin cho 5 anh em 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Sai anh Ladarô nhỏ nước trên lưỡi con cho mát 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Cả A và B sai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NGƯỜI GIÀU CÓ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XIN TỔ PHỤ ÁP-RA-HAM 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497375"/>
            <a:ext cx="12257041" cy="801998"/>
            <a:chOff x="-1896924" y="4695363"/>
            <a:chExt cx="10580877" cy="68741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5116" y="4696977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Cả A và B đúng 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thiên thần 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Ông Mô-sê 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lang="en-US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Các Ngôn sứ </a:t>
              </a:r>
              <a:endParaRPr lang="vi-VN" sz="4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Câu B và C 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NGƯỜI CÒN SỐNG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HỌ LẮNG NGHE?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9935"/>
            <a:ext cx="12240888" cy="804257"/>
            <a:chOff x="-1896924" y="4695363"/>
            <a:chExt cx="10566934" cy="689355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59" y="469891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Câu B và C 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1947" y="1426414"/>
            <a:ext cx="6234533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TRÁNH SỰ VÔ CẢM VỚI MỌI NGƯỜI NHƯ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28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 có một người nghèo khó tên là La-da-rô, mụn nhọt đầy mình, nằm trước cổng ông nhà giàu, thèm được những thứ trên bàn ăn của ông ấy rớt xuống mà ăn cho no.</a:t>
            </a:r>
            <a:endParaRPr lang="en-US" sz="7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 thêm mấy con chó cứ đến liếm ghẻ chốc anh ta. Thế rồi người nghèo này chết, và được thiên thần đem vào lòng ông Áp-ra-ham.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3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nhà giàu cũng chết, và người ta đem chôn.</a:t>
            </a:r>
            <a:endParaRPr lang="en-US" sz="8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5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“Dưới âm phủ, đang khi chịu cực hình, ông ta ngước mắt lên, thấy tổ phụ Áp-ra-ham ở tận đàng xa, và thấy anh La-da-rô trong lòng tổ phụ. 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36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Bấy giờ ông ta kêu lên : ‘Lạy tổ phụ Áp-ra-ham, xin thương xót con, và sai anh La-da-rô nhúng đầu ngón tay vào nước, nhỏ trên lưỡi con cho mát ; vì ở đây con bị lửa thiêu đốt khổ lắm !’</a:t>
            </a:r>
            <a:endParaRPr lang="en-US" sz="66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1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Áp-ra-ham đáp : ‘Con ơi, hãy nhớ lại : suốt đời con, con đã nhận phần phước của con rồi ; còn La-da-rô suốt một đời chịu toàn những bất hạnh.</a:t>
            </a:r>
            <a:endParaRPr lang="en-US" sz="7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70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Bây giờ, La-da-rô được an ủi nơi đây, còn con thì phải chịu khốn khổ. Hơn nữa, giữa chúng ta đây và các con đã có một vực thẳm lớn,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322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7073</TotalTime>
  <Words>1123</Words>
  <Application>Microsoft Office PowerPoint</Application>
  <PresentationFormat>Widescreen</PresentationFormat>
  <Paragraphs>341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Khi ấy, Đức Giê-su nói với người Pha-ri-sêu dụ ngôn sau đây: “Có một ông nhà giàu kia, mặc toàn lụa là gấm vóc, ngày ngày yến tiệc linh đình.</vt:lpstr>
      <vt:lpstr>Lại có một người nghèo khó tên là La-da-rô, mụn nhọt đầy mình, nằm trước cổng ông nhà giàu, thèm được những thứ trên bàn ăn của ông ấy rớt xuống mà ăn cho no.</vt:lpstr>
      <vt:lpstr>Lại thêm mấy con chó cứ đến liếm ghẻ chốc anh ta. Thế rồi người nghèo này chết, và được thiên thần đem vào lòng ông Áp-ra-ham.</vt:lpstr>
      <vt:lpstr>Ông nhà giàu cũng chết, và người ta đem chôn.</vt:lpstr>
      <vt:lpstr>“Dưới âm phủ, đang khi chịu cực hình, ông ta ngước mắt lên, thấy tổ phụ Áp-ra-ham ở tận đàng xa, và thấy anh La-da-rô trong lòng tổ phụ. </vt:lpstr>
      <vt:lpstr>Bấy giờ ông ta kêu lên : ‘Lạy tổ phụ Áp-ra-ham, xin thương xót con, và sai anh La-da-rô nhúng đầu ngón tay vào nước, nhỏ trên lưỡi con cho mát ; vì ở đây con bị lửa thiêu đốt khổ lắm !’</vt:lpstr>
      <vt:lpstr>Ông Áp-ra-ham đáp : ‘Con ơi, hãy nhớ lại : suốt đời con, con đã nhận phần phước của con rồi ; còn La-da-rô suốt một đời chịu toàn những bất hạnh.</vt:lpstr>
      <vt:lpstr>Bây giờ, La-da-rô được an ủi nơi đây, còn con thì phải chịu khốn khổ. Hơn nữa, giữa chúng ta đây và các con đã có một vực thẳm lớn,</vt:lpstr>
      <vt:lpstr>đến nỗi bên này muốn qua bên các con cũng không được, mà bên đó có qua bên chúng ta đây cũng không được.’</vt:lpstr>
      <vt:lpstr>“Ông nhà giàu nói : ‘Lạy tổ phụ, vậy thì con xin tổ phụ sai anh La-da-rô đến nhà cha con, vì con hiện còn năm người anh em nữa.</vt:lpstr>
      <vt:lpstr>Xin sai anh đến cảnh cáo họ, kẻo họ lại cũng sa vào chốn cực hình này !’ Ông Áp-ra-ham đáp : ‘Chúng đã có Mô-sê và các Ngôn Sứ, thì chúng cứ nghe lời các vị đó.’</vt:lpstr>
      <vt:lpstr>Ông nhà giàu nói : ‘Thưa tổ phụ Áp-ra-ham, họ không chịu nghe đâu, nhưng nếu có người từ cõi chết đến với họ, thì họ sẽ ăn năn sám hối.’</vt:lpstr>
      <vt:lpstr>Ông Áp-ra-ham đáp: ‘Mô-sê và các Ngôn Sứ mà họ còn chẳng chịu nghe, thì người chết có sống lại, họ cũng chẳng chịu tin’.”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130</cp:revision>
  <dcterms:created xsi:type="dcterms:W3CDTF">2022-01-14T15:16:50Z</dcterms:created>
  <dcterms:modified xsi:type="dcterms:W3CDTF">2025-09-27T03:27:45Z</dcterms:modified>
</cp:coreProperties>
</file>