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314" r:id="rId3"/>
    <p:sldId id="315" r:id="rId4"/>
    <p:sldId id="578" r:id="rId5"/>
    <p:sldId id="596" r:id="rId6"/>
    <p:sldId id="597" r:id="rId7"/>
    <p:sldId id="598" r:id="rId8"/>
    <p:sldId id="599" r:id="rId9"/>
    <p:sldId id="600" r:id="rId10"/>
    <p:sldId id="601" r:id="rId11"/>
    <p:sldId id="569" r:id="rId12"/>
    <p:sldId id="293" r:id="rId13"/>
    <p:sldId id="571" r:id="rId14"/>
    <p:sldId id="393" r:id="rId15"/>
    <p:sldId id="607" r:id="rId16"/>
    <p:sldId id="260" r:id="rId17"/>
    <p:sldId id="308" r:id="rId18"/>
    <p:sldId id="386" r:id="rId19"/>
    <p:sldId id="387" r:id="rId20"/>
    <p:sldId id="388" r:id="rId21"/>
    <p:sldId id="391" r:id="rId22"/>
    <p:sldId id="296" r:id="rId23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6" d="100"/>
          <a:sy n="66" d="100"/>
        </p:scale>
        <p:origin x="2558" y="150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35DD8-4449-423C-A639-F65BA6D756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22D266-FC06-4B14-8BD7-484074193D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FA8C45-7E4E-4866-8C82-71C166C44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18/08/2025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26F900-C18C-4C2D-9121-6D9F7CF44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FFBB37-8D8B-4ED6-8D94-B8E736D25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2471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11D7D5-5D3F-4E90-9EB1-0D94F429A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592D96-5F34-4AB1-A37B-950BAE5083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5B772E-20CA-4B33-939D-79947571E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18/08/2025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497229-AC30-41EC-B325-50DCC65CB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45F265-32D6-4048-A6C8-5EAF9497C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78324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33E2C7-B8DB-416A-849C-F8727C6D6A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95EA97-5511-461A-B619-FAC5D0F6EF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DD5E18-72A4-41BE-8D81-82879DBCA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18/08/2025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CFF74F-521E-4FAF-8BC5-1AA664255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02554A-5342-4096-8E7A-C7436908B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74272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5F664-AA3B-4313-A0F2-D409A4781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D26BB1-E78B-4471-BE4E-53C3618C5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A202FC-DC52-4B3B-A666-E0F2AD290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18/08/2025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B0460E-3594-4A79-9E4E-36EC7F54B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CEA09A-40D4-46F8-8D4D-215020EAE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43356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33C1E-0B4A-4019-8FB3-FDBACB531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53D45E-ECC5-486B-A601-B03D259A65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1CF448-B65D-4523-9B12-4CDC3F886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18/08/2025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74D0E6-2C86-49C5-A9CD-ACFF55D9D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5DC806-FCD8-4CA2-BC87-FA6CE1760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58053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0E31C-C008-41A6-B1CC-CA6C3ED98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947F5F-9858-494A-82A4-9A7A3B54AD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B676A2-D46B-4F56-A21A-931B257433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614988-F3CE-4174-A3EE-F8108E165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18/08/2025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8F2516-227C-4BC8-87E4-9ED003D6BA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026F3F-72B1-4481-9A61-AC5C14704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08908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8F067-DD81-44FD-9BCC-D0582C659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12F556-8863-4102-858F-CBCB401AFA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08A34B-6D45-46A2-9A77-BB84800C9A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3715220-53B4-4EDC-860F-3E64AF09D9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F7AF07-2A5A-452F-B6EB-FCD3E08E8D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CEDC71C-673D-4186-8658-C06FA940D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18/08/2025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3930F0-6E9D-4535-897B-48B2B3303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0E3C02-94DA-4ACC-A3AE-A828F02F6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90103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97CB9-D932-4FD4-B776-B6D34AEA3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62FE11-FC34-4584-87BA-22676E099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18/08/2025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54B8B2-2652-4757-B95D-8255071D4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E71F95-6F81-4FDA-B714-89F84A91A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31320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1EA5293-DCD2-4900-97FA-755F5C6CA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18/08/2025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C52C3D-6041-4625-AC08-9327233F2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F0C907-31D2-4439-B21C-BF8F8366D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0879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F14B62-2C54-4574-B543-5EB51B1DD8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0D8E50-F3A2-4687-B0C9-1F0E70AE71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FDF51E-E4BD-4E69-BA7D-AB7D9EBAE1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F5F6E8-DF3A-4E10-99D5-E4B28F364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18/08/2025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B19D56-AA9B-48D9-A797-22DF87706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A8B5EE-5785-4A56-886B-75834DB3F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48665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F0DF1-2E9F-4D46-9DD9-7544FFCB6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B45455-BF2B-4E0F-88A8-C30EACBA68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A077DF-EF3A-4A0C-A177-0489E1CCDE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553553-7ED7-4561-81BF-C072759EE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18/08/2025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F11194-45E8-4829-B6A3-638191FB5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27BEFB-5AA3-4CB9-8D66-689781445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13742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14BDEA6-FF88-4323-ACF8-DACE668E1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C8C242-8DEE-41DC-A727-D8B145B3F7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E7123-EC5E-487F-AE75-526036135A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F9C1CA-27ED-46C1-8525-37ABE13F03B0}" type="datetimeFigureOut">
              <a:rPr lang="vi-VN" smtClean="0"/>
              <a:t>18/08/2025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43B4BD-603F-418B-BA87-65BAF41259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A1C33B-A489-4130-9B31-902838D43E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37826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A9463B5-091E-4278-908D-57630E0C12E1}"/>
              </a:ext>
            </a:extLst>
          </p:cNvPr>
          <p:cNvSpPr txBox="1"/>
          <p:nvPr/>
        </p:nvSpPr>
        <p:spPr>
          <a:xfrm>
            <a:off x="1284632" y="633713"/>
            <a:ext cx="9622735" cy="5072504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✠</a:t>
            </a:r>
            <a:r>
              <a:rPr kumimoji="0" lang="en-US" sz="34400" b="1" i="0" u="none" strike="noStrike" kern="1200" cap="none" spc="0" normalizeH="0" baseline="0" noProof="0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VUI HỌC KINH </a:t>
            </a:r>
            <a:r>
              <a:rPr kumimoji="0" lang="en-US" sz="34400" b="1" i="0" u="none" strike="noStrike" kern="1200" cap="none" spc="0" normalizeH="0" baseline="0" noProof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THÁNH</a:t>
            </a:r>
            <a:r>
              <a:rPr kumimoji="0" lang="en-US" sz="34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✠</a:t>
            </a:r>
            <a:endParaRPr kumimoji="0" lang="en-US" sz="3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ontserrat Black" panose="00000A00000000000000" pitchFamily="2" charset="0"/>
              <a:ea typeface="Verdana" panose="020B0604030504040204" pitchFamily="34" charset="0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399F3E6-0860-432F-A369-FF36A5E80C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55527" y="1424798"/>
            <a:ext cx="4480946" cy="428073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Hình chữ nhật 3"/>
          <p:cNvSpPr/>
          <p:nvPr/>
        </p:nvSpPr>
        <p:spPr>
          <a:xfrm>
            <a:off x="0" y="6055437"/>
            <a:ext cx="12192000" cy="74635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kern="10">
                <a:ln w="9525">
                  <a:noFill/>
                  <a:prstDash val="solid"/>
                </a:ln>
                <a:solidFill>
                  <a:srgbClr val="FF0000">
                    <a:alpha val="77000"/>
                  </a:srgbClr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CHÚA NHẬT XXI THƯỜNG NIÊN - C</a:t>
            </a:r>
            <a:endParaRPr kumimoji="0" lang="en-US" sz="4400" b="1" i="0" u="none" strike="noStrike" kern="10" cap="none" spc="0" normalizeH="0" baseline="0" noProof="0" dirty="0">
              <a:ln w="9525">
                <a:noFill/>
                <a:prstDash val="solid"/>
              </a:ln>
              <a:solidFill>
                <a:srgbClr val="FF0000">
                  <a:alpha val="77000"/>
                </a:srgbClr>
              </a:solidFill>
              <a:effectLst>
                <a:outerShdw blurRad="12700" dist="38100" dir="2700000" algn="tl" rotWithShape="0">
                  <a:srgbClr val="5B9BD5">
                    <a:lumMod val="60000"/>
                    <a:lumOff val="40000"/>
                  </a:srgbClr>
                </a:outerShdw>
              </a:effectLst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9E55EC-B1FD-4C86-8E05-AA5C6E61F8DA}"/>
              </a:ext>
            </a:extLst>
          </p:cNvPr>
          <p:cNvSpPr txBox="1"/>
          <p:nvPr/>
        </p:nvSpPr>
        <p:spPr>
          <a:xfrm>
            <a:off x="8144541" y="3776782"/>
            <a:ext cx="40474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HY VỌNG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D3FAF6-AAC4-4566-AC54-18ECD0D69DEE}"/>
              </a:ext>
            </a:extLst>
          </p:cNvPr>
          <p:cNvSpPr txBox="1"/>
          <p:nvPr/>
        </p:nvSpPr>
        <p:spPr>
          <a:xfrm>
            <a:off x="81207" y="3776782"/>
            <a:ext cx="40930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noProof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TIN YÊU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3915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8" grpId="0"/>
      <p:bldP spid="8" grpId="1"/>
      <p:bldP spid="10" grpId="0"/>
      <p:bldP spid="10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0800"/>
            <a:ext cx="12109142" cy="6800850"/>
          </a:xfrm>
        </p:spPr>
        <p:txBody>
          <a:bodyPr>
            <a:noAutofit/>
          </a:bodyPr>
          <a:lstStyle/>
          <a:p>
            <a:pPr algn="just"/>
            <a:r>
              <a:rPr lang="vi-VN" sz="8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còn mình lại bị đuổi ra ngoài. Thiên hạ sẽ từ đông tây nam bắc đến dự tiệc trong Nước Thiên Chúa.</a:t>
            </a:r>
            <a:endParaRPr lang="en-US" sz="8000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3785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09142" cy="6800850"/>
          </a:xfrm>
        </p:spPr>
        <p:txBody>
          <a:bodyPr>
            <a:noAutofit/>
          </a:bodyPr>
          <a:lstStyle/>
          <a:p>
            <a:pPr algn="just"/>
            <a:r>
              <a:rPr lang="vi-VN" sz="8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“Và kìa có những kẻ đứng chót sẽ lên hàng đầu, và có những kẻ đứng đầu sẽ xuống hàng chót.”</a:t>
            </a:r>
            <a:r>
              <a:rPr lang="en-US" sz="8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80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Đó là Lời Chúa</a:t>
            </a:r>
          </a:p>
        </p:txBody>
      </p:sp>
    </p:spTree>
    <p:extLst>
      <p:ext uri="{BB962C8B-B14F-4D97-AF65-F5344CB8AC3E}">
        <p14:creationId xmlns:p14="http://schemas.microsoft.com/office/powerpoint/2010/main" val="41129033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9">
            <a:hlinkClick r:id="rId2" action="ppaction://hlinksldjump"/>
            <a:extLst>
              <a:ext uri="{FF2B5EF4-FFF2-40B4-BE49-F238E27FC236}">
                <a16:creationId xmlns:a16="http://schemas.microsoft.com/office/drawing/2014/main" id="{0775ACDF-5498-438B-ADF4-6E4265CCC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2843" y="5860973"/>
            <a:ext cx="7326314" cy="864162"/>
          </a:xfrm>
          <a:prstGeom prst="flowChartAlternateProcess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TÌM Ô CHỮ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B1A946-900A-4620-B2C8-D9A3A88CE824}"/>
              </a:ext>
            </a:extLst>
          </p:cNvPr>
          <p:cNvSpPr txBox="1"/>
          <p:nvPr/>
        </p:nvSpPr>
        <p:spPr>
          <a:xfrm>
            <a:off x="10124662" y="447261"/>
            <a:ext cx="1441174" cy="5953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97044F-B03E-4E2A-A6CD-B0F3D42940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5095" y="447260"/>
            <a:ext cx="6560210" cy="523744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Scroll: Vertical 4">
            <a:extLst>
              <a:ext uri="{FF2B5EF4-FFF2-40B4-BE49-F238E27FC236}">
                <a16:creationId xmlns:a16="http://schemas.microsoft.com/office/drawing/2014/main" id="{35398723-3DF0-4762-BEAA-9E541F0B4922}"/>
              </a:ext>
            </a:extLst>
          </p:cNvPr>
          <p:cNvSpPr/>
          <p:nvPr/>
        </p:nvSpPr>
        <p:spPr>
          <a:xfrm>
            <a:off x="152355" y="447259"/>
            <a:ext cx="22804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HÃY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TÌM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KIẾM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CHÚA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TR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</p:txBody>
      </p:sp>
      <p:sp>
        <p:nvSpPr>
          <p:cNvPr id="6" name="Scroll: Vertical 5">
            <a:extLst>
              <a:ext uri="{FF2B5EF4-FFF2-40B4-BE49-F238E27FC236}">
                <a16:creationId xmlns:a16="http://schemas.microsoft.com/office/drawing/2014/main" id="{9747D647-B092-4090-B09A-A617286477FC}"/>
              </a:ext>
            </a:extLst>
          </p:cNvPr>
          <p:cNvSpPr/>
          <p:nvPr/>
        </p:nvSpPr>
        <p:spPr>
          <a:xfrm>
            <a:off x="9777555" y="447259"/>
            <a:ext cx="22620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MỌI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SỰ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NG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ỜI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SẼ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LO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CHO</a:t>
            </a:r>
          </a:p>
        </p:txBody>
      </p:sp>
    </p:spTree>
    <p:extLst>
      <p:ext uri="{BB962C8B-B14F-4D97-AF65-F5344CB8AC3E}">
        <p14:creationId xmlns:p14="http://schemas.microsoft.com/office/powerpoint/2010/main" val="202692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hlinkClick r:id="rId2" action="ppaction://hlinksldjump"/>
            <a:extLst>
              <a:ext uri="{FF2B5EF4-FFF2-40B4-BE49-F238E27FC236}">
                <a16:creationId xmlns:a16="http://schemas.microsoft.com/office/drawing/2014/main" id="{24A4E883-FCB6-4A29-AED5-F00EFD997A30}"/>
              </a:ext>
            </a:extLst>
          </p:cNvPr>
          <p:cNvSpPr/>
          <p:nvPr/>
        </p:nvSpPr>
        <p:spPr>
          <a:xfrm>
            <a:off x="10621209" y="272754"/>
            <a:ext cx="1392283" cy="138688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HÀNG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DỌC</a:t>
            </a:r>
          </a:p>
        </p:txBody>
      </p:sp>
      <p:sp>
        <p:nvSpPr>
          <p:cNvPr id="19" name="Star: 10 Points 18">
            <a:extLst>
              <a:ext uri="{FF2B5EF4-FFF2-40B4-BE49-F238E27FC236}">
                <a16:creationId xmlns:a16="http://schemas.microsoft.com/office/drawing/2014/main" id="{7DDA5614-72C5-4089-8576-05FAC9405CCA}"/>
              </a:ext>
            </a:extLst>
          </p:cNvPr>
          <p:cNvSpPr/>
          <p:nvPr/>
        </p:nvSpPr>
        <p:spPr>
          <a:xfrm>
            <a:off x="316375" y="163136"/>
            <a:ext cx="457200" cy="365760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20" name="Star: 10 Points 19">
            <a:extLst>
              <a:ext uri="{FF2B5EF4-FFF2-40B4-BE49-F238E27FC236}">
                <a16:creationId xmlns:a16="http://schemas.microsoft.com/office/drawing/2014/main" id="{4377D926-FFF0-449D-8291-15C3F23C6E24}"/>
              </a:ext>
            </a:extLst>
          </p:cNvPr>
          <p:cNvSpPr/>
          <p:nvPr/>
        </p:nvSpPr>
        <p:spPr>
          <a:xfrm>
            <a:off x="316375" y="716136"/>
            <a:ext cx="457200" cy="365760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21" name="Star: 10 Points 20">
            <a:extLst>
              <a:ext uri="{FF2B5EF4-FFF2-40B4-BE49-F238E27FC236}">
                <a16:creationId xmlns:a16="http://schemas.microsoft.com/office/drawing/2014/main" id="{05ACA9F3-ECCA-4C89-9F0E-8AE8BB0F02AE}"/>
              </a:ext>
            </a:extLst>
          </p:cNvPr>
          <p:cNvSpPr/>
          <p:nvPr/>
        </p:nvSpPr>
        <p:spPr>
          <a:xfrm>
            <a:off x="316375" y="1269136"/>
            <a:ext cx="457200" cy="365760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22" name="Star: 10 Points 21">
            <a:extLst>
              <a:ext uri="{FF2B5EF4-FFF2-40B4-BE49-F238E27FC236}">
                <a16:creationId xmlns:a16="http://schemas.microsoft.com/office/drawing/2014/main" id="{6CA936C2-E6DD-4EEB-AE8C-6AC5FDE9CF3B}"/>
              </a:ext>
            </a:extLst>
          </p:cNvPr>
          <p:cNvSpPr/>
          <p:nvPr/>
        </p:nvSpPr>
        <p:spPr>
          <a:xfrm>
            <a:off x="316375" y="1778273"/>
            <a:ext cx="457200" cy="365760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23" name="Star: 10 Points 22">
            <a:extLst>
              <a:ext uri="{FF2B5EF4-FFF2-40B4-BE49-F238E27FC236}">
                <a16:creationId xmlns:a16="http://schemas.microsoft.com/office/drawing/2014/main" id="{D24EDBC7-07A1-4C4A-8613-55A57AE77FCF}"/>
              </a:ext>
            </a:extLst>
          </p:cNvPr>
          <p:cNvSpPr/>
          <p:nvPr/>
        </p:nvSpPr>
        <p:spPr>
          <a:xfrm>
            <a:off x="316375" y="2319283"/>
            <a:ext cx="457200" cy="365760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44EF259-C730-4A3D-93A7-49B3BA74B4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7174313"/>
              </p:ext>
            </p:extLst>
          </p:nvPr>
        </p:nvGraphicFramePr>
        <p:xfrm>
          <a:off x="996568" y="101429"/>
          <a:ext cx="9554048" cy="4807458"/>
        </p:xfrm>
        <a:graphic>
          <a:graphicData uri="http://schemas.openxmlformats.org/drawingml/2006/table">
            <a:tbl>
              <a:tblPr firstRow="1" firstCol="1" bandRow="1"/>
              <a:tblGrid>
                <a:gridCol w="867972">
                  <a:extLst>
                    <a:ext uri="{9D8B030D-6E8A-4147-A177-3AD203B41FA5}">
                      <a16:colId xmlns:a16="http://schemas.microsoft.com/office/drawing/2014/main" val="2851470237"/>
                    </a:ext>
                  </a:extLst>
                </a:gridCol>
                <a:gridCol w="867972">
                  <a:extLst>
                    <a:ext uri="{9D8B030D-6E8A-4147-A177-3AD203B41FA5}">
                      <a16:colId xmlns:a16="http://schemas.microsoft.com/office/drawing/2014/main" val="2154283047"/>
                    </a:ext>
                  </a:extLst>
                </a:gridCol>
                <a:gridCol w="867972">
                  <a:extLst>
                    <a:ext uri="{9D8B030D-6E8A-4147-A177-3AD203B41FA5}">
                      <a16:colId xmlns:a16="http://schemas.microsoft.com/office/drawing/2014/main" val="3647057924"/>
                    </a:ext>
                  </a:extLst>
                </a:gridCol>
                <a:gridCol w="867972">
                  <a:extLst>
                    <a:ext uri="{9D8B030D-6E8A-4147-A177-3AD203B41FA5}">
                      <a16:colId xmlns:a16="http://schemas.microsoft.com/office/drawing/2014/main" val="446130226"/>
                    </a:ext>
                  </a:extLst>
                </a:gridCol>
                <a:gridCol w="868880">
                  <a:extLst>
                    <a:ext uri="{9D8B030D-6E8A-4147-A177-3AD203B41FA5}">
                      <a16:colId xmlns:a16="http://schemas.microsoft.com/office/drawing/2014/main" val="1632274922"/>
                    </a:ext>
                  </a:extLst>
                </a:gridCol>
                <a:gridCol w="868880">
                  <a:extLst>
                    <a:ext uri="{9D8B030D-6E8A-4147-A177-3AD203B41FA5}">
                      <a16:colId xmlns:a16="http://schemas.microsoft.com/office/drawing/2014/main" val="884516262"/>
                    </a:ext>
                  </a:extLst>
                </a:gridCol>
                <a:gridCol w="868880">
                  <a:extLst>
                    <a:ext uri="{9D8B030D-6E8A-4147-A177-3AD203B41FA5}">
                      <a16:colId xmlns:a16="http://schemas.microsoft.com/office/drawing/2014/main" val="1081010620"/>
                    </a:ext>
                  </a:extLst>
                </a:gridCol>
                <a:gridCol w="868880">
                  <a:extLst>
                    <a:ext uri="{9D8B030D-6E8A-4147-A177-3AD203B41FA5}">
                      <a16:colId xmlns:a16="http://schemas.microsoft.com/office/drawing/2014/main" val="1581182532"/>
                    </a:ext>
                  </a:extLst>
                </a:gridCol>
                <a:gridCol w="868880">
                  <a:extLst>
                    <a:ext uri="{9D8B030D-6E8A-4147-A177-3AD203B41FA5}">
                      <a16:colId xmlns:a16="http://schemas.microsoft.com/office/drawing/2014/main" val="4222770522"/>
                    </a:ext>
                  </a:extLst>
                </a:gridCol>
                <a:gridCol w="868880">
                  <a:extLst>
                    <a:ext uri="{9D8B030D-6E8A-4147-A177-3AD203B41FA5}">
                      <a16:colId xmlns:a16="http://schemas.microsoft.com/office/drawing/2014/main" val="1428442844"/>
                    </a:ext>
                  </a:extLst>
                </a:gridCol>
                <a:gridCol w="868880">
                  <a:extLst>
                    <a:ext uri="{9D8B030D-6E8A-4147-A177-3AD203B41FA5}">
                      <a16:colId xmlns:a16="http://schemas.microsoft.com/office/drawing/2014/main" val="406102389"/>
                    </a:ext>
                  </a:extLst>
                </a:gridCol>
              </a:tblGrid>
              <a:tr h="48568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3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Á</a:t>
                      </a:r>
                      <a:endParaRPr lang="vi-VN" sz="3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3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3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</a:t>
                      </a:r>
                      <a:endParaRPr lang="vi-VN" sz="3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À</a:t>
                      </a:r>
                      <a:endParaRPr lang="vi-VN" sz="3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</a:t>
                      </a:r>
                      <a:endParaRPr lang="vi-VN" sz="3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5061126"/>
                  </a:ext>
                </a:extLst>
              </a:tr>
              <a:tr h="48568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3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3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Ê</a:t>
                      </a:r>
                      <a:endParaRPr lang="vi-VN" sz="3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</a:t>
                      </a:r>
                      <a:endParaRPr lang="vi-VN" sz="3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3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</a:t>
                      </a:r>
                      <a:endParaRPr lang="vi-VN" sz="3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3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</a:t>
                      </a:r>
                      <a:endParaRPr lang="vi-VN" sz="3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</a:t>
                      </a:r>
                      <a:endParaRPr lang="vi-VN" sz="3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3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1543499"/>
                  </a:ext>
                </a:extLst>
              </a:tr>
              <a:tr h="48568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3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3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</a:t>
                      </a:r>
                      <a:endParaRPr lang="vi-VN" sz="3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3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Ô</a:t>
                      </a:r>
                      <a:endParaRPr lang="vi-VN" sz="3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3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3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3846923"/>
                  </a:ext>
                </a:extLst>
              </a:tr>
              <a:tr h="48568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</a:t>
                      </a:r>
                      <a:endParaRPr lang="vi-VN" sz="3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3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Ó</a:t>
                      </a:r>
                      <a:endParaRPr lang="vi-VN" sz="3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3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</a:t>
                      </a:r>
                      <a:endParaRPr lang="vi-VN" sz="3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Ó</a:t>
                      </a:r>
                      <a:endParaRPr lang="vi-VN" sz="3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3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8741911"/>
                  </a:ext>
                </a:extLst>
              </a:tr>
              <a:tr h="48568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3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3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</a:t>
                      </a:r>
                      <a:endParaRPr lang="vi-VN" sz="3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</a:t>
                      </a:r>
                      <a:endParaRPr lang="vi-VN" sz="3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3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3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Ấ</a:t>
                      </a:r>
                      <a:endParaRPr lang="vi-VN" sz="3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3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9385001"/>
                  </a:ext>
                </a:extLst>
              </a:tr>
              <a:tr h="48568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Á</a:t>
                      </a:r>
                      <a:endParaRPr lang="vi-VN" sz="3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</a:t>
                      </a:r>
                      <a:endParaRPr lang="vi-VN" sz="3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</a:t>
                      </a:r>
                      <a:endParaRPr lang="vi-VN" sz="3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3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3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3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3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9238452"/>
                  </a:ext>
                </a:extLst>
              </a:tr>
              <a:tr h="48568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3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3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À</a:t>
                      </a:r>
                      <a:endParaRPr lang="vi-VN" sz="3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3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3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3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3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Ị</a:t>
                      </a:r>
                      <a:endParaRPr lang="vi-VN" sz="3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5446911"/>
                  </a:ext>
                </a:extLst>
              </a:tr>
              <a:tr h="48568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3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Ứ</a:t>
                      </a:r>
                      <a:endParaRPr lang="vi-VN" sz="3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3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3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3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Ê</a:t>
                      </a:r>
                      <a:endParaRPr lang="vi-VN" sz="3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</a:t>
                      </a:r>
                      <a:endParaRPr lang="vi-VN" sz="3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3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9036263"/>
                  </a:ext>
                </a:extLst>
              </a:tr>
              <a:tr h="48568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3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Ư</a:t>
                      </a:r>
                      <a:endParaRPr lang="vi-VN" sz="3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Ờ</a:t>
                      </a:r>
                      <a:endParaRPr lang="vi-VN" sz="3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3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3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</a:t>
                      </a:r>
                      <a:endParaRPr lang="vi-VN" sz="3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3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Ố</a:t>
                      </a:r>
                      <a:endParaRPr lang="vi-VN" sz="3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0696578"/>
                  </a:ext>
                </a:extLst>
              </a:tr>
            </a:tbl>
          </a:graphicData>
        </a:graphic>
      </p:graphicFrame>
      <p:sp>
        <p:nvSpPr>
          <p:cNvPr id="182" name="Rectangle 181">
            <a:extLst>
              <a:ext uri="{FF2B5EF4-FFF2-40B4-BE49-F238E27FC236}">
                <a16:creationId xmlns:a16="http://schemas.microsoft.com/office/drawing/2014/main" id="{6F377E60-25D2-0019-D6DC-249F3991EE0F}"/>
              </a:ext>
            </a:extLst>
          </p:cNvPr>
          <p:cNvSpPr/>
          <p:nvPr/>
        </p:nvSpPr>
        <p:spPr>
          <a:xfrm>
            <a:off x="0" y="5103095"/>
            <a:ext cx="12192000" cy="170339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</a:t>
            </a:r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HÃY CHIẾN ĐẤU ĐỂ QUA ĐƯỢC CỬA HẸP MÀ VÀO, VÌ CÓ NHIỀU NGƯỜI SẼ TÌM … … MÀ KHÔNG THỂ ĐƯỢC?</a:t>
            </a:r>
            <a:endParaRPr lang="vi-VN" sz="4000" b="1" u="sng">
              <a:solidFill>
                <a:srgbClr val="7030A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9" name="Star: 10 Points 48">
            <a:extLst>
              <a:ext uri="{FF2B5EF4-FFF2-40B4-BE49-F238E27FC236}">
                <a16:creationId xmlns:a16="http://schemas.microsoft.com/office/drawing/2014/main" id="{008099BE-A6FE-43A5-CC54-89CBF7ED5FAB}"/>
              </a:ext>
            </a:extLst>
          </p:cNvPr>
          <p:cNvSpPr/>
          <p:nvPr/>
        </p:nvSpPr>
        <p:spPr>
          <a:xfrm>
            <a:off x="316375" y="2870070"/>
            <a:ext cx="457200" cy="365760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0" name="Star: 10 Points 49">
            <a:extLst>
              <a:ext uri="{FF2B5EF4-FFF2-40B4-BE49-F238E27FC236}">
                <a16:creationId xmlns:a16="http://schemas.microsoft.com/office/drawing/2014/main" id="{20A53D10-EAD7-3808-60F3-94BB7197AB50}"/>
              </a:ext>
            </a:extLst>
          </p:cNvPr>
          <p:cNvSpPr/>
          <p:nvPr/>
        </p:nvSpPr>
        <p:spPr>
          <a:xfrm>
            <a:off x="316375" y="3423070"/>
            <a:ext cx="457200" cy="365760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1" name="Star: 10 Points 50">
            <a:extLst>
              <a:ext uri="{FF2B5EF4-FFF2-40B4-BE49-F238E27FC236}">
                <a16:creationId xmlns:a16="http://schemas.microsoft.com/office/drawing/2014/main" id="{9C41AF7A-DA2F-4978-4238-537CC95BC63C}"/>
              </a:ext>
            </a:extLst>
          </p:cNvPr>
          <p:cNvSpPr/>
          <p:nvPr/>
        </p:nvSpPr>
        <p:spPr>
          <a:xfrm>
            <a:off x="316375" y="3976070"/>
            <a:ext cx="457200" cy="365760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2" name="Star: 10 Points 51">
            <a:extLst>
              <a:ext uri="{FF2B5EF4-FFF2-40B4-BE49-F238E27FC236}">
                <a16:creationId xmlns:a16="http://schemas.microsoft.com/office/drawing/2014/main" id="{8FCE69A1-9020-E65A-8258-2C7629E0B3BD}"/>
              </a:ext>
            </a:extLst>
          </p:cNvPr>
          <p:cNvSpPr/>
          <p:nvPr/>
        </p:nvSpPr>
        <p:spPr>
          <a:xfrm>
            <a:off x="316375" y="4485207"/>
            <a:ext cx="457200" cy="365760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AAD340B-E3DF-CA19-A07A-882023C2DB2A}"/>
              </a:ext>
            </a:extLst>
          </p:cNvPr>
          <p:cNvSpPr/>
          <p:nvPr/>
        </p:nvSpPr>
        <p:spPr>
          <a:xfrm>
            <a:off x="2733040" y="96520"/>
            <a:ext cx="863600" cy="528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E3C1A62F-D478-B708-1599-9DD64D01C90D}"/>
              </a:ext>
            </a:extLst>
          </p:cNvPr>
          <p:cNvSpPr/>
          <p:nvPr/>
        </p:nvSpPr>
        <p:spPr>
          <a:xfrm>
            <a:off x="3601720" y="96520"/>
            <a:ext cx="863600" cy="528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6DB6B582-D8E3-7F61-7B5B-DB195A7EB523}"/>
              </a:ext>
            </a:extLst>
          </p:cNvPr>
          <p:cNvSpPr/>
          <p:nvPr/>
        </p:nvSpPr>
        <p:spPr>
          <a:xfrm>
            <a:off x="4469512" y="96461"/>
            <a:ext cx="863600" cy="528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68CB42EA-C6AA-6601-33FC-13A26C8AE64A}"/>
              </a:ext>
            </a:extLst>
          </p:cNvPr>
          <p:cNvSpPr/>
          <p:nvPr/>
        </p:nvSpPr>
        <p:spPr>
          <a:xfrm>
            <a:off x="5338192" y="96461"/>
            <a:ext cx="863600" cy="528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A412E91B-D4ED-B789-65BC-B36EB410BC7D}"/>
              </a:ext>
            </a:extLst>
          </p:cNvPr>
          <p:cNvSpPr/>
          <p:nvPr/>
        </p:nvSpPr>
        <p:spPr>
          <a:xfrm>
            <a:off x="6208650" y="96520"/>
            <a:ext cx="863600" cy="528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30413B17-21CD-91E0-811C-9ECB206FDCB5}"/>
              </a:ext>
            </a:extLst>
          </p:cNvPr>
          <p:cNvSpPr/>
          <p:nvPr/>
        </p:nvSpPr>
        <p:spPr>
          <a:xfrm>
            <a:off x="7076442" y="96461"/>
            <a:ext cx="863600" cy="528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EE926F7D-5303-BD27-A395-ECE867EC849B}"/>
              </a:ext>
            </a:extLst>
          </p:cNvPr>
          <p:cNvSpPr/>
          <p:nvPr/>
        </p:nvSpPr>
        <p:spPr>
          <a:xfrm>
            <a:off x="7945122" y="96461"/>
            <a:ext cx="863600" cy="528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9BC9E04D-F8EB-1E55-D224-4260CB852EE2}"/>
              </a:ext>
            </a:extLst>
          </p:cNvPr>
          <p:cNvSpPr/>
          <p:nvPr/>
        </p:nvSpPr>
        <p:spPr>
          <a:xfrm>
            <a:off x="996568" y="638149"/>
            <a:ext cx="863600" cy="528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B6069D31-2BE7-7AA3-C74A-74E30D045B8D}"/>
              </a:ext>
            </a:extLst>
          </p:cNvPr>
          <p:cNvSpPr/>
          <p:nvPr/>
        </p:nvSpPr>
        <p:spPr>
          <a:xfrm>
            <a:off x="1865248" y="638149"/>
            <a:ext cx="863600" cy="528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95CD56E0-760E-9482-88FD-54980C92B85E}"/>
              </a:ext>
            </a:extLst>
          </p:cNvPr>
          <p:cNvSpPr/>
          <p:nvPr/>
        </p:nvSpPr>
        <p:spPr>
          <a:xfrm>
            <a:off x="2733040" y="638090"/>
            <a:ext cx="863600" cy="528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E2A49E98-8DC1-A0CC-6A06-7FEF2EEAA189}"/>
              </a:ext>
            </a:extLst>
          </p:cNvPr>
          <p:cNvSpPr/>
          <p:nvPr/>
        </p:nvSpPr>
        <p:spPr>
          <a:xfrm>
            <a:off x="3601720" y="638090"/>
            <a:ext cx="863600" cy="528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D30B3960-4E3C-365E-BA7F-47A752858FB3}"/>
              </a:ext>
            </a:extLst>
          </p:cNvPr>
          <p:cNvSpPr/>
          <p:nvPr/>
        </p:nvSpPr>
        <p:spPr>
          <a:xfrm>
            <a:off x="4472178" y="638149"/>
            <a:ext cx="863600" cy="528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D2D3662-8119-FFFA-3A10-45E465937C70}"/>
              </a:ext>
            </a:extLst>
          </p:cNvPr>
          <p:cNvSpPr/>
          <p:nvPr/>
        </p:nvSpPr>
        <p:spPr>
          <a:xfrm>
            <a:off x="5339970" y="638090"/>
            <a:ext cx="863600" cy="528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64469115-4014-2B2A-F374-F7E3EF6F86CB}"/>
              </a:ext>
            </a:extLst>
          </p:cNvPr>
          <p:cNvSpPr/>
          <p:nvPr/>
        </p:nvSpPr>
        <p:spPr>
          <a:xfrm>
            <a:off x="6208650" y="638090"/>
            <a:ext cx="863600" cy="528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9463D33B-E0E5-3548-E0A3-0CA7310E7F1B}"/>
              </a:ext>
            </a:extLst>
          </p:cNvPr>
          <p:cNvSpPr/>
          <p:nvPr/>
        </p:nvSpPr>
        <p:spPr>
          <a:xfrm>
            <a:off x="7080697" y="635692"/>
            <a:ext cx="863600" cy="528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9B97B790-21F7-3173-FDCE-8CD9D075ADCF}"/>
              </a:ext>
            </a:extLst>
          </p:cNvPr>
          <p:cNvSpPr/>
          <p:nvPr/>
        </p:nvSpPr>
        <p:spPr>
          <a:xfrm>
            <a:off x="7948489" y="635633"/>
            <a:ext cx="863600" cy="528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4647A413-8936-0318-5C9A-0B5321D58272}"/>
              </a:ext>
            </a:extLst>
          </p:cNvPr>
          <p:cNvSpPr/>
          <p:nvPr/>
        </p:nvSpPr>
        <p:spPr>
          <a:xfrm>
            <a:off x="8817169" y="635633"/>
            <a:ext cx="863600" cy="528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8FB223E8-79B1-D56E-D3CA-7C2A169AA6FA}"/>
              </a:ext>
            </a:extLst>
          </p:cNvPr>
          <p:cNvSpPr/>
          <p:nvPr/>
        </p:nvSpPr>
        <p:spPr>
          <a:xfrm>
            <a:off x="2731327" y="1174727"/>
            <a:ext cx="863600" cy="528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4310FBBA-2A26-1921-2FCE-BD08603C80C9}"/>
              </a:ext>
            </a:extLst>
          </p:cNvPr>
          <p:cNvSpPr/>
          <p:nvPr/>
        </p:nvSpPr>
        <p:spPr>
          <a:xfrm>
            <a:off x="3594927" y="1174727"/>
            <a:ext cx="863600" cy="528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99B27251-7BE7-9130-12D8-BCA67FC31B4E}"/>
              </a:ext>
            </a:extLst>
          </p:cNvPr>
          <p:cNvSpPr/>
          <p:nvPr/>
        </p:nvSpPr>
        <p:spPr>
          <a:xfrm>
            <a:off x="4472879" y="1174668"/>
            <a:ext cx="863600" cy="528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DE5063D7-42F6-C53E-92AD-BD33A3660557}"/>
              </a:ext>
            </a:extLst>
          </p:cNvPr>
          <p:cNvSpPr/>
          <p:nvPr/>
        </p:nvSpPr>
        <p:spPr>
          <a:xfrm>
            <a:off x="5346639" y="1179748"/>
            <a:ext cx="863600" cy="528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B3824DC2-6566-B43C-CD4B-C876E3D49F32}"/>
              </a:ext>
            </a:extLst>
          </p:cNvPr>
          <p:cNvSpPr/>
          <p:nvPr/>
        </p:nvSpPr>
        <p:spPr>
          <a:xfrm>
            <a:off x="6217097" y="1179807"/>
            <a:ext cx="863600" cy="528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A54BB3D6-A007-9748-98EA-9C5DE140DF40}"/>
              </a:ext>
            </a:extLst>
          </p:cNvPr>
          <p:cNvSpPr/>
          <p:nvPr/>
        </p:nvSpPr>
        <p:spPr>
          <a:xfrm>
            <a:off x="7084889" y="1179748"/>
            <a:ext cx="863600" cy="528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5031E64C-020A-50E0-E7CA-E85A7A790743}"/>
              </a:ext>
            </a:extLst>
          </p:cNvPr>
          <p:cNvSpPr/>
          <p:nvPr/>
        </p:nvSpPr>
        <p:spPr>
          <a:xfrm>
            <a:off x="7953569" y="1179748"/>
            <a:ext cx="863600" cy="528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9CF1269B-357C-7002-7D25-023189607344}"/>
              </a:ext>
            </a:extLst>
          </p:cNvPr>
          <p:cNvSpPr/>
          <p:nvPr/>
        </p:nvSpPr>
        <p:spPr>
          <a:xfrm>
            <a:off x="3600958" y="1708677"/>
            <a:ext cx="863600" cy="528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BADD3114-0BFA-2A2E-20D0-6F11F459857F}"/>
              </a:ext>
            </a:extLst>
          </p:cNvPr>
          <p:cNvSpPr/>
          <p:nvPr/>
        </p:nvSpPr>
        <p:spPr>
          <a:xfrm>
            <a:off x="4468750" y="1708618"/>
            <a:ext cx="863600" cy="528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29E368A6-1621-ECB6-757E-C2ABEFB1668D}"/>
              </a:ext>
            </a:extLst>
          </p:cNvPr>
          <p:cNvSpPr/>
          <p:nvPr/>
        </p:nvSpPr>
        <p:spPr>
          <a:xfrm>
            <a:off x="5337430" y="1708618"/>
            <a:ext cx="863600" cy="528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16C7453D-7EF0-0EB7-CB11-636679FDF7BA}"/>
              </a:ext>
            </a:extLst>
          </p:cNvPr>
          <p:cNvSpPr/>
          <p:nvPr/>
        </p:nvSpPr>
        <p:spPr>
          <a:xfrm>
            <a:off x="6207888" y="1708677"/>
            <a:ext cx="863600" cy="528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26DA5D48-0E3D-3ACA-AC31-31AFC98A3BED}"/>
              </a:ext>
            </a:extLst>
          </p:cNvPr>
          <p:cNvSpPr/>
          <p:nvPr/>
        </p:nvSpPr>
        <p:spPr>
          <a:xfrm>
            <a:off x="7075680" y="1708618"/>
            <a:ext cx="863600" cy="528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2B50BE1D-2187-E161-37B0-FD5A1BECA751}"/>
              </a:ext>
            </a:extLst>
          </p:cNvPr>
          <p:cNvSpPr/>
          <p:nvPr/>
        </p:nvSpPr>
        <p:spPr>
          <a:xfrm>
            <a:off x="7944360" y="1708618"/>
            <a:ext cx="863600" cy="528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B81918E4-37A0-A091-6153-7E7CE65B1072}"/>
              </a:ext>
            </a:extLst>
          </p:cNvPr>
          <p:cNvSpPr/>
          <p:nvPr/>
        </p:nvSpPr>
        <p:spPr>
          <a:xfrm>
            <a:off x="8817593" y="1704613"/>
            <a:ext cx="863600" cy="528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204773E5-CC40-8C99-574E-3D91167935AF}"/>
              </a:ext>
            </a:extLst>
          </p:cNvPr>
          <p:cNvSpPr/>
          <p:nvPr/>
        </p:nvSpPr>
        <p:spPr>
          <a:xfrm>
            <a:off x="1864486" y="2245872"/>
            <a:ext cx="863600" cy="528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A6343AC3-74F1-609B-A515-BB6470F5253B}"/>
              </a:ext>
            </a:extLst>
          </p:cNvPr>
          <p:cNvSpPr/>
          <p:nvPr/>
        </p:nvSpPr>
        <p:spPr>
          <a:xfrm>
            <a:off x="2733166" y="2245872"/>
            <a:ext cx="863600" cy="528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5DA07FB2-37DB-4C2F-1931-CA026AB71387}"/>
              </a:ext>
            </a:extLst>
          </p:cNvPr>
          <p:cNvSpPr/>
          <p:nvPr/>
        </p:nvSpPr>
        <p:spPr>
          <a:xfrm>
            <a:off x="3600958" y="2245813"/>
            <a:ext cx="863600" cy="528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A6BEAF85-DC15-A07B-8159-D9D1640261E1}"/>
              </a:ext>
            </a:extLst>
          </p:cNvPr>
          <p:cNvSpPr/>
          <p:nvPr/>
        </p:nvSpPr>
        <p:spPr>
          <a:xfrm>
            <a:off x="4469638" y="2245813"/>
            <a:ext cx="863600" cy="528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03212589-3D7B-C33D-200F-76631DD91658}"/>
              </a:ext>
            </a:extLst>
          </p:cNvPr>
          <p:cNvSpPr/>
          <p:nvPr/>
        </p:nvSpPr>
        <p:spPr>
          <a:xfrm>
            <a:off x="5340096" y="2245872"/>
            <a:ext cx="863600" cy="528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B2AFFEA8-B68E-7013-2D42-D38F482E290B}"/>
              </a:ext>
            </a:extLst>
          </p:cNvPr>
          <p:cNvSpPr/>
          <p:nvPr/>
        </p:nvSpPr>
        <p:spPr>
          <a:xfrm>
            <a:off x="6207888" y="2245813"/>
            <a:ext cx="863600" cy="528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EE647A8D-0BFB-01CF-E2FD-3B903C310768}"/>
              </a:ext>
            </a:extLst>
          </p:cNvPr>
          <p:cNvSpPr/>
          <p:nvPr/>
        </p:nvSpPr>
        <p:spPr>
          <a:xfrm>
            <a:off x="7076568" y="2245813"/>
            <a:ext cx="863600" cy="528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1E5DA0B8-9ACE-ECD8-55A8-B8A8E4483E0C}"/>
              </a:ext>
            </a:extLst>
          </p:cNvPr>
          <p:cNvSpPr/>
          <p:nvPr/>
        </p:nvSpPr>
        <p:spPr>
          <a:xfrm>
            <a:off x="7948615" y="2243415"/>
            <a:ext cx="863600" cy="528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E37D21E9-9DCA-B40A-E126-EFE8432A5B35}"/>
              </a:ext>
            </a:extLst>
          </p:cNvPr>
          <p:cNvSpPr/>
          <p:nvPr/>
        </p:nvSpPr>
        <p:spPr>
          <a:xfrm>
            <a:off x="3601785" y="2770737"/>
            <a:ext cx="863600" cy="528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150C7A5E-B985-F721-9189-21DA1EA2084B}"/>
              </a:ext>
            </a:extLst>
          </p:cNvPr>
          <p:cNvSpPr/>
          <p:nvPr/>
        </p:nvSpPr>
        <p:spPr>
          <a:xfrm>
            <a:off x="4470465" y="2770737"/>
            <a:ext cx="863600" cy="528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D617BE87-776D-DEBE-A1DC-93457971ECCA}"/>
              </a:ext>
            </a:extLst>
          </p:cNvPr>
          <p:cNvSpPr/>
          <p:nvPr/>
        </p:nvSpPr>
        <p:spPr>
          <a:xfrm>
            <a:off x="5338257" y="2770678"/>
            <a:ext cx="863600" cy="528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C2D66F07-D8DA-0C11-E898-9913A7ACF960}"/>
              </a:ext>
            </a:extLst>
          </p:cNvPr>
          <p:cNvSpPr/>
          <p:nvPr/>
        </p:nvSpPr>
        <p:spPr>
          <a:xfrm>
            <a:off x="6206937" y="2770678"/>
            <a:ext cx="863600" cy="528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57EAAF20-2326-B6DB-14D5-4BA28BC1112C}"/>
              </a:ext>
            </a:extLst>
          </p:cNvPr>
          <p:cNvSpPr/>
          <p:nvPr/>
        </p:nvSpPr>
        <p:spPr>
          <a:xfrm>
            <a:off x="7077395" y="2770737"/>
            <a:ext cx="863600" cy="528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734CF007-10D9-99C4-5A59-7918648CD05F}"/>
              </a:ext>
            </a:extLst>
          </p:cNvPr>
          <p:cNvSpPr/>
          <p:nvPr/>
        </p:nvSpPr>
        <p:spPr>
          <a:xfrm>
            <a:off x="7945187" y="2770678"/>
            <a:ext cx="863600" cy="528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5D456139-2B98-1943-CD5A-CB35EA2C94DC}"/>
              </a:ext>
            </a:extLst>
          </p:cNvPr>
          <p:cNvSpPr/>
          <p:nvPr/>
        </p:nvSpPr>
        <p:spPr>
          <a:xfrm>
            <a:off x="8813867" y="2770678"/>
            <a:ext cx="863600" cy="528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941802F6-DFE1-B2B1-0E67-F51EB7003652}"/>
              </a:ext>
            </a:extLst>
          </p:cNvPr>
          <p:cNvSpPr/>
          <p:nvPr/>
        </p:nvSpPr>
        <p:spPr>
          <a:xfrm>
            <a:off x="2728086" y="3304359"/>
            <a:ext cx="863600" cy="528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34A18E26-4AB8-FA2D-E8CE-0559564596B8}"/>
              </a:ext>
            </a:extLst>
          </p:cNvPr>
          <p:cNvSpPr/>
          <p:nvPr/>
        </p:nvSpPr>
        <p:spPr>
          <a:xfrm>
            <a:off x="3596766" y="3304359"/>
            <a:ext cx="863600" cy="528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004B2C1D-20E1-3878-5CDD-ACCE854C3446}"/>
              </a:ext>
            </a:extLst>
          </p:cNvPr>
          <p:cNvSpPr/>
          <p:nvPr/>
        </p:nvSpPr>
        <p:spPr>
          <a:xfrm>
            <a:off x="4464558" y="3304300"/>
            <a:ext cx="863600" cy="528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A2C54FF2-087E-77D3-C0F0-7D23F50D0C04}"/>
              </a:ext>
            </a:extLst>
          </p:cNvPr>
          <p:cNvSpPr/>
          <p:nvPr/>
        </p:nvSpPr>
        <p:spPr>
          <a:xfrm>
            <a:off x="5333238" y="3304300"/>
            <a:ext cx="863600" cy="528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C30B56AF-8F1C-697E-439D-2EA7BDC4D025}"/>
              </a:ext>
            </a:extLst>
          </p:cNvPr>
          <p:cNvSpPr/>
          <p:nvPr/>
        </p:nvSpPr>
        <p:spPr>
          <a:xfrm>
            <a:off x="6203696" y="3304359"/>
            <a:ext cx="863600" cy="528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2C2131C4-7D93-3239-4173-A0398536AFC1}"/>
              </a:ext>
            </a:extLst>
          </p:cNvPr>
          <p:cNvSpPr/>
          <p:nvPr/>
        </p:nvSpPr>
        <p:spPr>
          <a:xfrm>
            <a:off x="7071488" y="3304300"/>
            <a:ext cx="863600" cy="528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59B9F55C-7409-F1C8-E7BC-FB0DC609ED2C}"/>
              </a:ext>
            </a:extLst>
          </p:cNvPr>
          <p:cNvSpPr/>
          <p:nvPr/>
        </p:nvSpPr>
        <p:spPr>
          <a:xfrm>
            <a:off x="7940168" y="3304300"/>
            <a:ext cx="863600" cy="528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865F126D-5C65-5E86-2C19-416B32051C41}"/>
              </a:ext>
            </a:extLst>
          </p:cNvPr>
          <p:cNvSpPr/>
          <p:nvPr/>
        </p:nvSpPr>
        <p:spPr>
          <a:xfrm>
            <a:off x="8812215" y="3301902"/>
            <a:ext cx="863600" cy="528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CF10A67B-9512-0A04-4460-0A734819C356}"/>
              </a:ext>
            </a:extLst>
          </p:cNvPr>
          <p:cNvSpPr/>
          <p:nvPr/>
        </p:nvSpPr>
        <p:spPr>
          <a:xfrm>
            <a:off x="1869440" y="3849070"/>
            <a:ext cx="863600" cy="528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8E599E37-58E9-9B0C-CF50-AF74F394AEB8}"/>
              </a:ext>
            </a:extLst>
          </p:cNvPr>
          <p:cNvSpPr/>
          <p:nvPr/>
        </p:nvSpPr>
        <p:spPr>
          <a:xfrm>
            <a:off x="2738120" y="3849070"/>
            <a:ext cx="863600" cy="528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1C30EEA8-F5CC-7CCD-F34A-48531257E9ED}"/>
              </a:ext>
            </a:extLst>
          </p:cNvPr>
          <p:cNvSpPr/>
          <p:nvPr/>
        </p:nvSpPr>
        <p:spPr>
          <a:xfrm>
            <a:off x="3605912" y="3849011"/>
            <a:ext cx="863600" cy="528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EE1EB506-A28A-8D27-8234-E2D00ECB211B}"/>
              </a:ext>
            </a:extLst>
          </p:cNvPr>
          <p:cNvSpPr/>
          <p:nvPr/>
        </p:nvSpPr>
        <p:spPr>
          <a:xfrm>
            <a:off x="4474592" y="3849011"/>
            <a:ext cx="863600" cy="528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C33ED5F2-5E6B-103E-3AEC-7DC69024D05D}"/>
              </a:ext>
            </a:extLst>
          </p:cNvPr>
          <p:cNvSpPr/>
          <p:nvPr/>
        </p:nvSpPr>
        <p:spPr>
          <a:xfrm>
            <a:off x="5345050" y="3849070"/>
            <a:ext cx="863600" cy="528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8225536E-D0A2-CB70-FEAF-8861E29BD4CF}"/>
              </a:ext>
            </a:extLst>
          </p:cNvPr>
          <p:cNvSpPr/>
          <p:nvPr/>
        </p:nvSpPr>
        <p:spPr>
          <a:xfrm>
            <a:off x="6212842" y="3849011"/>
            <a:ext cx="863600" cy="528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C29B7922-4C57-DBAE-6F78-D5EDE2173026}"/>
              </a:ext>
            </a:extLst>
          </p:cNvPr>
          <p:cNvSpPr/>
          <p:nvPr/>
        </p:nvSpPr>
        <p:spPr>
          <a:xfrm>
            <a:off x="7081522" y="3849011"/>
            <a:ext cx="863600" cy="528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3125D760-B98A-F48F-F886-9769D8A37CF9}"/>
              </a:ext>
            </a:extLst>
          </p:cNvPr>
          <p:cNvSpPr/>
          <p:nvPr/>
        </p:nvSpPr>
        <p:spPr>
          <a:xfrm>
            <a:off x="7953569" y="3846613"/>
            <a:ext cx="863600" cy="528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495324A9-43E1-FFF4-0894-FBCADBD7830D}"/>
              </a:ext>
            </a:extLst>
          </p:cNvPr>
          <p:cNvSpPr/>
          <p:nvPr/>
        </p:nvSpPr>
        <p:spPr>
          <a:xfrm>
            <a:off x="1860168" y="4375475"/>
            <a:ext cx="863600" cy="528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601D2406-0C55-352B-7F79-DB5E1F558615}"/>
              </a:ext>
            </a:extLst>
          </p:cNvPr>
          <p:cNvSpPr/>
          <p:nvPr/>
        </p:nvSpPr>
        <p:spPr>
          <a:xfrm>
            <a:off x="2728848" y="4375475"/>
            <a:ext cx="863600" cy="528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90A59F0D-DFA8-5722-2DA6-D78937AD9749}"/>
              </a:ext>
            </a:extLst>
          </p:cNvPr>
          <p:cNvSpPr/>
          <p:nvPr/>
        </p:nvSpPr>
        <p:spPr>
          <a:xfrm>
            <a:off x="3596640" y="4375416"/>
            <a:ext cx="863600" cy="528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AB846E99-BD51-E042-E7F6-AF19D29ACAE9}"/>
              </a:ext>
            </a:extLst>
          </p:cNvPr>
          <p:cNvSpPr/>
          <p:nvPr/>
        </p:nvSpPr>
        <p:spPr>
          <a:xfrm>
            <a:off x="4465320" y="4375416"/>
            <a:ext cx="863600" cy="528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EC83201A-70DD-4B7B-0A0F-ABF0DFF5E1DA}"/>
              </a:ext>
            </a:extLst>
          </p:cNvPr>
          <p:cNvSpPr/>
          <p:nvPr/>
        </p:nvSpPr>
        <p:spPr>
          <a:xfrm>
            <a:off x="5335778" y="4375475"/>
            <a:ext cx="863600" cy="528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Rectangle 161">
            <a:extLst>
              <a:ext uri="{FF2B5EF4-FFF2-40B4-BE49-F238E27FC236}">
                <a16:creationId xmlns:a16="http://schemas.microsoft.com/office/drawing/2014/main" id="{B7546942-B93D-48C0-6A60-1ED929D82475}"/>
              </a:ext>
            </a:extLst>
          </p:cNvPr>
          <p:cNvSpPr/>
          <p:nvPr/>
        </p:nvSpPr>
        <p:spPr>
          <a:xfrm>
            <a:off x="6203570" y="4375416"/>
            <a:ext cx="863600" cy="528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Rectangle 162">
            <a:extLst>
              <a:ext uri="{FF2B5EF4-FFF2-40B4-BE49-F238E27FC236}">
                <a16:creationId xmlns:a16="http://schemas.microsoft.com/office/drawing/2014/main" id="{8CA2A7B0-2DAB-DDFB-16C8-7C034DC0F17F}"/>
              </a:ext>
            </a:extLst>
          </p:cNvPr>
          <p:cNvSpPr/>
          <p:nvPr/>
        </p:nvSpPr>
        <p:spPr>
          <a:xfrm>
            <a:off x="7072250" y="4375416"/>
            <a:ext cx="863600" cy="528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Rectangle 163">
            <a:extLst>
              <a:ext uri="{FF2B5EF4-FFF2-40B4-BE49-F238E27FC236}">
                <a16:creationId xmlns:a16="http://schemas.microsoft.com/office/drawing/2014/main" id="{ADF1FDEC-F6BD-8A3D-17DB-6746FFA7783E}"/>
              </a:ext>
            </a:extLst>
          </p:cNvPr>
          <p:cNvSpPr/>
          <p:nvPr/>
        </p:nvSpPr>
        <p:spPr>
          <a:xfrm>
            <a:off x="7944297" y="4373018"/>
            <a:ext cx="863600" cy="528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Rectangle 164">
            <a:extLst>
              <a:ext uri="{FF2B5EF4-FFF2-40B4-BE49-F238E27FC236}">
                <a16:creationId xmlns:a16="http://schemas.microsoft.com/office/drawing/2014/main" id="{997905C0-4268-4D52-B8FA-10044F366446}"/>
              </a:ext>
            </a:extLst>
          </p:cNvPr>
          <p:cNvSpPr/>
          <p:nvPr/>
        </p:nvSpPr>
        <p:spPr>
          <a:xfrm>
            <a:off x="10160" y="5102621"/>
            <a:ext cx="12192000" cy="170339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32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</a:t>
            </a:r>
            <a:r>
              <a:rPr lang="vi-VN" sz="32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CÓ KẺ HỎI ĐỨC GIÊSU: "THƯA NGÀI, NHỮNG NGƯỜI ĐƯỢC CỨU THOÁT THÌ ÍT, CÓ PHẢI KHÔNG?” KHI NGÀI ĐANG TRÊN ĐƯỜNG ĐI ĐÂU?</a:t>
            </a:r>
            <a:endParaRPr lang="vi-VN" sz="3200" b="1" u="sng">
              <a:solidFill>
                <a:srgbClr val="7030A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66" name="Rectangle 165">
            <a:extLst>
              <a:ext uri="{FF2B5EF4-FFF2-40B4-BE49-F238E27FC236}">
                <a16:creationId xmlns:a16="http://schemas.microsoft.com/office/drawing/2014/main" id="{C591195C-6A3C-9473-9CBC-061A466261D6}"/>
              </a:ext>
            </a:extLst>
          </p:cNvPr>
          <p:cNvSpPr/>
          <p:nvPr/>
        </p:nvSpPr>
        <p:spPr>
          <a:xfrm>
            <a:off x="10160" y="5122941"/>
            <a:ext cx="12192000" cy="170339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</a:t>
            </a:r>
            <a:r>
              <a:rPr lang="vi-VN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CÁC ANH ĐẤY Ư ? </a:t>
            </a:r>
            <a:r>
              <a:rPr lang="en-US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… … </a:t>
            </a:r>
            <a:r>
              <a:rPr lang="vi-VN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BIẾT CÁC ANH TỪ ĐÂU ĐẾN</a:t>
            </a:r>
            <a:r>
              <a:rPr lang="en-US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  <a:endParaRPr lang="vi-VN" sz="4400" b="1" u="sng">
              <a:solidFill>
                <a:srgbClr val="7030A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67" name="Rectangle 166">
            <a:extLst>
              <a:ext uri="{FF2B5EF4-FFF2-40B4-BE49-F238E27FC236}">
                <a16:creationId xmlns:a16="http://schemas.microsoft.com/office/drawing/2014/main" id="{B55EF36D-BDC8-2B39-231B-E9B7E9793BC3}"/>
              </a:ext>
            </a:extLst>
          </p:cNvPr>
          <p:cNvSpPr/>
          <p:nvPr/>
        </p:nvSpPr>
        <p:spPr>
          <a:xfrm>
            <a:off x="10160" y="5122941"/>
            <a:ext cx="12192000" cy="170339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</a:t>
            </a:r>
            <a:r>
              <a:rPr lang="vi-VN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BẤY GIỜ ANH EM SẼ LÀM GÌ VÀ NGHIẾN RĂNG?</a:t>
            </a:r>
            <a:endParaRPr lang="vi-VN" sz="4400" b="1" u="sng">
              <a:solidFill>
                <a:srgbClr val="7030A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68" name="Rectangle 167">
            <a:extLst>
              <a:ext uri="{FF2B5EF4-FFF2-40B4-BE49-F238E27FC236}">
                <a16:creationId xmlns:a16="http://schemas.microsoft.com/office/drawing/2014/main" id="{19851687-6CBD-078B-58D3-61A56CBADF69}"/>
              </a:ext>
            </a:extLst>
          </p:cNvPr>
          <p:cNvSpPr/>
          <p:nvPr/>
        </p:nvSpPr>
        <p:spPr>
          <a:xfrm>
            <a:off x="0" y="5102621"/>
            <a:ext cx="12192000" cy="170339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3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</a:t>
            </a:r>
            <a:r>
              <a:rPr lang="vi-VN" sz="3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‘TA KHÔNG BIẾT CÁC ANH TỪ ĐÂU ĐẾN. CÚT ĐI </a:t>
            </a:r>
            <a:r>
              <a:rPr lang="en-US" sz="3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… … </a:t>
            </a:r>
            <a:r>
              <a:rPr lang="vi-VN" sz="3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MẮT TA, HỠI TẤT CẢ NHỮNG QUÂN LÀM ĐIỀU BẤT CHÍNH !’</a:t>
            </a:r>
            <a:endParaRPr lang="vi-VN" sz="3600" b="1" u="sng">
              <a:solidFill>
                <a:srgbClr val="7030A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69" name="Rectangle 168">
            <a:extLst>
              <a:ext uri="{FF2B5EF4-FFF2-40B4-BE49-F238E27FC236}">
                <a16:creationId xmlns:a16="http://schemas.microsoft.com/office/drawing/2014/main" id="{A708E77A-3B43-7EAA-1F05-F3F2A871845B}"/>
              </a:ext>
            </a:extLst>
          </p:cNvPr>
          <p:cNvSpPr/>
          <p:nvPr/>
        </p:nvSpPr>
        <p:spPr>
          <a:xfrm>
            <a:off x="0" y="5102621"/>
            <a:ext cx="12192000" cy="170339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3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6</a:t>
            </a:r>
            <a:r>
              <a:rPr lang="vi-VN" sz="3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ANH EM SẼ KHÓC LÓC NGHIẾN RĂNG, KHI THẤY CÁC ÔNG NÀO CÙNG TẤT CẢ CÁC NGÔN SỨ ĐƯỢC Ở TRONG NƯỚC THIÊN CHÚA?</a:t>
            </a:r>
            <a:endParaRPr lang="vi-VN" sz="3600" b="1" u="sng">
              <a:solidFill>
                <a:srgbClr val="7030A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70" name="Rectangle 169">
            <a:extLst>
              <a:ext uri="{FF2B5EF4-FFF2-40B4-BE49-F238E27FC236}">
                <a16:creationId xmlns:a16="http://schemas.microsoft.com/office/drawing/2014/main" id="{AC708D34-C24D-B5BA-03DF-A6FA0E97270F}"/>
              </a:ext>
            </a:extLst>
          </p:cNvPr>
          <p:cNvSpPr/>
          <p:nvPr/>
        </p:nvSpPr>
        <p:spPr>
          <a:xfrm>
            <a:off x="0" y="5102621"/>
            <a:ext cx="12192000" cy="170339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7</a:t>
            </a:r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ĐỨC GIÊ-SU ĐI NGANG QUA ĐÂU VÀ LÀNG MẠC MÀ GIẢNG DẠY?</a:t>
            </a:r>
            <a:endParaRPr lang="vi-VN" sz="4000" b="1" u="sng">
              <a:solidFill>
                <a:srgbClr val="7030A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71" name="Rectangle 170">
            <a:extLst>
              <a:ext uri="{FF2B5EF4-FFF2-40B4-BE49-F238E27FC236}">
                <a16:creationId xmlns:a16="http://schemas.microsoft.com/office/drawing/2014/main" id="{0823DE79-F511-1EE7-92B2-C59050426909}"/>
              </a:ext>
            </a:extLst>
          </p:cNvPr>
          <p:cNvSpPr/>
          <p:nvPr/>
        </p:nvSpPr>
        <p:spPr>
          <a:xfrm>
            <a:off x="-10160" y="5122657"/>
            <a:ext cx="12192000" cy="170339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8</a:t>
            </a:r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AI ĐI QUA THÀNH THỊ VÀ LÀNG MẠC ĐỂ GIẢNG DẠY?</a:t>
            </a:r>
            <a:endParaRPr lang="vi-VN" sz="4000" b="1" u="sng">
              <a:solidFill>
                <a:srgbClr val="7030A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72" name="Rectangle 171">
            <a:extLst>
              <a:ext uri="{FF2B5EF4-FFF2-40B4-BE49-F238E27FC236}">
                <a16:creationId xmlns:a16="http://schemas.microsoft.com/office/drawing/2014/main" id="{241A20B2-1E8C-DB42-7AC9-E9A5CE86438D}"/>
              </a:ext>
            </a:extLst>
          </p:cNvPr>
          <p:cNvSpPr/>
          <p:nvPr/>
        </p:nvSpPr>
        <p:spPr>
          <a:xfrm>
            <a:off x="20320" y="5112497"/>
            <a:ext cx="12192000" cy="170339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9</a:t>
            </a:r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NGÀI CŨNG ĐÃ TỪNG GIẢNG DẠY TRÊN CÁC CÁI GÌ CỦA CHÚNG TÔI?</a:t>
            </a:r>
            <a:endParaRPr lang="vi-VN" sz="4000" b="1" u="sng">
              <a:solidFill>
                <a:srgbClr val="7030A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8576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9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2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5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8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1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4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7" dur="2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4" dur="2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6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7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1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1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3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4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9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1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2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3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4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8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9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1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2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3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4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8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1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4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7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0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3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6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9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2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5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8" dur="2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60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1" fill="hold">
                      <p:stCondLst>
                        <p:cond delay="0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5" dur="20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7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8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9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0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2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3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4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5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9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0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2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3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4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5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7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8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9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0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2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3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4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5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7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8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9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0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4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7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0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3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6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9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22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25" dur="20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2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8" fill="hold">
                      <p:stCondLst>
                        <p:cond delay="0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2" dur="2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4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35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6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7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9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0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1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2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4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5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6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9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0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1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2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4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5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6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7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9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60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1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2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4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65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6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7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1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4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7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80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83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86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89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92" dur="2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94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5" fill="hold">
                      <p:stCondLst>
                        <p:cond delay="0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9" dur="2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1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2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3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4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6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7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8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9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1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12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3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4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6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1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9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1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22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3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4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6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27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8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9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1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32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3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4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6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37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8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9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0" fill="hold">
                      <p:stCondLst>
                        <p:cond delay="indefinite"/>
                      </p:stCondLst>
                      <p:childTnLst>
                        <p:par>
                          <p:cTn id="341" fill="hold">
                            <p:stCondLst>
                              <p:cond delay="0"/>
                            </p:stCondLst>
                            <p:childTnLst>
                              <p:par>
                                <p:cTn id="342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43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46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49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52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55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58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1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4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7" dur="2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369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0" fill="hold">
                      <p:stCondLst>
                        <p:cond delay="0"/>
                      </p:stCondLst>
                      <p:childTnLst>
                        <p:par>
                          <p:cTn id="371" fill="hold">
                            <p:stCondLst>
                              <p:cond delay="0"/>
                            </p:stCondLst>
                            <p:childTnLst>
                              <p:par>
                                <p:cTn id="37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4" dur="20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6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77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8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9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1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82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3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4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6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87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8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9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1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92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3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4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6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97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8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9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1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2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03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4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6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7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08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9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0" fill="hold">
                      <p:stCondLst>
                        <p:cond delay="indefinite"/>
                      </p:stCondLst>
                      <p:childTnLst>
                        <p:par>
                          <p:cTn id="411" fill="hold">
                            <p:stCondLst>
                              <p:cond delay="0"/>
                            </p:stCondLst>
                            <p:childTnLst>
                              <p:par>
                                <p:cTn id="412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3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6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9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22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25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28" dur="2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31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34" dur="20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436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7" fill="hold">
                      <p:stCondLst>
                        <p:cond delay="0"/>
                      </p:stCondLst>
                      <p:childTnLst>
                        <p:par>
                          <p:cTn id="438" fill="hold">
                            <p:stCondLst>
                              <p:cond delay="0"/>
                            </p:stCondLst>
                            <p:childTnLst>
                              <p:par>
                                <p:cTn id="43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1" dur="2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3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44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5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6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8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49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50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1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3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4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55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6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8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9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0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1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3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64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5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6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8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69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70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1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3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74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75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6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8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79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80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1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2" fill="hold">
                      <p:stCondLst>
                        <p:cond delay="indefinite"/>
                      </p:stCondLst>
                      <p:childTnLst>
                        <p:par>
                          <p:cTn id="483" fill="hold">
                            <p:stCondLst>
                              <p:cond delay="0"/>
                            </p:stCondLst>
                            <p:childTnLst>
                              <p:par>
                                <p:cTn id="484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85" dur="2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88" dur="2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91" dur="2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94" dur="2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97" dur="2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00" dur="2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03" dur="2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06" dur="2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09" dur="2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511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2" fill="hold">
                      <p:stCondLst>
                        <p:cond delay="0"/>
                      </p:stCondLst>
                      <p:childTnLst>
                        <p:par>
                          <p:cTn id="513" fill="hold">
                            <p:stCondLst>
                              <p:cond delay="0"/>
                            </p:stCondLst>
                            <p:childTnLst>
                              <p:par>
                                <p:cTn id="51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6" dur="2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18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19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20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1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3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24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25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6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8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29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30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1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33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34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35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6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38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39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40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1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3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44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45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6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8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49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50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1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3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54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55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6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7" fill="hold">
                      <p:stCondLst>
                        <p:cond delay="indefinite"/>
                      </p:stCondLst>
                      <p:childTnLst>
                        <p:par>
                          <p:cTn id="558" fill="hold">
                            <p:stCondLst>
                              <p:cond delay="0"/>
                            </p:stCondLst>
                            <p:childTnLst>
                              <p:par>
                                <p:cTn id="559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60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63" dur="2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66" dur="2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69" dur="2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72" dur="2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75" dur="2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78" dur="2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81" dur="2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84" dur="2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586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7" fill="hold">
                      <p:stCondLst>
                        <p:cond delay="0"/>
                      </p:stCondLst>
                      <p:childTnLst>
                        <p:par>
                          <p:cTn id="588" fill="hold">
                            <p:stCondLst>
                              <p:cond delay="0"/>
                            </p:stCondLst>
                            <p:childTnLst>
                              <p:par>
                                <p:cTn id="58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1" dur="2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93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94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95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6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98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99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00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1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03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04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05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6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08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09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10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1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13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14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15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6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18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19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20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1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3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24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25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6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8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29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30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31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2" fill="hold">
                      <p:stCondLst>
                        <p:cond delay="indefinite"/>
                      </p:stCondLst>
                      <p:childTnLst>
                        <p:par>
                          <p:cTn id="633" fill="hold">
                            <p:stCondLst>
                              <p:cond delay="0"/>
                            </p:stCondLst>
                            <p:childTnLst>
                              <p:par>
                                <p:cTn id="634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35" dur="2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38" dur="2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41" dur="2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44" dur="2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47" dur="2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50" dur="2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53" dur="2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56" dur="2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59" dur="2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</p:childTnLst>
        </p:cTn>
      </p:par>
    </p:tnLst>
    <p:bldLst>
      <p:bldP spid="182" grpId="0" animBg="1"/>
      <p:bldP spid="182" grpId="1" animBg="1"/>
      <p:bldP spid="3" grpId="0" animBg="1"/>
      <p:bldP spid="3" grpId="1" animBg="1"/>
      <p:bldP spid="54" grpId="0" animBg="1"/>
      <p:bldP spid="54" grpId="1" animBg="1"/>
      <p:bldP spid="56" grpId="0" animBg="1"/>
      <p:bldP spid="56" grpId="1" animBg="1"/>
      <p:bldP spid="58" grpId="0" animBg="1"/>
      <p:bldP spid="58" grpId="1" animBg="1"/>
      <p:bldP spid="60" grpId="0" animBg="1"/>
      <p:bldP spid="60" grpId="1" animBg="1"/>
      <p:bldP spid="62" grpId="0" animBg="1"/>
      <p:bldP spid="62" grpId="1" animBg="1"/>
      <p:bldP spid="71" grpId="0" animBg="1"/>
      <p:bldP spid="71" grpId="1" animBg="1"/>
      <p:bldP spid="72" grpId="0" animBg="1"/>
      <p:bldP spid="72" grpId="1" animBg="1"/>
      <p:bldP spid="73" grpId="0" animBg="1"/>
      <p:bldP spid="73" grpId="1" animBg="1"/>
      <p:bldP spid="74" grpId="0" animBg="1"/>
      <p:bldP spid="74" grpId="1" animBg="1"/>
      <p:bldP spid="75" grpId="0" animBg="1"/>
      <p:bldP spid="75" grpId="1" animBg="1"/>
      <p:bldP spid="76" grpId="0" animBg="1"/>
      <p:bldP spid="76" grpId="1" animBg="1"/>
      <p:bldP spid="77" grpId="0" animBg="1"/>
      <p:bldP spid="77" grpId="1" animBg="1"/>
      <p:bldP spid="78" grpId="0" animBg="1"/>
      <p:bldP spid="78" grpId="1" animBg="1"/>
      <p:bldP spid="79" grpId="0" animBg="1"/>
      <p:bldP spid="79" grpId="1" animBg="1"/>
      <p:bldP spid="80" grpId="0" animBg="1"/>
      <p:bldP spid="80" grpId="1" animBg="1"/>
      <p:bldP spid="81" grpId="0" animBg="1"/>
      <p:bldP spid="81" grpId="1" animBg="1"/>
      <p:bldP spid="82" grpId="0" animBg="1"/>
      <p:bldP spid="82" grpId="1" animBg="1"/>
      <p:bldP spid="83" grpId="0" animBg="1"/>
      <p:bldP spid="83" grpId="1" animBg="1"/>
      <p:bldP spid="84" grpId="0" animBg="1"/>
      <p:bldP spid="84" grpId="1" animBg="1"/>
      <p:bldP spid="85" grpId="0" animBg="1"/>
      <p:bldP spid="85" grpId="1" animBg="1"/>
      <p:bldP spid="86" grpId="0" animBg="1"/>
      <p:bldP spid="86" grpId="1" animBg="1"/>
      <p:bldP spid="87" grpId="0" animBg="1"/>
      <p:bldP spid="87" grpId="1" animBg="1"/>
      <p:bldP spid="89" grpId="0" animBg="1"/>
      <p:bldP spid="89" grpId="1" animBg="1"/>
      <p:bldP spid="90" grpId="0" animBg="1"/>
      <p:bldP spid="90" grpId="1" animBg="1"/>
      <p:bldP spid="91" grpId="0" animBg="1"/>
      <p:bldP spid="91" grpId="1" animBg="1"/>
      <p:bldP spid="92" grpId="0" animBg="1"/>
      <p:bldP spid="92" grpId="1" animBg="1"/>
      <p:bldP spid="93" grpId="0" animBg="1"/>
      <p:bldP spid="93" grpId="1" animBg="1"/>
      <p:bldP spid="94" grpId="0" animBg="1"/>
      <p:bldP spid="94" grpId="1" animBg="1"/>
      <p:bldP spid="95" grpId="0" animBg="1"/>
      <p:bldP spid="95" grpId="1" animBg="1"/>
      <p:bldP spid="96" grpId="0" animBg="1"/>
      <p:bldP spid="96" grpId="1" animBg="1"/>
      <p:bldP spid="97" grpId="0" animBg="1"/>
      <p:bldP spid="97" grpId="1" animBg="1"/>
      <p:bldP spid="98" grpId="0" animBg="1"/>
      <p:bldP spid="98" grpId="1" animBg="1"/>
      <p:bldP spid="99" grpId="0" animBg="1"/>
      <p:bldP spid="99" grpId="1" animBg="1"/>
      <p:bldP spid="100" grpId="0" animBg="1"/>
      <p:bldP spid="100" grpId="1" animBg="1"/>
      <p:bldP spid="101" grpId="0" animBg="1"/>
      <p:bldP spid="101" grpId="1" animBg="1"/>
      <p:bldP spid="102" grpId="0" animBg="1"/>
      <p:bldP spid="102" grpId="1" animBg="1"/>
      <p:bldP spid="103" grpId="0" animBg="1"/>
      <p:bldP spid="103" grpId="1" animBg="1"/>
      <p:bldP spid="104" grpId="0" animBg="1"/>
      <p:bldP spid="104" grpId="1" animBg="1"/>
      <p:bldP spid="105" grpId="0" animBg="1"/>
      <p:bldP spid="105" grpId="1" animBg="1"/>
      <p:bldP spid="106" grpId="0" animBg="1"/>
      <p:bldP spid="106" grpId="1" animBg="1"/>
      <p:bldP spid="107" grpId="0" animBg="1"/>
      <p:bldP spid="107" grpId="1" animBg="1"/>
      <p:bldP spid="108" grpId="0" animBg="1"/>
      <p:bldP spid="108" grpId="1" animBg="1"/>
      <p:bldP spid="109" grpId="0" animBg="1"/>
      <p:bldP spid="109" grpId="1" animBg="1"/>
      <p:bldP spid="110" grpId="0" animBg="1"/>
      <p:bldP spid="110" grpId="1" animBg="1"/>
      <p:bldP spid="111" grpId="0" animBg="1"/>
      <p:bldP spid="111" grpId="1" animBg="1"/>
      <p:bldP spid="112" grpId="0" animBg="1"/>
      <p:bldP spid="112" grpId="1" animBg="1"/>
      <p:bldP spid="113" grpId="0" animBg="1"/>
      <p:bldP spid="113" grpId="1" animBg="1"/>
      <p:bldP spid="114" grpId="0" animBg="1"/>
      <p:bldP spid="114" grpId="1" animBg="1"/>
      <p:bldP spid="115" grpId="0" animBg="1"/>
      <p:bldP spid="115" grpId="1" animBg="1"/>
      <p:bldP spid="116" grpId="0" animBg="1"/>
      <p:bldP spid="116" grpId="1" animBg="1"/>
      <p:bldP spid="117" grpId="0" animBg="1"/>
      <p:bldP spid="117" grpId="1" animBg="1"/>
      <p:bldP spid="118" grpId="0" animBg="1"/>
      <p:bldP spid="118" grpId="1" animBg="1"/>
      <p:bldP spid="119" grpId="0" animBg="1"/>
      <p:bldP spid="119" grpId="1" animBg="1"/>
      <p:bldP spid="121" grpId="0" animBg="1"/>
      <p:bldP spid="121" grpId="1" animBg="1"/>
      <p:bldP spid="122" grpId="0" animBg="1"/>
      <p:bldP spid="122" grpId="1" animBg="1"/>
      <p:bldP spid="123" grpId="0" animBg="1"/>
      <p:bldP spid="123" grpId="1" animBg="1"/>
      <p:bldP spid="124" grpId="0" animBg="1"/>
      <p:bldP spid="124" grpId="1" animBg="1"/>
      <p:bldP spid="125" grpId="0" animBg="1"/>
      <p:bldP spid="125" grpId="1" animBg="1"/>
      <p:bldP spid="127" grpId="0" animBg="1"/>
      <p:bldP spid="127" grpId="1" animBg="1"/>
      <p:bldP spid="131" grpId="0" animBg="1"/>
      <p:bldP spid="131" grpId="1" animBg="1"/>
      <p:bldP spid="132" grpId="0" animBg="1"/>
      <p:bldP spid="132" grpId="1" animBg="1"/>
      <p:bldP spid="133" grpId="0" animBg="1"/>
      <p:bldP spid="133" grpId="1" animBg="1"/>
      <p:bldP spid="134" grpId="0" animBg="1"/>
      <p:bldP spid="134" grpId="1" animBg="1"/>
      <p:bldP spid="135" grpId="0" animBg="1"/>
      <p:bldP spid="135" grpId="1" animBg="1"/>
      <p:bldP spid="136" grpId="0" animBg="1"/>
      <p:bldP spid="136" grpId="1" animBg="1"/>
      <p:bldP spid="161" grpId="0" animBg="1"/>
      <p:bldP spid="161" grpId="1" animBg="1"/>
      <p:bldP spid="162" grpId="0" animBg="1"/>
      <p:bldP spid="162" grpId="1" animBg="1"/>
      <p:bldP spid="163" grpId="0" animBg="1"/>
      <p:bldP spid="163" grpId="1" animBg="1"/>
      <p:bldP spid="164" grpId="0" animBg="1"/>
      <p:bldP spid="164" grpId="1" animBg="1"/>
      <p:bldP spid="165" grpId="0" animBg="1"/>
      <p:bldP spid="165" grpId="1" animBg="1"/>
      <p:bldP spid="166" grpId="0" animBg="1"/>
      <p:bldP spid="166" grpId="1" animBg="1"/>
      <p:bldP spid="167" grpId="0" animBg="1"/>
      <p:bldP spid="167" grpId="1" animBg="1"/>
      <p:bldP spid="168" grpId="0" animBg="1"/>
      <p:bldP spid="168" grpId="1" animBg="1"/>
      <p:bldP spid="169" grpId="0" animBg="1"/>
      <p:bldP spid="169" grpId="1" animBg="1"/>
      <p:bldP spid="170" grpId="0" animBg="1"/>
      <p:bldP spid="170" grpId="1" animBg="1"/>
      <p:bldP spid="171" grpId="0" animBg="1"/>
      <p:bldP spid="171" grpId="1" animBg="1"/>
      <p:bldP spid="172" grpId="0" animBg="1"/>
      <p:bldP spid="172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2A5532E-D6FE-039C-8737-17F7B45F03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0602901"/>
              </p:ext>
            </p:extLst>
          </p:nvPr>
        </p:nvGraphicFramePr>
        <p:xfrm>
          <a:off x="996568" y="101428"/>
          <a:ext cx="10575670" cy="6553368"/>
        </p:xfrm>
        <a:graphic>
          <a:graphicData uri="http://schemas.openxmlformats.org/drawingml/2006/table">
            <a:tbl>
              <a:tblPr firstRow="1" firstCol="1" bandRow="1"/>
              <a:tblGrid>
                <a:gridCol w="960785">
                  <a:extLst>
                    <a:ext uri="{9D8B030D-6E8A-4147-A177-3AD203B41FA5}">
                      <a16:colId xmlns:a16="http://schemas.microsoft.com/office/drawing/2014/main" val="2851470237"/>
                    </a:ext>
                  </a:extLst>
                </a:gridCol>
                <a:gridCol w="960785">
                  <a:extLst>
                    <a:ext uri="{9D8B030D-6E8A-4147-A177-3AD203B41FA5}">
                      <a16:colId xmlns:a16="http://schemas.microsoft.com/office/drawing/2014/main" val="2154283047"/>
                    </a:ext>
                  </a:extLst>
                </a:gridCol>
                <a:gridCol w="960785">
                  <a:extLst>
                    <a:ext uri="{9D8B030D-6E8A-4147-A177-3AD203B41FA5}">
                      <a16:colId xmlns:a16="http://schemas.microsoft.com/office/drawing/2014/main" val="3647057924"/>
                    </a:ext>
                  </a:extLst>
                </a:gridCol>
                <a:gridCol w="960785">
                  <a:extLst>
                    <a:ext uri="{9D8B030D-6E8A-4147-A177-3AD203B41FA5}">
                      <a16:colId xmlns:a16="http://schemas.microsoft.com/office/drawing/2014/main" val="446130226"/>
                    </a:ext>
                  </a:extLst>
                </a:gridCol>
                <a:gridCol w="961790">
                  <a:extLst>
                    <a:ext uri="{9D8B030D-6E8A-4147-A177-3AD203B41FA5}">
                      <a16:colId xmlns:a16="http://schemas.microsoft.com/office/drawing/2014/main" val="1632274922"/>
                    </a:ext>
                  </a:extLst>
                </a:gridCol>
                <a:gridCol w="961790">
                  <a:extLst>
                    <a:ext uri="{9D8B030D-6E8A-4147-A177-3AD203B41FA5}">
                      <a16:colId xmlns:a16="http://schemas.microsoft.com/office/drawing/2014/main" val="884516262"/>
                    </a:ext>
                  </a:extLst>
                </a:gridCol>
                <a:gridCol w="961790">
                  <a:extLst>
                    <a:ext uri="{9D8B030D-6E8A-4147-A177-3AD203B41FA5}">
                      <a16:colId xmlns:a16="http://schemas.microsoft.com/office/drawing/2014/main" val="1081010620"/>
                    </a:ext>
                  </a:extLst>
                </a:gridCol>
                <a:gridCol w="961790">
                  <a:extLst>
                    <a:ext uri="{9D8B030D-6E8A-4147-A177-3AD203B41FA5}">
                      <a16:colId xmlns:a16="http://schemas.microsoft.com/office/drawing/2014/main" val="1581182532"/>
                    </a:ext>
                  </a:extLst>
                </a:gridCol>
                <a:gridCol w="961790">
                  <a:extLst>
                    <a:ext uri="{9D8B030D-6E8A-4147-A177-3AD203B41FA5}">
                      <a16:colId xmlns:a16="http://schemas.microsoft.com/office/drawing/2014/main" val="4222770522"/>
                    </a:ext>
                  </a:extLst>
                </a:gridCol>
                <a:gridCol w="961790">
                  <a:extLst>
                    <a:ext uri="{9D8B030D-6E8A-4147-A177-3AD203B41FA5}">
                      <a16:colId xmlns:a16="http://schemas.microsoft.com/office/drawing/2014/main" val="1428442844"/>
                    </a:ext>
                  </a:extLst>
                </a:gridCol>
                <a:gridCol w="961790">
                  <a:extLst>
                    <a:ext uri="{9D8B030D-6E8A-4147-A177-3AD203B41FA5}">
                      <a16:colId xmlns:a16="http://schemas.microsoft.com/office/drawing/2014/main" val="406102389"/>
                    </a:ext>
                  </a:extLst>
                </a:gridCol>
              </a:tblGrid>
              <a:tr h="7281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Á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À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5061126"/>
                  </a:ext>
                </a:extLst>
              </a:tr>
              <a:tr h="7281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Ê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1543499"/>
                  </a:ext>
                </a:extLst>
              </a:tr>
              <a:tr h="7281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Ô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3846923"/>
                  </a:ext>
                </a:extLst>
              </a:tr>
              <a:tr h="7281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Ó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Ó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8741911"/>
                  </a:ext>
                </a:extLst>
              </a:tr>
              <a:tr h="7281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Ấ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9385001"/>
                  </a:ext>
                </a:extLst>
              </a:tr>
              <a:tr h="7281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Á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9238452"/>
                  </a:ext>
                </a:extLst>
              </a:tr>
              <a:tr h="7281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À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Ị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5446911"/>
                  </a:ext>
                </a:extLst>
              </a:tr>
              <a:tr h="7281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Ứ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Ê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9036263"/>
                  </a:ext>
                </a:extLst>
              </a:tr>
              <a:tr h="7281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Ư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Ờ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Ố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06965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2920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2A5532E-D6FE-039C-8737-17F7B45F03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5723194"/>
              </p:ext>
            </p:extLst>
          </p:nvPr>
        </p:nvGraphicFramePr>
        <p:xfrm>
          <a:off x="996568" y="101428"/>
          <a:ext cx="10575670" cy="6553368"/>
        </p:xfrm>
        <a:graphic>
          <a:graphicData uri="http://schemas.openxmlformats.org/drawingml/2006/table">
            <a:tbl>
              <a:tblPr firstRow="1" firstCol="1" bandRow="1"/>
              <a:tblGrid>
                <a:gridCol w="960785">
                  <a:extLst>
                    <a:ext uri="{9D8B030D-6E8A-4147-A177-3AD203B41FA5}">
                      <a16:colId xmlns:a16="http://schemas.microsoft.com/office/drawing/2014/main" val="2851470237"/>
                    </a:ext>
                  </a:extLst>
                </a:gridCol>
                <a:gridCol w="960785">
                  <a:extLst>
                    <a:ext uri="{9D8B030D-6E8A-4147-A177-3AD203B41FA5}">
                      <a16:colId xmlns:a16="http://schemas.microsoft.com/office/drawing/2014/main" val="2154283047"/>
                    </a:ext>
                  </a:extLst>
                </a:gridCol>
                <a:gridCol w="960785">
                  <a:extLst>
                    <a:ext uri="{9D8B030D-6E8A-4147-A177-3AD203B41FA5}">
                      <a16:colId xmlns:a16="http://schemas.microsoft.com/office/drawing/2014/main" val="3647057924"/>
                    </a:ext>
                  </a:extLst>
                </a:gridCol>
                <a:gridCol w="960785">
                  <a:extLst>
                    <a:ext uri="{9D8B030D-6E8A-4147-A177-3AD203B41FA5}">
                      <a16:colId xmlns:a16="http://schemas.microsoft.com/office/drawing/2014/main" val="446130226"/>
                    </a:ext>
                  </a:extLst>
                </a:gridCol>
                <a:gridCol w="961790">
                  <a:extLst>
                    <a:ext uri="{9D8B030D-6E8A-4147-A177-3AD203B41FA5}">
                      <a16:colId xmlns:a16="http://schemas.microsoft.com/office/drawing/2014/main" val="1632274922"/>
                    </a:ext>
                  </a:extLst>
                </a:gridCol>
                <a:gridCol w="961790">
                  <a:extLst>
                    <a:ext uri="{9D8B030D-6E8A-4147-A177-3AD203B41FA5}">
                      <a16:colId xmlns:a16="http://schemas.microsoft.com/office/drawing/2014/main" val="884516262"/>
                    </a:ext>
                  </a:extLst>
                </a:gridCol>
                <a:gridCol w="961790">
                  <a:extLst>
                    <a:ext uri="{9D8B030D-6E8A-4147-A177-3AD203B41FA5}">
                      <a16:colId xmlns:a16="http://schemas.microsoft.com/office/drawing/2014/main" val="1081010620"/>
                    </a:ext>
                  </a:extLst>
                </a:gridCol>
                <a:gridCol w="961790">
                  <a:extLst>
                    <a:ext uri="{9D8B030D-6E8A-4147-A177-3AD203B41FA5}">
                      <a16:colId xmlns:a16="http://schemas.microsoft.com/office/drawing/2014/main" val="1581182532"/>
                    </a:ext>
                  </a:extLst>
                </a:gridCol>
                <a:gridCol w="961790">
                  <a:extLst>
                    <a:ext uri="{9D8B030D-6E8A-4147-A177-3AD203B41FA5}">
                      <a16:colId xmlns:a16="http://schemas.microsoft.com/office/drawing/2014/main" val="4222770522"/>
                    </a:ext>
                  </a:extLst>
                </a:gridCol>
                <a:gridCol w="961790">
                  <a:extLst>
                    <a:ext uri="{9D8B030D-6E8A-4147-A177-3AD203B41FA5}">
                      <a16:colId xmlns:a16="http://schemas.microsoft.com/office/drawing/2014/main" val="1428442844"/>
                    </a:ext>
                  </a:extLst>
                </a:gridCol>
                <a:gridCol w="961790">
                  <a:extLst>
                    <a:ext uri="{9D8B030D-6E8A-4147-A177-3AD203B41FA5}">
                      <a16:colId xmlns:a16="http://schemas.microsoft.com/office/drawing/2014/main" val="406102389"/>
                    </a:ext>
                  </a:extLst>
                </a:gridCol>
              </a:tblGrid>
              <a:tr h="7281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Á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</a:t>
                      </a:r>
                      <a:endParaRPr lang="vi-VN" sz="4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À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5061126"/>
                  </a:ext>
                </a:extLst>
              </a:tr>
              <a:tr h="7281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Ê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À</a:t>
                      </a:r>
                      <a:endParaRPr lang="vi-VN" sz="4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1543499"/>
                  </a:ext>
                </a:extLst>
              </a:tr>
              <a:tr h="7281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</a:t>
                      </a:r>
                      <a:endParaRPr lang="vi-VN" sz="4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3846923"/>
                  </a:ext>
                </a:extLst>
              </a:tr>
              <a:tr h="7281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Ó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Ó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8741911"/>
                  </a:ext>
                </a:extLst>
              </a:tr>
              <a:tr h="7281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Ử</a:t>
                      </a:r>
                      <a:endParaRPr lang="vi-VN" sz="4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Ấ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9385001"/>
                  </a:ext>
                </a:extLst>
              </a:tr>
              <a:tr h="7281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Á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4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9238452"/>
                  </a:ext>
                </a:extLst>
              </a:tr>
              <a:tr h="7281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À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Ị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5446911"/>
                  </a:ext>
                </a:extLst>
              </a:tr>
              <a:tr h="7281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Ứ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Ẹ</a:t>
                      </a:r>
                      <a:endParaRPr lang="vi-VN" sz="4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9036263"/>
                  </a:ext>
                </a:extLst>
              </a:tr>
              <a:tr h="7281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Ư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Ờ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</a:t>
                      </a:r>
                      <a:endParaRPr lang="vi-VN" sz="4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Ố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06965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5774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DFC8C8F-0A2C-4F67-8CDB-533FE83C57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0324" y="584363"/>
            <a:ext cx="6331352" cy="5304981"/>
          </a:xfrm>
          <a:prstGeom prst="rect">
            <a:avLst/>
          </a:prstGeom>
        </p:spPr>
      </p:pic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773596" y="254000"/>
            <a:ext cx="10644809" cy="106479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v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ới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cùng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endParaRPr kumimoji="0" lang="en-US" sz="368400" b="1" i="0" u="none" strike="noStrike" kern="1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AutoShape 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524001" y="5539206"/>
            <a:ext cx="9143999" cy="1064795"/>
          </a:xfrm>
          <a:prstGeom prst="flowChartAlternateProcess">
            <a:avLst/>
          </a:prstGeom>
          <a:solidFill>
            <a:srgbClr val="7030A0">
              <a:alpha val="83000"/>
            </a:srgbClr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TRẮC</a:t>
            </a:r>
            <a:r>
              <a:rPr kumimoji="0" lang="en-US" alt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NGHIỆM</a:t>
            </a:r>
            <a:endParaRPr kumimoji="0" lang="en-US" altLang="en-US" sz="60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47008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950"/>
                            </p:stCondLst>
                            <p:childTnLst>
                              <p:par>
                                <p:cTn id="1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5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4" grpId="1"/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Được nổi tiếng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Dành phần thắng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Vào Nước Trời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5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Qua cửa hẹp</a:t>
              </a:r>
              <a:endParaRPr kumimoji="0" lang="vi-VN" sz="4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1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vi-VN" sz="5400" b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ĐỨC GIÊSU NÓI: “HÃY CHIẾN ĐẤU ĐỂ LÀM GÌ”?</a:t>
            </a:r>
            <a:endParaRPr lang="vi-VN" sz="5400" b="1" u="sng">
              <a:solidFill>
                <a:srgbClr val="7030A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5361884"/>
            <a:ext cx="12246884" cy="812666"/>
            <a:chOff x="-1896924" y="4695363"/>
            <a:chExt cx="10572108" cy="696557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3885" y="4706120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Qua cửa hẹp</a:t>
              </a:r>
              <a:endParaRPr kumimoji="0" lang="pt-BR" sz="48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3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D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49915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4800" b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Tội lỗi</a:t>
              </a:r>
              <a:endParaRPr kumimoji="0" lang="it-IT" sz="4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Bất chính</a:t>
              </a:r>
              <a:endParaRPr kumimoji="0" lang="vi-VN" sz="4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Gian ác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5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Tất cả các ý trên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kumimoji="0" lang="en-US" sz="4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2. </a:t>
            </a:r>
            <a:r>
              <a:rPr lang="vi-VN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'TA KHÔNG BIẾT CÁC ANH TỪ ĐÂU ĐẾN. CÚT ĐI CHO KHUẤT MẮT TA, HỠI TẤT CẢ NHỮNG QUÂN LÀM ĐIỀU GÌ’?</a:t>
            </a: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3639331"/>
            <a:ext cx="12240885" cy="806783"/>
            <a:chOff x="-1896924" y="4689645"/>
            <a:chExt cx="10566931" cy="691518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48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Gian ác</a:t>
              </a:r>
              <a:endParaRPr kumimoji="0" lang="it-IT" sz="48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3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B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88665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Gặp gỡ anh em họ hàng</a:t>
              </a:r>
              <a:endParaRPr kumimoji="0" lang="vi-VN" sz="5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Dự tiệc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Hưởng hạnh phúc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5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Ca tụng Thiên Chúa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3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vi-VN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THIÊN HẠ SẼ TỪ ĐÔNG TÂY NAM BẮC ĐẾN LÀM GÌ TRONG NƯỚC THIÊN CHÚA?</a:t>
            </a:r>
            <a:endParaRPr lang="vi-VN" sz="5400" b="1" u="sng">
              <a:solidFill>
                <a:srgbClr val="7030A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2752137"/>
            <a:ext cx="12248199" cy="802934"/>
            <a:chOff x="-1896924" y="4683021"/>
            <a:chExt cx="10573245" cy="688221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2748" y="4683021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48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Dự tiệc</a:t>
              </a:r>
              <a:endParaRPr kumimoji="0" lang="vi-VN" sz="48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85442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A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04920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71551"/>
            <a:ext cx="12192000" cy="5551717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</a:pPr>
            <a:r>
              <a:rPr lang="vi-VN" sz="7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Khi ấy, trên đường lên Giê-ru-sa-lem, Đức Giê-su đi ngang qua các thành thị và làng mạc mà giảng dạy. Có kẻ hỏi Người :</a:t>
            </a:r>
            <a:endParaRPr lang="en-US" sz="7200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0EDB3B-D92F-4149-A43E-A60728ADD0BE}"/>
              </a:ext>
            </a:extLst>
          </p:cNvPr>
          <p:cNvSpPr txBox="1"/>
          <p:nvPr/>
        </p:nvSpPr>
        <p:spPr>
          <a:xfrm>
            <a:off x="0" y="101601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TIN </a:t>
            </a:r>
            <a:r>
              <a:rPr lang="en-US" sz="4000" b="1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MỪNG</a:t>
            </a:r>
            <a:r>
              <a:rPr lang="en-US" sz="40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CHÚA</a:t>
            </a:r>
            <a:r>
              <a:rPr lang="en-US" sz="40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GIÊSU</a:t>
            </a:r>
            <a:r>
              <a:rPr lang="en-US" sz="40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THEO </a:t>
            </a:r>
            <a:r>
              <a:rPr lang="en-US" sz="4000" b="1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THÁNH</a:t>
            </a:r>
            <a:r>
              <a:rPr lang="en-US" sz="40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LU-CA</a:t>
            </a:r>
            <a:endParaRPr lang="en-US" sz="4000"/>
          </a:p>
        </p:txBody>
      </p:sp>
    </p:spTree>
    <p:extLst>
      <p:ext uri="{BB962C8B-B14F-4D97-AF65-F5344CB8AC3E}">
        <p14:creationId xmlns:p14="http://schemas.microsoft.com/office/powerpoint/2010/main" val="36338981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Đứng dậy mà đi.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Sống đạo tốt.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Cầu xin.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5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Chiến đấu.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4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</a:t>
            </a:r>
            <a:r>
              <a:rPr lang="vi-VN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MUỐN QUA ĐƯỢC CỬA HẸP THÌ PHẢI LÀM GÌ?</a:t>
            </a:r>
            <a:endParaRPr lang="vi-VN" sz="5400" b="1" u="sng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6" y="5354820"/>
            <a:ext cx="12257041" cy="801997"/>
            <a:chOff x="-1896924" y="4695363"/>
            <a:chExt cx="10580877" cy="687411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55116" y="4696974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</a:t>
              </a: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Chiến đấu.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3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D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48589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Những người chịu phép rửa.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Những người công chính</a:t>
              </a:r>
              <a:r>
                <a: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.</a:t>
              </a:r>
              <a:endParaRPr kumimoji="0" lang="vi-VN" sz="4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indent="-257175" defTabSz="457200">
                <a:defRPr/>
              </a:pPr>
              <a:r>
                <a:rPr lang="en-US" sz="4800" b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Thiên hạ từ đông tây nam bắc.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5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Những ai tin vào con người.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5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</a:t>
            </a:r>
            <a:r>
              <a:rPr lang="vi-VN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AI SẼ ĐẾN DỰ TIỆC TRONG NƯỚC THIÊN CHÚA?</a:t>
            </a: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3649568"/>
            <a:ext cx="12240888" cy="813017"/>
            <a:chOff x="-1896924" y="4695363"/>
            <a:chExt cx="10566934" cy="696860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59" y="4706423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Thiên hạ từ đông tây nam bắc.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3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B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42977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1E6FF85-6756-434B-A8E1-E10F6E46C5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6070" y="3211551"/>
            <a:ext cx="4022323" cy="328863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Thought Bubble: Cloud 5">
            <a:extLst>
              <a:ext uri="{FF2B5EF4-FFF2-40B4-BE49-F238E27FC236}">
                <a16:creationId xmlns:a16="http://schemas.microsoft.com/office/drawing/2014/main" id="{431C5340-3CA1-47F1-8EAE-0D2383149045}"/>
              </a:ext>
            </a:extLst>
          </p:cNvPr>
          <p:cNvSpPr/>
          <p:nvPr/>
        </p:nvSpPr>
        <p:spPr>
          <a:xfrm>
            <a:off x="4467225" y="86845"/>
            <a:ext cx="7724776" cy="6296025"/>
          </a:xfrm>
          <a:prstGeom prst="cloudCallout">
            <a:avLst>
              <a:gd name="adj1" fmla="val -47502"/>
              <a:gd name="adj2" fmla="val 49905"/>
            </a:avLst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2ADFAF-9DC5-4BFB-A7AD-1DD2DCFFB09F}"/>
              </a:ext>
            </a:extLst>
          </p:cNvPr>
          <p:cNvSpPr txBox="1"/>
          <p:nvPr/>
        </p:nvSpPr>
        <p:spPr>
          <a:xfrm>
            <a:off x="4971947" y="867614"/>
            <a:ext cx="6234533" cy="44594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en-US" sz="5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THIẾU NHI THÁNH THỂ CHIẾN ĐẤU QUA CỬA HẸP NHƯ THẾ NÀO?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EF6069-D6E0-4AA3-BC00-AEC2B19ED6CD}"/>
              </a:ext>
            </a:extLst>
          </p:cNvPr>
          <p:cNvSpPr txBox="1"/>
          <p:nvPr/>
        </p:nvSpPr>
        <p:spPr>
          <a:xfrm>
            <a:off x="780654" y="725711"/>
            <a:ext cx="28621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THIẾU NHI YÊU CHÚA</a:t>
            </a:r>
          </a:p>
        </p:txBody>
      </p:sp>
    </p:spTree>
    <p:extLst>
      <p:ext uri="{BB962C8B-B14F-4D97-AF65-F5344CB8AC3E}">
        <p14:creationId xmlns:p14="http://schemas.microsoft.com/office/powerpoint/2010/main" val="59399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9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animClr clrSpc="rgb" dir="cw">
                                      <p:cBhvr>
                                        <p:cTn id="2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10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09142" cy="6800850"/>
          </a:xfrm>
        </p:spPr>
        <p:txBody>
          <a:bodyPr>
            <a:noAutofit/>
          </a:bodyPr>
          <a:lstStyle/>
          <a:p>
            <a:pPr algn="just"/>
            <a:r>
              <a:rPr lang="vi-VN" sz="8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“Thưa Ngài, những người được cứu thoát thì ít, có phải không ?” Người bảo họ :</a:t>
            </a:r>
            <a:endParaRPr lang="en-US" sz="8000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9759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0800"/>
            <a:ext cx="12109142" cy="6800850"/>
          </a:xfrm>
        </p:spPr>
        <p:txBody>
          <a:bodyPr>
            <a:noAutofit/>
          </a:bodyPr>
          <a:lstStyle/>
          <a:p>
            <a:pPr algn="just"/>
            <a:r>
              <a:rPr lang="vi-VN" sz="7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“Hãy chiến đấu để qua được cửa hẹp mà vào, vì tôi nói cho anh em biết : có nhiều người sẽ tìm cách vào mà không thể được.</a:t>
            </a:r>
            <a:endParaRPr lang="en-US" sz="7200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1336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0800"/>
            <a:ext cx="12109142" cy="6800850"/>
          </a:xfrm>
        </p:spPr>
        <p:txBody>
          <a:bodyPr>
            <a:noAutofit/>
          </a:bodyPr>
          <a:lstStyle/>
          <a:p>
            <a:pPr algn="just"/>
            <a:r>
              <a:rPr lang="vi-VN" sz="8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“Một khi chủ nhà đã đứng dậy và khoá cửa lại, mà anh em còn đứng ở ngoài, bắt đầu gõ cửa và nói :</a:t>
            </a:r>
            <a:endParaRPr lang="en-US" sz="8000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556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0800"/>
            <a:ext cx="12109142" cy="6800850"/>
          </a:xfrm>
        </p:spPr>
        <p:txBody>
          <a:bodyPr>
            <a:noAutofit/>
          </a:bodyPr>
          <a:lstStyle/>
          <a:p>
            <a:pPr algn="just"/>
            <a:r>
              <a:rPr lang="vi-VN" sz="8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‘Thưa ngài, xin mở cho chúng tôi vào !’, thì ông sẽ bảo anh em : ‘Các anh đấy ư ? Ta không biết các anh từ đâu đến !’</a:t>
            </a:r>
            <a:endParaRPr lang="en-US" sz="8000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3601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0800"/>
            <a:ext cx="12109142" cy="6800850"/>
          </a:xfrm>
        </p:spPr>
        <p:txBody>
          <a:bodyPr>
            <a:noAutofit/>
          </a:bodyPr>
          <a:lstStyle/>
          <a:p>
            <a:pPr algn="just"/>
            <a:r>
              <a:rPr lang="vi-VN" sz="7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Bấy giờ anh em mới nói : ‘Chúng tôi đã từng được ăn uống trước mặt ngài, và ngài cũng đã từng giảng dạy trên các đường phố của chúng tôi.’</a:t>
            </a:r>
            <a:endParaRPr lang="en-US" sz="7200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33199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0800"/>
            <a:ext cx="12109142" cy="6800850"/>
          </a:xfrm>
        </p:spPr>
        <p:txBody>
          <a:bodyPr>
            <a:noAutofit/>
          </a:bodyPr>
          <a:lstStyle/>
          <a:p>
            <a:pPr algn="just"/>
            <a:r>
              <a:rPr lang="vi-VN" sz="8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Nhưng ông sẽ đáp lại : ‘Ta không biết các anh từ đâu đến. Cút đi cho khuất mắt ta, hỡi tất cả những quân làm điều bất chính !’</a:t>
            </a:r>
            <a:endParaRPr lang="en-US" sz="8000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76477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0800"/>
            <a:ext cx="12109142" cy="6800850"/>
          </a:xfrm>
        </p:spPr>
        <p:txBody>
          <a:bodyPr>
            <a:noAutofit/>
          </a:bodyPr>
          <a:lstStyle/>
          <a:p>
            <a:pPr algn="just"/>
            <a:r>
              <a:rPr lang="vi-VN" sz="7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“Bấy giờ anh em sẽ khóc lóc nghiến răng, khi thấy các ông Áp-ra-ham, I-xa-ác và Gia-cóp cùng tất cả các ngôn sứ được ở trong Nước Thiên Chúa,</a:t>
            </a:r>
            <a:endParaRPr lang="en-US" sz="7200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82184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6534</TotalTime>
  <Words>1004</Words>
  <Application>Microsoft Office PowerPoint</Application>
  <PresentationFormat>Widescreen</PresentationFormat>
  <Paragraphs>322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Algerian</vt:lpstr>
      <vt:lpstr>Arial</vt:lpstr>
      <vt:lpstr>Calibri</vt:lpstr>
      <vt:lpstr>Calibri Light</vt:lpstr>
      <vt:lpstr>Montserrat Black</vt:lpstr>
      <vt:lpstr>Tahoma</vt:lpstr>
      <vt:lpstr>Times New Roman</vt:lpstr>
      <vt:lpstr>Verdana</vt:lpstr>
      <vt:lpstr>Office Theme</vt:lpstr>
      <vt:lpstr>PowerPoint Presentation</vt:lpstr>
      <vt:lpstr>Khi ấy, trên đường lên Giê-ru-sa-lem, Đức Giê-su đi ngang qua các thành thị và làng mạc mà giảng dạy. Có kẻ hỏi Người :</vt:lpstr>
      <vt:lpstr>“Thưa Ngài, những người được cứu thoát thì ít, có phải không ?” Người bảo họ :</vt:lpstr>
      <vt:lpstr>“Hãy chiến đấu để qua được cửa hẹp mà vào, vì tôi nói cho anh em biết : có nhiều người sẽ tìm cách vào mà không thể được.</vt:lpstr>
      <vt:lpstr> “Một khi chủ nhà đã đứng dậy và khoá cửa lại, mà anh em còn đứng ở ngoài, bắt đầu gõ cửa và nói :</vt:lpstr>
      <vt:lpstr>‘Thưa ngài, xin mở cho chúng tôi vào !’, thì ông sẽ bảo anh em : ‘Các anh đấy ư ? Ta không biết các anh từ đâu đến !’</vt:lpstr>
      <vt:lpstr>Bấy giờ anh em mới nói : ‘Chúng tôi đã từng được ăn uống trước mặt ngài, và ngài cũng đã từng giảng dạy trên các đường phố của chúng tôi.’</vt:lpstr>
      <vt:lpstr>Nhưng ông sẽ đáp lại : ‘Ta không biết các anh từ đâu đến. Cút đi cho khuất mắt ta, hỡi tất cả những quân làm điều bất chính !’</vt:lpstr>
      <vt:lpstr>“Bấy giờ anh em sẽ khóc lóc nghiến răng, khi thấy các ông Áp-ra-ham, I-xa-ác và Gia-cóp cùng tất cả các ngôn sứ được ở trong Nước Thiên Chúa,</vt:lpstr>
      <vt:lpstr>còn mình lại bị đuổi ra ngoài. Thiên hạ sẽ từ đông tây nam bắc đến dự tiệc trong Nước Thiên Chúa.</vt:lpstr>
      <vt:lpstr>“Và kìa có những kẻ đứng chót sẽ lên hàng đầu, và có những kẻ đứng đầu sẽ xuống hàng chót.”. Đó là Lời Chúa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jacky phan</dc:creator>
  <cp:lastModifiedBy>Mr Tam Nguyen</cp:lastModifiedBy>
  <cp:revision>104</cp:revision>
  <dcterms:created xsi:type="dcterms:W3CDTF">2022-01-14T15:16:50Z</dcterms:created>
  <dcterms:modified xsi:type="dcterms:W3CDTF">2025-08-18T15:34:10Z</dcterms:modified>
</cp:coreProperties>
</file>