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14" r:id="rId3"/>
    <p:sldId id="315" r:id="rId4"/>
    <p:sldId id="578" r:id="rId5"/>
    <p:sldId id="596" r:id="rId6"/>
    <p:sldId id="597" r:id="rId7"/>
    <p:sldId id="598" r:id="rId8"/>
    <p:sldId id="599" r:id="rId9"/>
    <p:sldId id="600" r:id="rId10"/>
    <p:sldId id="569" r:id="rId11"/>
    <p:sldId id="293" r:id="rId12"/>
    <p:sldId id="294" r:id="rId13"/>
    <p:sldId id="393" r:id="rId14"/>
    <p:sldId id="601" r:id="rId15"/>
    <p:sldId id="260" r:id="rId16"/>
    <p:sldId id="308" r:id="rId17"/>
    <p:sldId id="386" r:id="rId18"/>
    <p:sldId id="387" r:id="rId19"/>
    <p:sldId id="388" r:id="rId20"/>
    <p:sldId id="391" r:id="rId21"/>
    <p:sldId id="296" r:id="rId2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9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35DD8-4449-423C-A639-F65BA6D756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22D266-FC06-4B14-8BD7-484074193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A8C45-7E4E-4866-8C82-71C166C44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01/08/2025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6F900-C18C-4C2D-9121-6D9F7CF44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FBB37-8D8B-4ED6-8D94-B8E736D25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47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1D7D5-5D3F-4E90-9EB1-0D94F429A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92D96-5F34-4AB1-A37B-950BAE508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B772E-20CA-4B33-939D-79947571E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01/08/2025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97229-AC30-41EC-B325-50DCC65C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5F265-32D6-4048-A6C8-5EAF9497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832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33E2C7-B8DB-416A-849C-F8727C6D6A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5EA97-5511-461A-B619-FAC5D0F6E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D5E18-72A4-41BE-8D81-82879DBCA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01/08/2025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FF74F-521E-4FAF-8BC5-1AA66425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2554A-5342-4096-8E7A-C7436908B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427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5F664-AA3B-4313-A0F2-D409A478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26BB1-E78B-4471-BE4E-53C3618C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202FC-DC52-4B3B-A666-E0F2AD29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01/08/2025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0460E-3594-4A79-9E4E-36EC7F54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EA09A-40D4-46F8-8D4D-215020EAE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335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33C1E-0B4A-4019-8FB3-FDBACB53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3D45E-ECC5-486B-A601-B03D259A6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CF448-B65D-4523-9B12-4CDC3F88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01/08/2025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4D0E6-2C86-49C5-A9CD-ACFF55D9D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DC806-FCD8-4CA2-BC87-FA6CE1760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805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0E31C-C008-41A6-B1CC-CA6C3ED98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47F5F-9858-494A-82A4-9A7A3B54A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676A2-D46B-4F56-A21A-931B25743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14988-F3CE-4174-A3EE-F8108E165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01/08/2025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F2516-227C-4BC8-87E4-9ED003D6B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26F3F-72B1-4481-9A61-AC5C1470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890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8F067-DD81-44FD-9BCC-D0582C65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2F556-8863-4102-858F-CBCB401AF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08A34B-6D45-46A2-9A77-BB84800C9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715220-53B4-4EDC-860F-3E64AF09D9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F7AF07-2A5A-452F-B6EB-FCD3E08E8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EDC71C-673D-4186-8658-C06FA940D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01/08/2025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3930F0-6E9D-4535-897B-48B2B330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0E3C02-94DA-4ACC-A3AE-A828F02F6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9010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97CB9-D932-4FD4-B776-B6D34AEA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62FE11-FC34-4584-87BA-22676E09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01/08/2025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54B8B2-2652-4757-B95D-8255071D4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E71F95-6F81-4FDA-B714-89F84A91A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132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EA5293-DCD2-4900-97FA-755F5C6CA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01/08/2025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C52C3D-6041-4625-AC08-9327233F2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0C907-31D2-4439-B21C-BF8F8366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87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14B62-2C54-4574-B543-5EB51B1DD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D8E50-F3A2-4687-B0C9-1F0E70AE7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FDF51E-E4BD-4E69-BA7D-AB7D9EBAE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5F6E8-DF3A-4E10-99D5-E4B28F364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01/08/2025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19D56-AA9B-48D9-A797-22DF87706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8B5EE-5785-4A56-886B-75834DB3F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8665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F0DF1-2E9F-4D46-9DD9-7544FFCB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B45455-BF2B-4E0F-88A8-C30EACBA6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A077DF-EF3A-4A0C-A177-0489E1CCD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53553-7ED7-4561-81BF-C072759EE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01/08/2025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11194-45E8-4829-B6A3-638191FB5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7BEFB-5AA3-4CB9-8D66-689781445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374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BDEA6-FF88-4323-ACF8-DACE668E1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8C242-8DEE-41DC-A727-D8B145B3F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E7123-EC5E-487F-AE75-526036135A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9C1CA-27ED-46C1-8525-37ABE13F03B0}" type="datetimeFigureOut">
              <a:rPr lang="vi-VN" smtClean="0"/>
              <a:t>01/08/2025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3B4BD-603F-418B-BA87-65BAF4125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1C33B-A489-4130-9B31-902838D43E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782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1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CHÚA NHẬT XVIII THƯỜNG NIÊN - C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44541" y="3776782"/>
            <a:ext cx="4047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HY VỌNG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81207" y="3776782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YÊU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Nhưng Thiên Chúa bảo ông ta : ‘Đồ ngốc ! Nội đêm nay, người ta sẽ đòi lại mạng ngươi, thì những gì ngươi sắm sẵn đó sẽ về tay ai ?</a:t>
            </a:r>
            <a:r>
              <a:rPr lang="en-US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en-US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7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 là Lời Chúa</a:t>
            </a:r>
          </a:p>
        </p:txBody>
      </p:sp>
    </p:spTree>
    <p:extLst>
      <p:ext uri="{BB962C8B-B14F-4D97-AF65-F5344CB8AC3E}">
        <p14:creationId xmlns:p14="http://schemas.microsoft.com/office/powerpoint/2010/main" val="4112903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0" y="156557"/>
            <a:ext cx="687960" cy="60783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0184" y="974673"/>
            <a:ext cx="687960" cy="60783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73679" y="1779255"/>
            <a:ext cx="687960" cy="60783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0" y="2527447"/>
            <a:ext cx="687960" cy="60783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73679" y="3359581"/>
            <a:ext cx="687960" cy="60783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412495" y="4181556"/>
            <a:ext cx="687960" cy="60783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4EF259-C730-4A3D-93A7-49B3BA74B4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405461"/>
              </p:ext>
            </p:extLst>
          </p:nvPr>
        </p:nvGraphicFramePr>
        <p:xfrm>
          <a:off x="1375028" y="88253"/>
          <a:ext cx="9191372" cy="4807842"/>
        </p:xfrm>
        <a:graphic>
          <a:graphicData uri="http://schemas.openxmlformats.org/drawingml/2006/table">
            <a:tbl>
              <a:tblPr firstRow="1" firstCol="1" bandRow="1"/>
              <a:tblGrid>
                <a:gridCol w="835182">
                  <a:extLst>
                    <a:ext uri="{9D8B030D-6E8A-4147-A177-3AD203B41FA5}">
                      <a16:colId xmlns:a16="http://schemas.microsoft.com/office/drawing/2014/main" val="1830699297"/>
                    </a:ext>
                  </a:extLst>
                </a:gridCol>
                <a:gridCol w="835182">
                  <a:extLst>
                    <a:ext uri="{9D8B030D-6E8A-4147-A177-3AD203B41FA5}">
                      <a16:colId xmlns:a16="http://schemas.microsoft.com/office/drawing/2014/main" val="2798328770"/>
                    </a:ext>
                  </a:extLst>
                </a:gridCol>
                <a:gridCol w="835182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835182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835182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835182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836056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836056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836056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836056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836056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</a:tblGrid>
              <a:tr h="3468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Ủ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3468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3468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3468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3468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3468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Ử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Ệ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</a:tbl>
          </a:graphicData>
        </a:graphic>
      </p:graphicFrame>
      <p:sp>
        <p:nvSpPr>
          <p:cNvPr id="183" name="Rectangle 182">
            <a:extLst>
              <a:ext uri="{FF2B5EF4-FFF2-40B4-BE49-F238E27FC236}">
                <a16:creationId xmlns:a16="http://schemas.microsoft.com/office/drawing/2014/main" id="{B6A374E2-53DA-8E99-E8FA-87DFE32B3B02}"/>
              </a:ext>
            </a:extLst>
          </p:cNvPr>
          <p:cNvSpPr/>
          <p:nvPr/>
        </p:nvSpPr>
        <p:spPr>
          <a:xfrm>
            <a:off x="10160" y="5003531"/>
            <a:ext cx="12192000" cy="18429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vi-VN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MẠNG SỐNG KHÔNG THỂ ĐẢM BẢO ĐƯỢC NHỜ ĐIỀU NÀY</a:t>
            </a:r>
            <a:r>
              <a:rPr lang="en-US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vi-VN" sz="4800" b="1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912B-CA08-A922-F36A-573B038C8851}"/>
              </a:ext>
            </a:extLst>
          </p:cNvPr>
          <p:cNvSpPr/>
          <p:nvPr/>
        </p:nvSpPr>
        <p:spPr>
          <a:xfrm>
            <a:off x="3880528" y="887960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5E12E8-55AE-5454-77A0-46E49C55BBA7}"/>
              </a:ext>
            </a:extLst>
          </p:cNvPr>
          <p:cNvSpPr/>
          <p:nvPr/>
        </p:nvSpPr>
        <p:spPr>
          <a:xfrm>
            <a:off x="1378098" y="887960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92B6B1-98EB-7F27-0752-47DEE6C08FB5}"/>
              </a:ext>
            </a:extLst>
          </p:cNvPr>
          <p:cNvSpPr/>
          <p:nvPr/>
        </p:nvSpPr>
        <p:spPr>
          <a:xfrm>
            <a:off x="3047408" y="887960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7F7B0ED-7A1C-6541-B517-DFACEAC5A5F7}"/>
              </a:ext>
            </a:extLst>
          </p:cNvPr>
          <p:cNvSpPr/>
          <p:nvPr/>
        </p:nvSpPr>
        <p:spPr>
          <a:xfrm>
            <a:off x="2209948" y="887960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FEA929D-3C93-6EAC-163C-5E3D38B17CE0}"/>
              </a:ext>
            </a:extLst>
          </p:cNvPr>
          <p:cNvSpPr/>
          <p:nvPr/>
        </p:nvSpPr>
        <p:spPr>
          <a:xfrm>
            <a:off x="7220628" y="894564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F80132B-2323-F663-0348-A6070F69EF46}"/>
              </a:ext>
            </a:extLst>
          </p:cNvPr>
          <p:cNvSpPr/>
          <p:nvPr/>
        </p:nvSpPr>
        <p:spPr>
          <a:xfrm>
            <a:off x="4718198" y="894564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DB22DFB-4A9D-15AC-C104-09C2185538D7}"/>
              </a:ext>
            </a:extLst>
          </p:cNvPr>
          <p:cNvSpPr/>
          <p:nvPr/>
        </p:nvSpPr>
        <p:spPr>
          <a:xfrm>
            <a:off x="6387508" y="894564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DD381839-01E1-95BF-4FCD-AE1EFA5D76D1}"/>
              </a:ext>
            </a:extLst>
          </p:cNvPr>
          <p:cNvSpPr/>
          <p:nvPr/>
        </p:nvSpPr>
        <p:spPr>
          <a:xfrm>
            <a:off x="5550048" y="894564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25178FCC-B037-E6EB-5137-B18255292322}"/>
              </a:ext>
            </a:extLst>
          </p:cNvPr>
          <p:cNvSpPr/>
          <p:nvPr/>
        </p:nvSpPr>
        <p:spPr>
          <a:xfrm>
            <a:off x="8061876" y="888468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80BB3123-A186-6769-FB8F-E06F550447C9}"/>
              </a:ext>
            </a:extLst>
          </p:cNvPr>
          <p:cNvSpPr/>
          <p:nvPr/>
        </p:nvSpPr>
        <p:spPr>
          <a:xfrm>
            <a:off x="3880528" y="85320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E7040010-F6C0-4DEB-2027-8E8AB6C825EF}"/>
              </a:ext>
            </a:extLst>
          </p:cNvPr>
          <p:cNvSpPr/>
          <p:nvPr/>
        </p:nvSpPr>
        <p:spPr>
          <a:xfrm>
            <a:off x="7220628" y="91924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2E5F968C-296E-23C0-6B6A-5FB9AA4D685C}"/>
              </a:ext>
            </a:extLst>
          </p:cNvPr>
          <p:cNvSpPr/>
          <p:nvPr/>
        </p:nvSpPr>
        <p:spPr>
          <a:xfrm>
            <a:off x="4718198" y="91924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3E6543ED-3391-7973-124F-00ECB6A3058B}"/>
              </a:ext>
            </a:extLst>
          </p:cNvPr>
          <p:cNvSpPr/>
          <p:nvPr/>
        </p:nvSpPr>
        <p:spPr>
          <a:xfrm>
            <a:off x="6387508" y="91924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A3920D2A-47CE-A74C-F324-03CBAA0978CC}"/>
              </a:ext>
            </a:extLst>
          </p:cNvPr>
          <p:cNvSpPr/>
          <p:nvPr/>
        </p:nvSpPr>
        <p:spPr>
          <a:xfrm>
            <a:off x="5550048" y="91924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B48E2075-33E4-9C94-84FE-B5A303BC50CD}"/>
              </a:ext>
            </a:extLst>
          </p:cNvPr>
          <p:cNvSpPr/>
          <p:nvPr/>
        </p:nvSpPr>
        <p:spPr>
          <a:xfrm>
            <a:off x="8061876" y="85828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5E302777-07E3-E082-71B7-E387D6166B7F}"/>
              </a:ext>
            </a:extLst>
          </p:cNvPr>
          <p:cNvSpPr/>
          <p:nvPr/>
        </p:nvSpPr>
        <p:spPr>
          <a:xfrm>
            <a:off x="5545240" y="1681472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13CB61BF-15E2-B45F-F664-2314FC7D2F38}"/>
              </a:ext>
            </a:extLst>
          </p:cNvPr>
          <p:cNvSpPr/>
          <p:nvPr/>
        </p:nvSpPr>
        <p:spPr>
          <a:xfrm>
            <a:off x="8885340" y="1688076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DB4BF3C-B962-E6CE-3793-5D9286B9B022}"/>
              </a:ext>
            </a:extLst>
          </p:cNvPr>
          <p:cNvSpPr/>
          <p:nvPr/>
        </p:nvSpPr>
        <p:spPr>
          <a:xfrm>
            <a:off x="6382910" y="1688076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ABF0F2CA-71A8-4B17-551F-F71823EC35A8}"/>
              </a:ext>
            </a:extLst>
          </p:cNvPr>
          <p:cNvSpPr/>
          <p:nvPr/>
        </p:nvSpPr>
        <p:spPr>
          <a:xfrm>
            <a:off x="8052220" y="1688076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A965CD7F-D8D4-CEC2-E918-F1D8F08EF417}"/>
              </a:ext>
            </a:extLst>
          </p:cNvPr>
          <p:cNvSpPr/>
          <p:nvPr/>
        </p:nvSpPr>
        <p:spPr>
          <a:xfrm>
            <a:off x="7214760" y="1688076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6F6B3A7C-08AC-0030-7D76-10EE82E8BA2A}"/>
              </a:ext>
            </a:extLst>
          </p:cNvPr>
          <p:cNvSpPr/>
          <p:nvPr/>
        </p:nvSpPr>
        <p:spPr>
          <a:xfrm>
            <a:off x="9726588" y="1681980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A22DA4AA-7AF1-8EE6-CE00-CF5BB20CA061}"/>
              </a:ext>
            </a:extLst>
          </p:cNvPr>
          <p:cNvSpPr/>
          <p:nvPr/>
        </p:nvSpPr>
        <p:spPr>
          <a:xfrm>
            <a:off x="7221200" y="2493107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3F097C5C-10B9-10EF-5D5F-B53572E82902}"/>
              </a:ext>
            </a:extLst>
          </p:cNvPr>
          <p:cNvSpPr/>
          <p:nvPr/>
        </p:nvSpPr>
        <p:spPr>
          <a:xfrm>
            <a:off x="4718770" y="2493107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2F578255-E641-CFEA-949A-E5D4DC78CD83}"/>
              </a:ext>
            </a:extLst>
          </p:cNvPr>
          <p:cNvSpPr/>
          <p:nvPr/>
        </p:nvSpPr>
        <p:spPr>
          <a:xfrm>
            <a:off x="6388080" y="2493107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B2A50B07-00DF-3248-E141-57180AEE3210}"/>
              </a:ext>
            </a:extLst>
          </p:cNvPr>
          <p:cNvSpPr/>
          <p:nvPr/>
        </p:nvSpPr>
        <p:spPr>
          <a:xfrm>
            <a:off x="5550620" y="2493107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5B84B26-289C-016E-2A4C-B1CE1CEED231}"/>
              </a:ext>
            </a:extLst>
          </p:cNvPr>
          <p:cNvSpPr/>
          <p:nvPr/>
        </p:nvSpPr>
        <p:spPr>
          <a:xfrm>
            <a:off x="8058870" y="2489551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4C439B0-616B-814E-C6AA-7E793FD191E3}"/>
              </a:ext>
            </a:extLst>
          </p:cNvPr>
          <p:cNvSpPr/>
          <p:nvPr/>
        </p:nvSpPr>
        <p:spPr>
          <a:xfrm>
            <a:off x="8890720" y="2489551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4F2F157D-8C6B-9240-6EE7-8BD88ED23D46}"/>
              </a:ext>
            </a:extLst>
          </p:cNvPr>
          <p:cNvSpPr/>
          <p:nvPr/>
        </p:nvSpPr>
        <p:spPr>
          <a:xfrm>
            <a:off x="9726588" y="2489700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6472EC1A-D796-1189-F738-C2AF3DE3A99E}"/>
              </a:ext>
            </a:extLst>
          </p:cNvPr>
          <p:cNvSpPr/>
          <p:nvPr/>
        </p:nvSpPr>
        <p:spPr>
          <a:xfrm>
            <a:off x="3886624" y="3289784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BCEDD06F-4ED6-92BF-D17A-549B0554B69B}"/>
              </a:ext>
            </a:extLst>
          </p:cNvPr>
          <p:cNvSpPr/>
          <p:nvPr/>
        </p:nvSpPr>
        <p:spPr>
          <a:xfrm>
            <a:off x="1384194" y="3289784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D08B8BE6-B577-5ED5-013E-CEEE14EECD1A}"/>
              </a:ext>
            </a:extLst>
          </p:cNvPr>
          <p:cNvSpPr/>
          <p:nvPr/>
        </p:nvSpPr>
        <p:spPr>
          <a:xfrm>
            <a:off x="3053504" y="3289784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C227A1C8-7F73-90EC-886C-6E39D57B7F07}"/>
              </a:ext>
            </a:extLst>
          </p:cNvPr>
          <p:cNvSpPr/>
          <p:nvPr/>
        </p:nvSpPr>
        <p:spPr>
          <a:xfrm>
            <a:off x="2216044" y="3289784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169D4F54-2C02-49A2-FE5A-F6ADCA87A669}"/>
              </a:ext>
            </a:extLst>
          </p:cNvPr>
          <p:cNvSpPr/>
          <p:nvPr/>
        </p:nvSpPr>
        <p:spPr>
          <a:xfrm>
            <a:off x="7226724" y="3296388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EFB1C695-C047-2277-E10E-73AFFD1C1FB9}"/>
              </a:ext>
            </a:extLst>
          </p:cNvPr>
          <p:cNvSpPr/>
          <p:nvPr/>
        </p:nvSpPr>
        <p:spPr>
          <a:xfrm>
            <a:off x="4724294" y="3296388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884E0C41-3942-A916-2173-ABE5E913DEE2}"/>
              </a:ext>
            </a:extLst>
          </p:cNvPr>
          <p:cNvSpPr/>
          <p:nvPr/>
        </p:nvSpPr>
        <p:spPr>
          <a:xfrm>
            <a:off x="6393604" y="3296388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BADE518C-1089-2FE3-A39C-F708E70F8D55}"/>
              </a:ext>
            </a:extLst>
          </p:cNvPr>
          <p:cNvSpPr/>
          <p:nvPr/>
        </p:nvSpPr>
        <p:spPr>
          <a:xfrm>
            <a:off x="5556144" y="3296388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1B1F270F-37A9-68D5-9521-37D806F22D41}"/>
              </a:ext>
            </a:extLst>
          </p:cNvPr>
          <p:cNvSpPr/>
          <p:nvPr/>
        </p:nvSpPr>
        <p:spPr>
          <a:xfrm>
            <a:off x="3045376" y="4096488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887BE9C0-EEEC-43F9-D407-E5868488FF70}"/>
              </a:ext>
            </a:extLst>
          </p:cNvPr>
          <p:cNvSpPr/>
          <p:nvPr/>
        </p:nvSpPr>
        <p:spPr>
          <a:xfrm>
            <a:off x="6385476" y="4103092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617DCD1C-8226-343A-CA36-284817A42DDC}"/>
              </a:ext>
            </a:extLst>
          </p:cNvPr>
          <p:cNvSpPr/>
          <p:nvPr/>
        </p:nvSpPr>
        <p:spPr>
          <a:xfrm>
            <a:off x="3883046" y="4103092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BA0E2037-0C29-4AC0-8638-66FD6787380F}"/>
              </a:ext>
            </a:extLst>
          </p:cNvPr>
          <p:cNvSpPr/>
          <p:nvPr/>
        </p:nvSpPr>
        <p:spPr>
          <a:xfrm>
            <a:off x="5552356" y="4103092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ED33DBE8-24DB-8961-9B58-5420B123A6BC}"/>
              </a:ext>
            </a:extLst>
          </p:cNvPr>
          <p:cNvSpPr/>
          <p:nvPr/>
        </p:nvSpPr>
        <p:spPr>
          <a:xfrm>
            <a:off x="4714896" y="4103092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0F6D83F2-311B-B063-910E-B4377612DF4C}"/>
              </a:ext>
            </a:extLst>
          </p:cNvPr>
          <p:cNvSpPr/>
          <p:nvPr/>
        </p:nvSpPr>
        <p:spPr>
          <a:xfrm>
            <a:off x="7226724" y="4096996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0993A5C2-5055-AC1F-80EB-92EDEEE759DE}"/>
              </a:ext>
            </a:extLst>
          </p:cNvPr>
          <p:cNvSpPr/>
          <p:nvPr/>
        </p:nvSpPr>
        <p:spPr>
          <a:xfrm>
            <a:off x="0" y="5013691"/>
            <a:ext cx="12192000" cy="18429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PHẢI LO LÀM GIÀU TRƯỚC MẶT AI? </a:t>
            </a: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A9EE973B-7DDA-1842-5677-2BF0EFCF1940}"/>
              </a:ext>
            </a:extLst>
          </p:cNvPr>
          <p:cNvSpPr/>
          <p:nvPr/>
        </p:nvSpPr>
        <p:spPr>
          <a:xfrm>
            <a:off x="0" y="5003531"/>
            <a:ext cx="12192000" cy="18429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4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CÓ NGƯỜI ĐẾN XIN ĐỨC GIÊSU BẢO NGƯỜI ANH CHIA PHẦN GÌ CHO HỌ? </a:t>
            </a: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0499BAFE-36FE-0475-7EEB-BF3BF42E0AC9}"/>
              </a:ext>
            </a:extLst>
          </p:cNvPr>
          <p:cNvSpPr/>
          <p:nvPr/>
        </p:nvSpPr>
        <p:spPr>
          <a:xfrm>
            <a:off x="10160" y="5013691"/>
            <a:ext cx="12192000" cy="18429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4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ĐỨC GIÊSU KHUYÊN MỌI NGƯỜI TRÁNH MỌI ĐIỀU GÌ? </a:t>
            </a: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D149BE2B-0717-C685-A070-6DEA1A7D657F}"/>
              </a:ext>
            </a:extLst>
          </p:cNvPr>
          <p:cNvSpPr/>
          <p:nvPr/>
        </p:nvSpPr>
        <p:spPr>
          <a:xfrm>
            <a:off x="0" y="5003531"/>
            <a:ext cx="12192000" cy="18429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CÓ NGƯỜI XIN AI XỬ KIỆN CHO HỌ?</a:t>
            </a: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E79631B8-7160-F15E-F66E-CAC40E1E825F}"/>
              </a:ext>
            </a:extLst>
          </p:cNvPr>
          <p:cNvSpPr/>
          <p:nvPr/>
        </p:nvSpPr>
        <p:spPr>
          <a:xfrm>
            <a:off x="0" y="5013691"/>
            <a:ext cx="12192000" cy="18429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CÓ NGƯỜI ĐẾN XIN ĐỨC GIÊSU LÀM GÌ CHO MÌNH?</a:t>
            </a:r>
          </a:p>
        </p:txBody>
      </p:sp>
    </p:spTree>
    <p:extLst>
      <p:ext uri="{BB962C8B-B14F-4D97-AF65-F5344CB8AC3E}">
        <p14:creationId xmlns:p14="http://schemas.microsoft.com/office/powerpoint/2010/main" val="95856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6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9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9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3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6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9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2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5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8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1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8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1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1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5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7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0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3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6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9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2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5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8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1" fill="hold">
                      <p:stCondLst>
                        <p:cond delay="0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5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7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8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9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2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5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8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1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4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7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0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3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4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6" fill="hold">
                      <p:stCondLst>
                        <p:cond delay="0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0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4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8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3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7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8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2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3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4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5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7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8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0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4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7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0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3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6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9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2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3" grpId="0" animBg="1"/>
      <p:bldP spid="183" grpId="1" animBg="1"/>
      <p:bldP spid="2" grpId="0" animBg="1"/>
      <p:bldP spid="2" grpId="1" animBg="1"/>
      <p:bldP spid="8" grpId="0" animBg="1"/>
      <p:bldP spid="8" grpId="1" animBg="1"/>
      <p:bldP spid="9" grpId="0" animBg="1"/>
      <p:bldP spid="9" grpId="1" animBg="1"/>
      <p:bldP spid="13" grpId="0" animBg="1"/>
      <p:bldP spid="13" grpId="1" animBg="1"/>
      <p:bldP spid="31" grpId="0" animBg="1"/>
      <p:bldP spid="31" grpId="1" animBg="1"/>
      <p:bldP spid="60" grpId="0" animBg="1"/>
      <p:bldP spid="60" grpId="1" animBg="1"/>
      <p:bldP spid="62" grpId="0" animBg="1"/>
      <p:bldP spid="62" grpId="1" animBg="1"/>
      <p:bldP spid="128" grpId="0" animBg="1"/>
      <p:bldP spid="128" grpId="1" animBg="1"/>
      <p:bldP spid="130" grpId="0" animBg="1"/>
      <p:bldP spid="130" grpId="1" animBg="1"/>
      <p:bldP spid="132" grpId="0" animBg="1"/>
      <p:bldP spid="132" grpId="1" animBg="1"/>
      <p:bldP spid="134" grpId="0" animBg="1"/>
      <p:bldP spid="134" grpId="1" animBg="1"/>
      <p:bldP spid="136" grpId="0" animBg="1"/>
      <p:bldP spid="136" grpId="1" animBg="1"/>
      <p:bldP spid="138" grpId="0" animBg="1"/>
      <p:bldP spid="138" grpId="1" animBg="1"/>
      <p:bldP spid="140" grpId="0" animBg="1"/>
      <p:bldP spid="140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6" grpId="0" animBg="1"/>
      <p:bldP spid="156" grpId="1" animBg="1"/>
      <p:bldP spid="158" grpId="0" animBg="1"/>
      <p:bldP spid="158" grpId="1" animBg="1"/>
      <p:bldP spid="160" grpId="0" animBg="1"/>
      <p:bldP spid="160" grpId="1" animBg="1"/>
      <p:bldP spid="162" grpId="0" animBg="1"/>
      <p:bldP spid="162" grpId="1" animBg="1"/>
      <p:bldP spid="164" grpId="0" animBg="1"/>
      <p:bldP spid="164" grpId="1" animBg="1"/>
      <p:bldP spid="166" grpId="0" animBg="1"/>
      <p:bldP spid="166" grpId="1" animBg="1"/>
      <p:bldP spid="168" grpId="0" animBg="1"/>
      <p:bldP spid="168" grpId="1" animBg="1"/>
      <p:bldP spid="170" grpId="0" animBg="1"/>
      <p:bldP spid="170" grpId="1" animBg="1"/>
      <p:bldP spid="172" grpId="0" animBg="1"/>
      <p:bldP spid="172" grpId="1" animBg="1"/>
      <p:bldP spid="174" grpId="0" animBg="1"/>
      <p:bldP spid="174" grpId="1" animBg="1"/>
      <p:bldP spid="176" grpId="0" animBg="1"/>
      <p:bldP spid="176" grpId="1" animBg="1"/>
      <p:bldP spid="178" grpId="0" animBg="1"/>
      <p:bldP spid="178" grpId="1" animBg="1"/>
      <p:bldP spid="180" grpId="0" animBg="1"/>
      <p:bldP spid="180" grpId="1" animBg="1"/>
      <p:bldP spid="182" grpId="0" animBg="1"/>
      <p:bldP spid="182" grpId="1" animBg="1"/>
      <p:bldP spid="185" grpId="0" animBg="1"/>
      <p:bldP spid="185" grpId="1" animBg="1"/>
      <p:bldP spid="187" grpId="0" animBg="1"/>
      <p:bldP spid="187" grpId="1" animBg="1"/>
      <p:bldP spid="189" grpId="0" animBg="1"/>
      <p:bldP spid="189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6F3107F-468B-9A44-53B9-FFA75BBFAA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621597"/>
              </p:ext>
            </p:extLst>
          </p:nvPr>
        </p:nvGraphicFramePr>
        <p:xfrm>
          <a:off x="380729" y="88252"/>
          <a:ext cx="11533106" cy="6578880"/>
        </p:xfrm>
        <a:graphic>
          <a:graphicData uri="http://schemas.openxmlformats.org/drawingml/2006/table">
            <a:tbl>
              <a:tblPr firstRow="1" firstCol="1" bandRow="1"/>
              <a:tblGrid>
                <a:gridCol w="1047966">
                  <a:extLst>
                    <a:ext uri="{9D8B030D-6E8A-4147-A177-3AD203B41FA5}">
                      <a16:colId xmlns:a16="http://schemas.microsoft.com/office/drawing/2014/main" val="1830699297"/>
                    </a:ext>
                  </a:extLst>
                </a:gridCol>
                <a:gridCol w="1047966">
                  <a:extLst>
                    <a:ext uri="{9D8B030D-6E8A-4147-A177-3AD203B41FA5}">
                      <a16:colId xmlns:a16="http://schemas.microsoft.com/office/drawing/2014/main" val="2798328770"/>
                    </a:ext>
                  </a:extLst>
                </a:gridCol>
                <a:gridCol w="1047966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1047966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1047966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1047966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1049062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1049062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1049062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1049062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1049062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</a:tblGrid>
              <a:tr h="10964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Ủ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10964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10964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10964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10964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10964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Ử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Ệ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92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6F3107F-468B-9A44-53B9-FFA75BBFAA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264091"/>
              </p:ext>
            </p:extLst>
          </p:nvPr>
        </p:nvGraphicFramePr>
        <p:xfrm>
          <a:off x="380729" y="88252"/>
          <a:ext cx="11533106" cy="6578880"/>
        </p:xfrm>
        <a:graphic>
          <a:graphicData uri="http://schemas.openxmlformats.org/drawingml/2006/table">
            <a:tbl>
              <a:tblPr firstRow="1" firstCol="1" bandRow="1"/>
              <a:tblGrid>
                <a:gridCol w="1047966">
                  <a:extLst>
                    <a:ext uri="{9D8B030D-6E8A-4147-A177-3AD203B41FA5}">
                      <a16:colId xmlns:a16="http://schemas.microsoft.com/office/drawing/2014/main" val="1830699297"/>
                    </a:ext>
                  </a:extLst>
                </a:gridCol>
                <a:gridCol w="1047966">
                  <a:extLst>
                    <a:ext uri="{9D8B030D-6E8A-4147-A177-3AD203B41FA5}">
                      <a16:colId xmlns:a16="http://schemas.microsoft.com/office/drawing/2014/main" val="2798328770"/>
                    </a:ext>
                  </a:extLst>
                </a:gridCol>
                <a:gridCol w="1047966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1047966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1047966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1047966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1049062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1049062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1049062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1049062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1049062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</a:tblGrid>
              <a:tr h="10964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Ủ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10964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10964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10964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10964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10964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Ử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Ẻ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31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FEAC9E8-EB74-4360-BA29-01E546AB3E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815230"/>
            <a:ext cx="5744308" cy="4813101"/>
          </a:xfrm>
          <a:prstGeom prst="rect">
            <a:avLst/>
          </a:prstGeom>
        </p:spPr>
      </p:pic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Xin cho thấy Chúa Cha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Được đi theo Thầy</a:t>
              </a:r>
              <a:endPara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Xin chỉ đường ngay nẻo chính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Xin bảo anh tôi chia phần gia tài cho tôi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 NGƯỜI ĐẾN XIN ĐỨC GIÊSU ĐIỀU GÌ?</a:t>
            </a:r>
            <a:endParaRPr lang="vi-VN" sz="54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1884"/>
            <a:ext cx="12246884" cy="812666"/>
            <a:chOff x="-1896924" y="4695363"/>
            <a:chExt cx="10572108" cy="696557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3885" y="470612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Xin bảo anh tôi chia phần gia tài cho tôi</a:t>
              </a:r>
              <a:endParaRPr kumimoji="0" lang="pt-BR" sz="4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Mọi thứ tham lam</a:t>
              </a:r>
              <a:endParaRPr kumimoji="0" lang="it-IT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Người tội lỗi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Khỏi men biệt phái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Ngoại tình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vi-VN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KHUYÊN MỌI NGƯỜI TRÁNH ĐIỀU GÌ?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492771"/>
            <a:ext cx="12240885" cy="806783"/>
            <a:chOff x="-1896924" y="4689645"/>
            <a:chExt cx="10566931" cy="691518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Mọi thứ tham lam</a:t>
              </a:r>
              <a:endParaRPr kumimoji="0" lang="it-IT" sz="4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866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Hạnh phúc Nước Trời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Tình yêu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Mạng sống con người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Danh dự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CỦA CẢI CON NGƯỜI KHÔNG THỂ ĐẢM BẢO ĐIỀU GÌ?</a:t>
            </a:r>
            <a:endParaRPr lang="vi-VN" sz="54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46217"/>
            <a:ext cx="12248199" cy="802934"/>
            <a:chOff x="-1896924" y="4683021"/>
            <a:chExt cx="10573245" cy="688221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2748" y="4683021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Mạng sống con người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85442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92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Xây kho mới </a:t>
              </a:r>
              <a:r>
                <a: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tích của cải</a:t>
              </a:r>
              <a:endParaRPr kumimoji="0" lang="vi-VN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Chia sẻ của cải cho người nghèo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Quyết định buôn bán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Cả a, b và c đúng</a:t>
              </a:r>
              <a:endPara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NHÀ PHÚ HỘ KIA, CÓ RUỘNG NƯƠNG SINH NHIỀU HOA LỜI MỚI NGHĨ PHẢI LÀM GÌ ĐỂ BẢO ĐẢM CHO TƯƠNG LAI?</a:t>
            </a:r>
            <a:endParaRPr lang="vi-VN" sz="4400" b="1" u="sng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491220"/>
            <a:ext cx="12257041" cy="801997"/>
            <a:chOff x="-1896924" y="4695363"/>
            <a:chExt cx="10580877" cy="687411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5116" y="4696974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Xây kho mới để tích của cải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858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71551"/>
            <a:ext cx="12192000" cy="555171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6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ấy, có người trong đám đông nói với Đức Giê-su rằng : “Thưa Thầy, xin Thầy bảo anh tôi chia phần gia tài cho tôi.”  Người đáp :</a:t>
            </a:r>
            <a:endParaRPr lang="en-US" sz="66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0EDB3B-D92F-4149-A43E-A60728ADD0BE}"/>
              </a:ext>
            </a:extLst>
          </p:cNvPr>
          <p:cNvSpPr txBox="1"/>
          <p:nvPr/>
        </p:nvSpPr>
        <p:spPr>
          <a:xfrm>
            <a:off x="0" y="10160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MỪNG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GIÊSU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THEO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THÁNH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LU-CA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633898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Khốn cho người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Đồ ngốc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indent="-257175" defTabSz="457200">
                <a:defRPr/>
              </a:pPr>
              <a:r>
                <a:rPr lang="en-US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Quân hèn nhát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Xéo đi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TRƯỚC NHỮNG SUY NGHĨ CỦA NGƯỜI PHÚ HỘ, ĐỨC GIÊSU NGHĨ GÌ VỀ ÔNG PHÚ HỘ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45330"/>
            <a:ext cx="12240888" cy="813020"/>
            <a:chOff x="-1896924" y="4695363"/>
            <a:chExt cx="10566934" cy="696863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59" y="4706426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Đồ ngốc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297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8684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4971947" y="1426414"/>
            <a:ext cx="6234533" cy="4459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THỂ HIỆN SỰ CHIA SẺ CHO NGƯỜI KHÁC NHƯ THẾ NÀO?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“Này anh, ai đã đặt tôi làm người xử kiện hay người chia gia tài cho các anh ?”  Và Người nói với họ :</a:t>
            </a:r>
            <a:endParaRPr lang="en-US" sz="8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5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“Anh em phải coi chừng, phải giữ mình khỏi mọi thứ tham lam, không phải vì dư giả mà mạng sống con người được bảo đảm nhờ của cải đâu.”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33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 đó Người nói với họ dụ ngôn này : “Có một nhà phú hộ kia, ruộng nương sinh nhiều hoa lợi, mới nghĩ bụng rằng :</a:t>
            </a:r>
            <a:endParaRPr lang="en-US" sz="8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56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‘Mình phải làm gì đây ? Vì còn chỗ đâu mà tích trữ hoa mầu !’ Rồi ông ta tự bảo : ‘Mình sẽ làm thế này :</a:t>
            </a:r>
            <a:endParaRPr lang="en-US" sz="8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60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8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phá những cái kho kia đi, xây những cái lớn hơn, rồi tích trữ tất cả thóc lúa và của cải mình vào đó.</a:t>
            </a:r>
            <a:endParaRPr lang="en-US" sz="8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319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Lúc ấy ta sẽ nhủ lòng : hồn ta hỡi, mình bây giờ ê hề của cải, dư xài nhiều năm. Thôi, cứ nghỉ ngơi, cứ ăn uống vui chơi cho đã !’</a:t>
            </a:r>
            <a:endParaRPr lang="en-US" sz="8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647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Lúc ấy ta sẽ nhủ lòng : hồn ta hỡi, mình bây giờ ê hề của cải, dư xài nhiều năm. Thôi, cứ nghỉ ngơi, cứ ăn uống vui chơi cho đã !’</a:t>
            </a:r>
            <a:endParaRPr lang="en-US" sz="8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218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6092</TotalTime>
  <Words>820</Words>
  <Application>Microsoft Office PowerPoint</Application>
  <PresentationFormat>Widescreen</PresentationFormat>
  <Paragraphs>231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Algerian</vt:lpstr>
      <vt:lpstr>Arial</vt:lpstr>
      <vt:lpstr>Calibri</vt:lpstr>
      <vt:lpstr>Calibri Light</vt:lpstr>
      <vt:lpstr>Montserrat Black</vt:lpstr>
      <vt:lpstr>Tahoma</vt:lpstr>
      <vt:lpstr>Times New Roman</vt:lpstr>
      <vt:lpstr>Verdana</vt:lpstr>
      <vt:lpstr>Office Theme</vt:lpstr>
      <vt:lpstr>PowerPoint Presentation</vt:lpstr>
      <vt:lpstr>Khi ấy, có người trong đám đông nói với Đức Giê-su rằng : “Thưa Thầy, xin Thầy bảo anh tôi chia phần gia tài cho tôi.”  Người đáp :</vt:lpstr>
      <vt:lpstr>“Này anh, ai đã đặt tôi làm người xử kiện hay người chia gia tài cho các anh ?”  Và Người nói với họ :</vt:lpstr>
      <vt:lpstr>“Anh em phải coi chừng, phải giữ mình khỏi mọi thứ tham lam, không phải vì dư giả mà mạng sống con người được bảo đảm nhờ của cải đâu.”</vt:lpstr>
      <vt:lpstr>Sau đó Người nói với họ dụ ngôn này : “Có một nhà phú hộ kia, ruộng nương sinh nhiều hoa lợi, mới nghĩ bụng rằng :</vt:lpstr>
      <vt:lpstr>‘Mình phải làm gì đây ? Vì còn chỗ đâu mà tích trữ hoa mầu !’ Rồi ông ta tự bảo : ‘Mình sẽ làm thế này :</vt:lpstr>
      <vt:lpstr>phá những cái kho kia đi, xây những cái lớn hơn, rồi tích trữ tất cả thóc lúa và của cải mình vào đó.</vt:lpstr>
      <vt:lpstr>Lúc ấy ta sẽ nhủ lòng : hồn ta hỡi, mình bây giờ ê hề của cải, dư xài nhiều năm. Thôi, cứ nghỉ ngơi, cứ ăn uống vui chơi cho đã !’</vt:lpstr>
      <vt:lpstr>Lúc ấy ta sẽ nhủ lòng : hồn ta hỡi, mình bây giờ ê hề của cải, dư xài nhiều năm. Thôi, cứ nghỉ ngơi, cứ ăn uống vui chơi cho đã !’</vt:lpstr>
      <vt:lpstr>Nhưng Thiên Chúa bảo ông ta : ‘Đồ ngốc ! Nội đêm nay, người ta sẽ đòi lại mạng ngươi, thì những gì ngươi sắm sẵn đó sẽ về tay ai ? 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102</cp:revision>
  <dcterms:created xsi:type="dcterms:W3CDTF">2022-01-14T15:16:50Z</dcterms:created>
  <dcterms:modified xsi:type="dcterms:W3CDTF">2025-08-01T11:47:18Z</dcterms:modified>
</cp:coreProperties>
</file>