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14" r:id="rId3"/>
    <p:sldId id="315" r:id="rId4"/>
    <p:sldId id="578" r:id="rId5"/>
    <p:sldId id="569" r:id="rId6"/>
    <p:sldId id="293" r:id="rId7"/>
    <p:sldId id="294" r:id="rId8"/>
    <p:sldId id="393" r:id="rId9"/>
    <p:sldId id="595" r:id="rId10"/>
    <p:sldId id="260" r:id="rId11"/>
    <p:sldId id="308" r:id="rId12"/>
    <p:sldId id="386" r:id="rId13"/>
    <p:sldId id="387" r:id="rId14"/>
    <p:sldId id="388" r:id="rId15"/>
    <p:sldId id="391" r:id="rId16"/>
    <p:sldId id="296" r:id="rId1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9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5DD8-4449-423C-A639-F65BA6D75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2D266-FC06-4B14-8BD7-484074193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A8C45-7E4E-4866-8C82-71C166C4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19/07/2025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F900-C18C-4C2D-9121-6D9F7CF44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FBB37-8D8B-4ED6-8D94-B8E736D25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47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D7D5-5D3F-4E90-9EB1-0D94F429A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92D96-5F34-4AB1-A37B-950BAE508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B772E-20CA-4B33-939D-79947571E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19/07/2025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97229-AC30-41EC-B325-50DCC65C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5F265-32D6-4048-A6C8-5EAF9497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832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33E2C7-B8DB-416A-849C-F8727C6D6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EA97-5511-461A-B619-FAC5D0F6E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D5E18-72A4-41BE-8D81-82879DBCA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19/07/2025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FF74F-521E-4FAF-8BC5-1AA66425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2554A-5342-4096-8E7A-C7436908B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427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5F664-AA3B-4313-A0F2-D409A478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26BB1-E78B-4471-BE4E-53C3618C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202FC-DC52-4B3B-A666-E0F2AD29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19/07/2025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0460E-3594-4A79-9E4E-36EC7F54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EA09A-40D4-46F8-8D4D-215020EAE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335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33C1E-0B4A-4019-8FB3-FDBACB53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3D45E-ECC5-486B-A601-B03D259A6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CF448-B65D-4523-9B12-4CDC3F88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19/07/2025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4D0E6-2C86-49C5-A9CD-ACFF55D9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DC806-FCD8-4CA2-BC87-FA6CE1760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805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0E31C-C008-41A6-B1CC-CA6C3ED9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47F5F-9858-494A-82A4-9A7A3B54A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676A2-D46B-4F56-A21A-931B25743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14988-F3CE-4174-A3EE-F8108E165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19/07/2025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F2516-227C-4BC8-87E4-9ED003D6B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26F3F-72B1-4481-9A61-AC5C1470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890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8F067-DD81-44FD-9BCC-D0582C65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2F556-8863-4102-858F-CBCB401AF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8A34B-6D45-46A2-9A77-BB84800C9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715220-53B4-4EDC-860F-3E64AF09D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F7AF07-2A5A-452F-B6EB-FCD3E08E8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EDC71C-673D-4186-8658-C06FA940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19/07/2025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3930F0-6E9D-4535-897B-48B2B330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0E3C02-94DA-4ACC-A3AE-A828F02F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010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97CB9-D932-4FD4-B776-B6D34AEA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2FE11-FC34-4584-87BA-22676E09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19/07/2025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4B8B2-2652-4757-B95D-8255071D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E71F95-6F81-4FDA-B714-89F84A91A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132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A5293-DCD2-4900-97FA-755F5C6C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19/07/2025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C52C3D-6041-4625-AC08-9327233F2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0C907-31D2-4439-B21C-BF8F8366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87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14B62-2C54-4574-B543-5EB51B1DD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D8E50-F3A2-4687-B0C9-1F0E70AE7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DF51E-E4BD-4E69-BA7D-AB7D9EBAE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5F6E8-DF3A-4E10-99D5-E4B28F36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19/07/2025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19D56-AA9B-48D9-A797-22DF87706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8B5EE-5785-4A56-886B-75834DB3F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866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F0DF1-2E9F-4D46-9DD9-7544FFCB6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B45455-BF2B-4E0F-88A8-C30EACBA6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077DF-EF3A-4A0C-A177-0489E1CCD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53553-7ED7-4561-81BF-C072759EE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19/07/2025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11194-45E8-4829-B6A3-638191FB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7BEFB-5AA3-4CB9-8D66-68978144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374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BDEA6-FF88-4323-ACF8-DACE668E1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8C242-8DEE-41DC-A727-D8B145B3F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7123-EC5E-487F-AE75-526036135A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9C1CA-27ED-46C1-8525-37ABE13F03B0}" type="datetimeFigureOut">
              <a:rPr lang="vi-VN" smtClean="0"/>
              <a:t>19/07/2025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3B4BD-603F-418B-BA87-65BAF4125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1C33B-A489-4130-9B31-902838D43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782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CHÚA NHẬT XV THƯỜNG NIÊN - C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44541" y="3776782"/>
            <a:ext cx="4047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HY VỌNG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81207" y="3776782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YÊU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684980-A384-40BF-A955-734C73D16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414" y="860374"/>
            <a:ext cx="5737901" cy="4807734"/>
          </a:xfrm>
          <a:prstGeom prst="rect">
            <a:avLst/>
          </a:prstGeom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Phêrô.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Cô Susanna.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Cô Mácta.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Ông Simon.</a:t>
              </a:r>
              <a:endParaRPr kumimoji="0" lang="vi-VN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ĐÃ ĐÓN TIẾP ĐỨC GIÊSU VÀO NHÀ MÌNH?</a:t>
            </a:r>
            <a:endParaRPr lang="vi-VN" sz="5400" b="1" u="sng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44844"/>
            <a:ext cx="12246884" cy="812666"/>
            <a:chOff x="-1896924" y="4695363"/>
            <a:chExt cx="10572108" cy="696557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3885" y="470612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Cô Mácta.</a:t>
              </a:r>
              <a:endParaRPr kumimoji="0" lang="pt-BR" sz="4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Cô Maria.</a:t>
              </a:r>
              <a:endParaRPr kumimoji="0" lang="it-IT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Các kinh sư.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thượng tế.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Cô Mácta.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vi-VN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NGỒI NGHE ĐỨC GIÊSU DẠY?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2931"/>
            <a:ext cx="12240885" cy="806783"/>
            <a:chOff x="-1896924" y="4689645"/>
            <a:chExt cx="10566931" cy="691518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Cô Maria.</a:t>
              </a:r>
              <a:endParaRPr kumimoji="0" lang="it-IT" sz="4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866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Thầy bảo nó giúp con một tay.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Thầy không để ý tôi sao.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Em con để mình con phục vụ.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Chỉ có b và c đúng.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ĐÂY LÀ LỜI CÔ MÁCTA NÓI VỚI ĐỨC GIÊSU:</a:t>
            </a:r>
            <a:endParaRPr lang="vi-VN" sz="6000" b="1" u="sng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3252"/>
            <a:ext cx="12248199" cy="802935"/>
            <a:chOff x="-1896924" y="4683020"/>
            <a:chExt cx="10573245" cy="688222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2748" y="468302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Chỉ có b và c đúng.</a:t>
              </a:r>
              <a:endParaRPr kumimoji="0" lang="vi-VN" sz="4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85442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92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Cô Maria.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Cô Mácta.</a:t>
              </a:r>
              <a:endParaRPr kumimoji="0" lang="vi-VN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Cô Gioanna.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Cô Anna.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AI LO VIỆC PHỤC VỤ ĐỨC GIÊSU VÀ CÁC MÔN ĐỆ? </a:t>
            </a:r>
            <a:endParaRPr lang="vi-VN" sz="4800" b="1" u="sng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53860"/>
            <a:ext cx="12257041" cy="801997"/>
            <a:chOff x="-1896924" y="4695363"/>
            <a:chExt cx="10580877" cy="687411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5116" y="4696974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Cô Mácta.</a:t>
              </a:r>
              <a:endPara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858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Băn khoăn nhiều việc.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Lo lắng phục vụ vất vả.</a:t>
              </a:r>
              <a:endParaRPr kumimoji="0" lang="vi-VN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indent="-257175" defTabSz="457200">
                <a:defRPr/>
              </a:pPr>
              <a:r>
                <a:rPr lang="en-US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Đã chọn phần tốt nhất</a:t>
              </a:r>
              <a:endParaRPr kumimoji="0" lang="vi-VN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Nhiệt tình phục vụ.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ĐỨC GIÊSU NHẬN XÉT VỀ CÔ MARIA THẾ NÀO?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49585"/>
            <a:ext cx="12240888" cy="802859"/>
            <a:chOff x="-1896924" y="4695363"/>
            <a:chExt cx="10566934" cy="688152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59" y="469771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Đã chọn phần tốt nhất.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297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8684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4971947" y="1426414"/>
            <a:ext cx="6234533" cy="4459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THỂ HIỆN SỰ ƯU TIÊN CHO CHÚA NHƯ THẾ NÀO?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1551"/>
            <a:ext cx="12192000" cy="555171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ấy, Đức Giê-su vào một làng kia. Có một người phụ nữ tên là Mác-ta đón Người vào nhà.</a:t>
            </a:r>
            <a:endParaRPr lang="en-US" sz="7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0EDB3B-D92F-4149-A43E-A60728ADD0BE}"/>
              </a:ext>
            </a:extLst>
          </p:cNvPr>
          <p:cNvSpPr txBox="1"/>
          <p:nvPr/>
        </p:nvSpPr>
        <p:spPr>
          <a:xfrm>
            <a:off x="0" y="10160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 </a:t>
            </a:r>
            <a:r>
              <a:rPr lang="en-US" sz="40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MỪNG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GIÊSU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THEO </a:t>
            </a:r>
            <a:r>
              <a:rPr lang="en-US" sz="40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THÁNH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LU-CA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63389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 có người em gái tên là Ma-ri-a. Cô này cứ ngồi bên chân Chúa mà nghe lời Người dạy. Còn cô Mác-ta thì tất bật lo việc phục vụ.</a:t>
            </a:r>
            <a:endParaRPr lang="en-US" sz="7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5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80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 tiến lại mà nói : “Thưa Thầy, em con để mình con phục vụ, mà Thầy không để ý tới sao ? Xin Thầy bảo nó giúp con một tay !”</a:t>
            </a:r>
            <a:endParaRPr lang="en-US" sz="7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33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 đáp : “Mác-ta ! Mác-ta ơi ! Chị băn khoăn lo lắng nhiều chuyện quá ! Chỉ có một đã chọn phần tốt nhấchuyện cần thiết mà thôi. Ma-ri-a t, và sẽ không bị lấy đi.”</a:t>
            </a:r>
            <a:r>
              <a:rPr lang="en-US" sz="6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 là Lời Chúa</a:t>
            </a:r>
          </a:p>
        </p:txBody>
      </p:sp>
    </p:spTree>
    <p:extLst>
      <p:ext uri="{BB962C8B-B14F-4D97-AF65-F5344CB8AC3E}">
        <p14:creationId xmlns:p14="http://schemas.microsoft.com/office/powerpoint/2010/main" val="4112903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0" y="156557"/>
            <a:ext cx="687960" cy="60783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0184" y="974673"/>
            <a:ext cx="687960" cy="60783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73679" y="1779255"/>
            <a:ext cx="687960" cy="60783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0" y="2527447"/>
            <a:ext cx="687960" cy="60783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73679" y="3359581"/>
            <a:ext cx="687960" cy="60783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412495" y="4181556"/>
            <a:ext cx="687960" cy="60783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4EF259-C730-4A3D-93A7-49B3BA74B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957833"/>
              </p:ext>
            </p:extLst>
          </p:nvPr>
        </p:nvGraphicFramePr>
        <p:xfrm>
          <a:off x="1375028" y="88253"/>
          <a:ext cx="9191372" cy="4807842"/>
        </p:xfrm>
        <a:graphic>
          <a:graphicData uri="http://schemas.openxmlformats.org/drawingml/2006/table">
            <a:tbl>
              <a:tblPr firstRow="1" firstCol="1" bandRow="1"/>
              <a:tblGrid>
                <a:gridCol w="835182">
                  <a:extLst>
                    <a:ext uri="{9D8B030D-6E8A-4147-A177-3AD203B41FA5}">
                      <a16:colId xmlns:a16="http://schemas.microsoft.com/office/drawing/2014/main" val="1830699297"/>
                    </a:ext>
                  </a:extLst>
                </a:gridCol>
                <a:gridCol w="835182">
                  <a:extLst>
                    <a:ext uri="{9D8B030D-6E8A-4147-A177-3AD203B41FA5}">
                      <a16:colId xmlns:a16="http://schemas.microsoft.com/office/drawing/2014/main" val="2798328770"/>
                    </a:ext>
                  </a:extLst>
                </a:gridCol>
                <a:gridCol w="835182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835182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835182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835182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836056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836056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836056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836056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836056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</a:tblGrid>
              <a:tr h="346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346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Ụ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Ụ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346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346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346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346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</a:tbl>
          </a:graphicData>
        </a:graphic>
      </p:graphicFrame>
      <p:sp>
        <p:nvSpPr>
          <p:cNvPr id="183" name="Rectangle 182">
            <a:extLst>
              <a:ext uri="{FF2B5EF4-FFF2-40B4-BE49-F238E27FC236}">
                <a16:creationId xmlns:a16="http://schemas.microsoft.com/office/drawing/2014/main" id="{B6A374E2-53DA-8E99-E8FA-87DFE32B3B02}"/>
              </a:ext>
            </a:extLst>
          </p:cNvPr>
          <p:cNvSpPr/>
          <p:nvPr/>
        </p:nvSpPr>
        <p:spPr>
          <a:xfrm>
            <a:off x="10160" y="5003531"/>
            <a:ext cx="12192000" cy="18429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vi-VN" sz="48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CÔ MÁCTA NÓI ĐỨC GIÊSU BẢO MARIA LÀM GÌ?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F87198-A6A2-2A3B-0A48-CF7418A93174}"/>
              </a:ext>
            </a:extLst>
          </p:cNvPr>
          <p:cNvSpPr/>
          <p:nvPr/>
        </p:nvSpPr>
        <p:spPr>
          <a:xfrm>
            <a:off x="4714240" y="4092575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56C358-C93C-AB46-7BA4-C0D5F80A23DF}"/>
              </a:ext>
            </a:extLst>
          </p:cNvPr>
          <p:cNvSpPr/>
          <p:nvPr/>
        </p:nvSpPr>
        <p:spPr>
          <a:xfrm>
            <a:off x="3036360" y="4087205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247C77-28E0-31CD-2551-69D459D166C4}"/>
              </a:ext>
            </a:extLst>
          </p:cNvPr>
          <p:cNvSpPr/>
          <p:nvPr/>
        </p:nvSpPr>
        <p:spPr>
          <a:xfrm>
            <a:off x="3881120" y="4090090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80176D-5F62-7AAD-AED1-364F3D3BF17C}"/>
              </a:ext>
            </a:extLst>
          </p:cNvPr>
          <p:cNvSpPr/>
          <p:nvPr/>
        </p:nvSpPr>
        <p:spPr>
          <a:xfrm>
            <a:off x="7221640" y="4092575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0B6435-4F28-7D11-55E9-802EBA2CB712}"/>
              </a:ext>
            </a:extLst>
          </p:cNvPr>
          <p:cNvSpPr/>
          <p:nvPr/>
        </p:nvSpPr>
        <p:spPr>
          <a:xfrm>
            <a:off x="5548840" y="4092285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5A9777-E533-69E9-2685-F1CBA3807E4E}"/>
              </a:ext>
            </a:extLst>
          </p:cNvPr>
          <p:cNvSpPr/>
          <p:nvPr/>
        </p:nvSpPr>
        <p:spPr>
          <a:xfrm>
            <a:off x="6383440" y="4090090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728F67-A4AC-C91D-2FE9-BDFFA500CB0E}"/>
              </a:ext>
            </a:extLst>
          </p:cNvPr>
          <p:cNvSpPr/>
          <p:nvPr/>
        </p:nvSpPr>
        <p:spPr>
          <a:xfrm>
            <a:off x="8056240" y="4094678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3F3C86-5548-7762-7513-8358DBF82719}"/>
              </a:ext>
            </a:extLst>
          </p:cNvPr>
          <p:cNvSpPr/>
          <p:nvPr/>
        </p:nvSpPr>
        <p:spPr>
          <a:xfrm>
            <a:off x="3881120" y="3291305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933C8D2-2418-4C19-3953-563FEF653954}"/>
              </a:ext>
            </a:extLst>
          </p:cNvPr>
          <p:cNvSpPr/>
          <p:nvPr/>
        </p:nvSpPr>
        <p:spPr>
          <a:xfrm>
            <a:off x="2210860" y="3293555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9E3B7E-45CA-3B81-FA1E-E6943F33EC7C}"/>
              </a:ext>
            </a:extLst>
          </p:cNvPr>
          <p:cNvSpPr/>
          <p:nvPr/>
        </p:nvSpPr>
        <p:spPr>
          <a:xfrm>
            <a:off x="3048000" y="3288820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20D2CE6-2B73-553A-84D8-5961DD3025DA}"/>
              </a:ext>
            </a:extLst>
          </p:cNvPr>
          <p:cNvSpPr/>
          <p:nvPr/>
        </p:nvSpPr>
        <p:spPr>
          <a:xfrm>
            <a:off x="6388520" y="3291305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41D95F-8496-BF6C-662B-663E5A983784}"/>
              </a:ext>
            </a:extLst>
          </p:cNvPr>
          <p:cNvSpPr/>
          <p:nvPr/>
        </p:nvSpPr>
        <p:spPr>
          <a:xfrm>
            <a:off x="4715720" y="3291015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C349DC-9582-83C3-1F99-BE0EA447AD20}"/>
              </a:ext>
            </a:extLst>
          </p:cNvPr>
          <p:cNvSpPr/>
          <p:nvPr/>
        </p:nvSpPr>
        <p:spPr>
          <a:xfrm>
            <a:off x="5550320" y="3288820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AA997C-611D-6809-20C2-EC33C9CB8877}"/>
              </a:ext>
            </a:extLst>
          </p:cNvPr>
          <p:cNvSpPr/>
          <p:nvPr/>
        </p:nvSpPr>
        <p:spPr>
          <a:xfrm>
            <a:off x="7223120" y="3293408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DC1AD8-4BCF-A8C0-B4AC-634477EDA920}"/>
              </a:ext>
            </a:extLst>
          </p:cNvPr>
          <p:cNvSpPr/>
          <p:nvPr/>
        </p:nvSpPr>
        <p:spPr>
          <a:xfrm>
            <a:off x="1379540" y="3288089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D63C2A8-12DC-143D-FE67-4004ECFEE757}"/>
              </a:ext>
            </a:extLst>
          </p:cNvPr>
          <p:cNvSpPr/>
          <p:nvPr/>
        </p:nvSpPr>
        <p:spPr>
          <a:xfrm>
            <a:off x="3047408" y="2489292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00F756D-462C-4937-DEA8-CEB2E82AE5AC}"/>
              </a:ext>
            </a:extLst>
          </p:cNvPr>
          <p:cNvSpPr/>
          <p:nvPr/>
        </p:nvSpPr>
        <p:spPr>
          <a:xfrm>
            <a:off x="5554808" y="2489292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1B83FF5-CD19-7DA3-8561-E5A7D72261E3}"/>
              </a:ext>
            </a:extLst>
          </p:cNvPr>
          <p:cNvSpPr/>
          <p:nvPr/>
        </p:nvSpPr>
        <p:spPr>
          <a:xfrm>
            <a:off x="3882008" y="2489002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2B3CE76-A4B6-2A75-B7C1-9B2E6D4B9B8F}"/>
              </a:ext>
            </a:extLst>
          </p:cNvPr>
          <p:cNvSpPr/>
          <p:nvPr/>
        </p:nvSpPr>
        <p:spPr>
          <a:xfrm>
            <a:off x="4716608" y="2486807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57A4A2B-B632-352E-2C9E-83D2A6DDEA0B}"/>
              </a:ext>
            </a:extLst>
          </p:cNvPr>
          <p:cNvSpPr/>
          <p:nvPr/>
        </p:nvSpPr>
        <p:spPr>
          <a:xfrm>
            <a:off x="6389408" y="2491395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A2B4BEF-32A0-336D-CD92-91C89DB0F3E4}"/>
              </a:ext>
            </a:extLst>
          </p:cNvPr>
          <p:cNvSpPr/>
          <p:nvPr/>
        </p:nvSpPr>
        <p:spPr>
          <a:xfrm>
            <a:off x="3880528" y="1687815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F573D4B-5A28-33A0-EC0D-F865E516BCC6}"/>
              </a:ext>
            </a:extLst>
          </p:cNvPr>
          <p:cNvSpPr/>
          <p:nvPr/>
        </p:nvSpPr>
        <p:spPr>
          <a:xfrm>
            <a:off x="6387928" y="1687815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3012464-7017-7C83-9582-4D920E22F4B5}"/>
              </a:ext>
            </a:extLst>
          </p:cNvPr>
          <p:cNvSpPr/>
          <p:nvPr/>
        </p:nvSpPr>
        <p:spPr>
          <a:xfrm>
            <a:off x="4715128" y="1687525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4EA1C54-802C-E50F-89B6-D6DE424CBD25}"/>
              </a:ext>
            </a:extLst>
          </p:cNvPr>
          <p:cNvSpPr/>
          <p:nvPr/>
        </p:nvSpPr>
        <p:spPr>
          <a:xfrm>
            <a:off x="5549728" y="1685330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093D7C3-9AF5-B0F3-67F4-34E74C66A988}"/>
              </a:ext>
            </a:extLst>
          </p:cNvPr>
          <p:cNvSpPr/>
          <p:nvPr/>
        </p:nvSpPr>
        <p:spPr>
          <a:xfrm>
            <a:off x="7222528" y="1689918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652CAE2-4919-07BE-95FF-BFC921B19EDF}"/>
              </a:ext>
            </a:extLst>
          </p:cNvPr>
          <p:cNvSpPr/>
          <p:nvPr/>
        </p:nvSpPr>
        <p:spPr>
          <a:xfrm>
            <a:off x="4713648" y="890445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DCADE8-63B4-C0D8-19E1-83F93977A10D}"/>
              </a:ext>
            </a:extLst>
          </p:cNvPr>
          <p:cNvSpPr/>
          <p:nvPr/>
        </p:nvSpPr>
        <p:spPr>
          <a:xfrm>
            <a:off x="3880528" y="887960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A37B1BE-81E0-8F59-6BFC-A8001C31DD06}"/>
              </a:ext>
            </a:extLst>
          </p:cNvPr>
          <p:cNvSpPr/>
          <p:nvPr/>
        </p:nvSpPr>
        <p:spPr>
          <a:xfrm>
            <a:off x="7221048" y="890445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06B0C23-A70A-777F-3B76-336CC2AC9688}"/>
              </a:ext>
            </a:extLst>
          </p:cNvPr>
          <p:cNvSpPr/>
          <p:nvPr/>
        </p:nvSpPr>
        <p:spPr>
          <a:xfrm>
            <a:off x="5548248" y="890155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7ABA97F-B022-F534-27D8-67E55DAE1485}"/>
              </a:ext>
            </a:extLst>
          </p:cNvPr>
          <p:cNvSpPr/>
          <p:nvPr/>
        </p:nvSpPr>
        <p:spPr>
          <a:xfrm>
            <a:off x="6382848" y="887960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76F0DF3-D071-5804-DDF1-1C7710B31482}"/>
              </a:ext>
            </a:extLst>
          </p:cNvPr>
          <p:cNvSpPr/>
          <p:nvPr/>
        </p:nvSpPr>
        <p:spPr>
          <a:xfrm>
            <a:off x="8055648" y="892548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E8E73B0-FC34-7902-7601-1462E49E4C11}"/>
              </a:ext>
            </a:extLst>
          </p:cNvPr>
          <p:cNvSpPr/>
          <p:nvPr/>
        </p:nvSpPr>
        <p:spPr>
          <a:xfrm>
            <a:off x="5556878" y="91776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891DB4A-4EA3-955F-2F33-B2434CA4C236}"/>
              </a:ext>
            </a:extLst>
          </p:cNvPr>
          <p:cNvSpPr/>
          <p:nvPr/>
        </p:nvSpPr>
        <p:spPr>
          <a:xfrm>
            <a:off x="3878998" y="86406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5250AC4-9E98-0426-DE8A-C28EA6CA7B4E}"/>
              </a:ext>
            </a:extLst>
          </p:cNvPr>
          <p:cNvSpPr/>
          <p:nvPr/>
        </p:nvSpPr>
        <p:spPr>
          <a:xfrm>
            <a:off x="4723758" y="89291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9832091-14B1-7F5A-6CC6-054DE4A74748}"/>
              </a:ext>
            </a:extLst>
          </p:cNvPr>
          <p:cNvSpPr/>
          <p:nvPr/>
        </p:nvSpPr>
        <p:spPr>
          <a:xfrm>
            <a:off x="8064278" y="91776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213D568-0497-61F0-35FC-06A47E8523C9}"/>
              </a:ext>
            </a:extLst>
          </p:cNvPr>
          <p:cNvSpPr/>
          <p:nvPr/>
        </p:nvSpPr>
        <p:spPr>
          <a:xfrm>
            <a:off x="6391478" y="91486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4F369BA-53A6-FFB4-9206-C174EFB26255}"/>
              </a:ext>
            </a:extLst>
          </p:cNvPr>
          <p:cNvSpPr/>
          <p:nvPr/>
        </p:nvSpPr>
        <p:spPr>
          <a:xfrm>
            <a:off x="7226078" y="89291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9617975-35BD-A63B-B954-EB2958B2C048}"/>
              </a:ext>
            </a:extLst>
          </p:cNvPr>
          <p:cNvSpPr/>
          <p:nvPr/>
        </p:nvSpPr>
        <p:spPr>
          <a:xfrm>
            <a:off x="8898878" y="93879"/>
            <a:ext cx="833120" cy="79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F920D7D-4BB8-8D9E-D09A-984D2B562B7F}"/>
              </a:ext>
            </a:extLst>
          </p:cNvPr>
          <p:cNvSpPr/>
          <p:nvPr/>
        </p:nvSpPr>
        <p:spPr>
          <a:xfrm>
            <a:off x="10160" y="5013691"/>
            <a:ext cx="12192000" cy="18429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s-ES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CÔ MÁCTA LO VIỆC GÌ? </a:t>
            </a:r>
            <a:endParaRPr lang="vi-VN" sz="5400" b="1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42B7433-0B92-53F0-A5A1-6A92CBD8DF49}"/>
              </a:ext>
            </a:extLst>
          </p:cNvPr>
          <p:cNvSpPr/>
          <p:nvPr/>
        </p:nvSpPr>
        <p:spPr>
          <a:xfrm>
            <a:off x="10160" y="5003531"/>
            <a:ext cx="12192000" cy="18429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s-ES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LO VIỆC PHỤC VỤ ĐỨC GIÊSU VÀ CÁC MÔN ĐỆ? </a:t>
            </a:r>
            <a:endParaRPr lang="vi-VN" sz="5400" b="1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931705A-E4C0-4299-96E1-116862DF3AE5}"/>
              </a:ext>
            </a:extLst>
          </p:cNvPr>
          <p:cNvSpPr/>
          <p:nvPr/>
        </p:nvSpPr>
        <p:spPr>
          <a:xfrm>
            <a:off x="10160" y="5013691"/>
            <a:ext cx="12192000" cy="18429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s-ES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NGỒI NGHE ĐỨC GIÊSU DẠY?  </a:t>
            </a:r>
            <a:endParaRPr lang="vi-VN" sz="5400" b="1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B099BAA-1C90-069A-AAB7-9DE18B086C48}"/>
              </a:ext>
            </a:extLst>
          </p:cNvPr>
          <p:cNvSpPr/>
          <p:nvPr/>
        </p:nvSpPr>
        <p:spPr>
          <a:xfrm>
            <a:off x="10160" y="5013691"/>
            <a:ext cx="12192000" cy="18429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48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CÔ MARIA NGỒI DƯỚI CHÂN AI NGHE NGƯỜI GIẢNG DẠY?</a:t>
            </a:r>
            <a:r>
              <a:rPr lang="es-ES" sz="48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endParaRPr lang="vi-VN" sz="4800" b="1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8F7FD46-D586-E2C5-B8EB-98B08AD0AF81}"/>
              </a:ext>
            </a:extLst>
          </p:cNvPr>
          <p:cNvSpPr/>
          <p:nvPr/>
        </p:nvSpPr>
        <p:spPr>
          <a:xfrm>
            <a:off x="10160" y="5013691"/>
            <a:ext cx="12192000" cy="18429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48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ĐỨC GIÊSU NHẬN XÉT VỀ CÔ MARIA ĐÃ CHỌN PHẦN GÌ?</a:t>
            </a:r>
          </a:p>
        </p:txBody>
      </p:sp>
    </p:spTree>
    <p:extLst>
      <p:ext uri="{BB962C8B-B14F-4D97-AF65-F5344CB8AC3E}">
        <p14:creationId xmlns:p14="http://schemas.microsoft.com/office/powerpoint/2010/main" val="9585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0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" fill="hold">
                      <p:stCondLst>
                        <p:cond delay="0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3" grpId="0" animBg="1"/>
      <p:bldP spid="183" grpId="1" animBg="1"/>
      <p:bldP spid="3" grpId="0" animBg="1"/>
      <p:bldP spid="3" grpId="1" animBg="1"/>
      <p:bldP spid="4" grpId="0" animBg="1"/>
      <p:bldP spid="4" grpId="1" animBg="1"/>
      <p:bldP spid="6" grpId="0" animBg="1"/>
      <p:bldP spid="6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65C9A1A-0A06-F4EF-A2A6-526F70C802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170346"/>
              </p:ext>
            </p:extLst>
          </p:nvPr>
        </p:nvGraphicFramePr>
        <p:xfrm>
          <a:off x="731520" y="88252"/>
          <a:ext cx="10993119" cy="6586866"/>
        </p:xfrm>
        <a:graphic>
          <a:graphicData uri="http://schemas.openxmlformats.org/drawingml/2006/table">
            <a:tbl>
              <a:tblPr firstRow="1" firstCol="1" bandRow="1"/>
              <a:tblGrid>
                <a:gridCol w="998899">
                  <a:extLst>
                    <a:ext uri="{9D8B030D-6E8A-4147-A177-3AD203B41FA5}">
                      <a16:colId xmlns:a16="http://schemas.microsoft.com/office/drawing/2014/main" val="1830699297"/>
                    </a:ext>
                  </a:extLst>
                </a:gridCol>
                <a:gridCol w="998899">
                  <a:extLst>
                    <a:ext uri="{9D8B030D-6E8A-4147-A177-3AD203B41FA5}">
                      <a16:colId xmlns:a16="http://schemas.microsoft.com/office/drawing/2014/main" val="2798328770"/>
                    </a:ext>
                  </a:extLst>
                </a:gridCol>
                <a:gridCol w="998899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998899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998899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998899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999945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999945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999945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999945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999945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</a:tblGrid>
              <a:tr h="1097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1097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Ụ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Ụ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1097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1097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1097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1097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92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65C9A1A-0A06-F4EF-A2A6-526F70C802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8344"/>
              </p:ext>
            </p:extLst>
          </p:nvPr>
        </p:nvGraphicFramePr>
        <p:xfrm>
          <a:off x="731520" y="88252"/>
          <a:ext cx="10993119" cy="6586866"/>
        </p:xfrm>
        <a:graphic>
          <a:graphicData uri="http://schemas.openxmlformats.org/drawingml/2006/table">
            <a:tbl>
              <a:tblPr firstRow="1" firstCol="1" bandRow="1"/>
              <a:tblGrid>
                <a:gridCol w="998899">
                  <a:extLst>
                    <a:ext uri="{9D8B030D-6E8A-4147-A177-3AD203B41FA5}">
                      <a16:colId xmlns:a16="http://schemas.microsoft.com/office/drawing/2014/main" val="1830699297"/>
                    </a:ext>
                  </a:extLst>
                </a:gridCol>
                <a:gridCol w="998899">
                  <a:extLst>
                    <a:ext uri="{9D8B030D-6E8A-4147-A177-3AD203B41FA5}">
                      <a16:colId xmlns:a16="http://schemas.microsoft.com/office/drawing/2014/main" val="2798328770"/>
                    </a:ext>
                  </a:extLst>
                </a:gridCol>
                <a:gridCol w="998899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998899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998899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998899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999945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999945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999945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999945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999945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</a:tblGrid>
              <a:tr h="1097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1097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Ụ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1097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1097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1097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1097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66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5974</TotalTime>
  <Words>619</Words>
  <Application>Microsoft Office PowerPoint</Application>
  <PresentationFormat>Widescreen</PresentationFormat>
  <Paragraphs>214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Algerian</vt:lpstr>
      <vt:lpstr>Arial</vt:lpstr>
      <vt:lpstr>Calibri</vt:lpstr>
      <vt:lpstr>Calibri Light</vt:lpstr>
      <vt:lpstr>Montserrat Black</vt:lpstr>
      <vt:lpstr>Tahoma</vt:lpstr>
      <vt:lpstr>Times New Roman</vt:lpstr>
      <vt:lpstr>Verdana</vt:lpstr>
      <vt:lpstr>Office Theme</vt:lpstr>
      <vt:lpstr>PowerPoint Presentation</vt:lpstr>
      <vt:lpstr>Khi ấy, Đức Giê-su vào một làng kia. Có một người phụ nữ tên là Mác-ta đón Người vào nhà.</vt:lpstr>
      <vt:lpstr>Cô có người em gái tên là Ma-ri-a. Cô này cứ ngồi bên chân Chúa mà nghe lời Người dạy. Còn cô Mác-ta thì tất bật lo việc phục vụ.</vt:lpstr>
      <vt:lpstr>Cô tiến lại mà nói : “Thưa Thầy, em con để mình con phục vụ, mà Thầy không để ý tới sao ? Xin Thầy bảo nó giúp con một tay !”</vt:lpstr>
      <vt:lpstr>Chúa đáp : “Mác-ta ! Mác-ta ơi ! Chị băn khoăn lo lắng nhiều chuyện quá ! Chỉ có một đã chọn phần tốt nhấchuyện cần thiết mà thôi. Ma-ri-a t, và sẽ không bị lấy đi.”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92</cp:revision>
  <dcterms:created xsi:type="dcterms:W3CDTF">2022-01-14T15:16:50Z</dcterms:created>
  <dcterms:modified xsi:type="dcterms:W3CDTF">2025-07-19T08:32:54Z</dcterms:modified>
</cp:coreProperties>
</file>