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14" r:id="rId3"/>
    <p:sldId id="315" r:id="rId4"/>
    <p:sldId id="332" r:id="rId5"/>
    <p:sldId id="408" r:id="rId6"/>
    <p:sldId id="333" r:id="rId7"/>
    <p:sldId id="334" r:id="rId8"/>
    <p:sldId id="484" r:id="rId9"/>
    <p:sldId id="505" r:id="rId10"/>
    <p:sldId id="506" r:id="rId11"/>
    <p:sldId id="544" r:id="rId12"/>
    <p:sldId id="545" r:id="rId13"/>
    <p:sldId id="546" r:id="rId14"/>
    <p:sldId id="547" r:id="rId15"/>
    <p:sldId id="548" r:id="rId16"/>
    <p:sldId id="559" r:id="rId17"/>
    <p:sldId id="560" r:id="rId18"/>
    <p:sldId id="561" r:id="rId19"/>
    <p:sldId id="562" r:id="rId20"/>
    <p:sldId id="563" r:id="rId21"/>
    <p:sldId id="564" r:id="rId22"/>
    <p:sldId id="565" r:id="rId23"/>
    <p:sldId id="293" r:id="rId24"/>
    <p:sldId id="294" r:id="rId25"/>
    <p:sldId id="393" r:id="rId26"/>
    <p:sldId id="566" r:id="rId27"/>
    <p:sldId id="260" r:id="rId28"/>
    <p:sldId id="308" r:id="rId29"/>
    <p:sldId id="386" r:id="rId30"/>
    <p:sldId id="387" r:id="rId31"/>
    <p:sldId id="388" r:id="rId32"/>
    <p:sldId id="391" r:id="rId33"/>
    <p:sldId id="296" r:id="rId3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2558" y="15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35DD8-4449-423C-A639-F65BA6D756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22D266-FC06-4B14-8BD7-484074193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A8C45-7E4E-4866-8C82-71C166C44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02/05/2025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6F900-C18C-4C2D-9121-6D9F7CF44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FBB37-8D8B-4ED6-8D94-B8E736D25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47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1D7D5-5D3F-4E90-9EB1-0D94F429A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92D96-5F34-4AB1-A37B-950BAE508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B772E-20CA-4B33-939D-79947571E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02/05/2025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97229-AC30-41EC-B325-50DCC65C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5F265-32D6-4048-A6C8-5EAF9497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832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33E2C7-B8DB-416A-849C-F8727C6D6A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5EA97-5511-461A-B619-FAC5D0F6E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D5E18-72A4-41BE-8D81-82879DBCA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02/05/2025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FF74F-521E-4FAF-8BC5-1AA66425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2554A-5342-4096-8E7A-C7436908B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427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5F664-AA3B-4313-A0F2-D409A478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26BB1-E78B-4471-BE4E-53C3618C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202FC-DC52-4B3B-A666-E0F2AD29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02/05/2025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0460E-3594-4A79-9E4E-36EC7F54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EA09A-40D4-46F8-8D4D-215020EAE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335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33C1E-0B4A-4019-8FB3-FDBACB53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3D45E-ECC5-486B-A601-B03D259A6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CF448-B65D-4523-9B12-4CDC3F88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02/05/2025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4D0E6-2C86-49C5-A9CD-ACFF55D9D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DC806-FCD8-4CA2-BC87-FA6CE1760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805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0E31C-C008-41A6-B1CC-CA6C3ED98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47F5F-9858-494A-82A4-9A7A3B54AD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B676A2-D46B-4F56-A21A-931B25743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614988-F3CE-4174-A3EE-F8108E165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02/05/2025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F2516-227C-4BC8-87E4-9ED003D6B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26F3F-72B1-4481-9A61-AC5C14704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890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8F067-DD81-44FD-9BCC-D0582C65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2F556-8863-4102-858F-CBCB401AF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08A34B-6D45-46A2-9A77-BB84800C9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715220-53B4-4EDC-860F-3E64AF09D9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F7AF07-2A5A-452F-B6EB-FCD3E08E8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EDC71C-673D-4186-8658-C06FA940D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02/05/2025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3930F0-6E9D-4535-897B-48B2B330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0E3C02-94DA-4ACC-A3AE-A828F02F6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9010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97CB9-D932-4FD4-B776-B6D34AEA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62FE11-FC34-4584-87BA-22676E09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02/05/2025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54B8B2-2652-4757-B95D-8255071D4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E71F95-6F81-4FDA-B714-89F84A91A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132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EA5293-DCD2-4900-97FA-755F5C6CA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02/05/2025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C52C3D-6041-4625-AC08-9327233F2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0C907-31D2-4439-B21C-BF8F8366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087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14B62-2C54-4574-B543-5EB51B1DD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D8E50-F3A2-4687-B0C9-1F0E70AE7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FDF51E-E4BD-4E69-BA7D-AB7D9EBAE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5F6E8-DF3A-4E10-99D5-E4B28F364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02/05/2025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19D56-AA9B-48D9-A797-22DF87706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A8B5EE-5785-4A56-886B-75834DB3F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8665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F0DF1-2E9F-4D46-9DD9-7544FFCB6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B45455-BF2B-4E0F-88A8-C30EACBA6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A077DF-EF3A-4A0C-A177-0489E1CCD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53553-7ED7-4561-81BF-C072759EE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02/05/2025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11194-45E8-4829-B6A3-638191FB5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7BEFB-5AA3-4CB9-8D66-689781445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374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BDEA6-FF88-4323-ACF8-DACE668E1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8C242-8DEE-41DC-A727-D8B145B3F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E7123-EC5E-487F-AE75-526036135A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9C1CA-27ED-46C1-8525-37ABE13F03B0}" type="datetimeFigureOut">
              <a:rPr lang="vi-VN" smtClean="0"/>
              <a:t>02/05/2025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3B4BD-603F-418B-BA87-65BAF4125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1C33B-A489-4130-9B31-902838D43E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782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CHÚA NHẬT </a:t>
            </a:r>
            <a:r>
              <a:rPr lang="en-US" sz="4400" b="1" kern="1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III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PHỤC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SINH -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44541" y="3776782"/>
            <a:ext cx="4047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NIỀM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VUI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81207" y="3776782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BÌNH AN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185" y="666751"/>
            <a:ext cx="11718525" cy="5456922"/>
          </a:xfrm>
        </p:spPr>
        <p:txBody>
          <a:bodyPr>
            <a:noAutofit/>
          </a:bodyPr>
          <a:lstStyle/>
          <a:p>
            <a:pPr algn="just"/>
            <a:r>
              <a:rPr lang="vi-VN" sz="7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môn đệ khác chèo thuyền vào bờ kéo theo lưới đầy cá, vì các ông không xa bờ lắm, chỉ cách vào khoảng gần một trăm thước.</a:t>
            </a:r>
            <a:endParaRPr lang="en-US" sz="76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798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286" y="700539"/>
            <a:ext cx="11789547" cy="5456922"/>
          </a:xfrm>
        </p:spPr>
        <p:txBody>
          <a:bodyPr>
            <a:noAutofit/>
          </a:bodyPr>
          <a:lstStyle/>
          <a:p>
            <a:pPr algn="just"/>
            <a:r>
              <a:rPr lang="vi-VN" sz="7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Bước lên bờ, các ông nhìn thấy có sẵn than hồng với cá đặt ở trên, và có cả bánh nữa. Đức Giê-su bảo các ông: "Đem ít cá mới bắt được tới đây! </a:t>
            </a:r>
            <a:endParaRPr lang="en-US" sz="70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65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675" y="666751"/>
            <a:ext cx="11789545" cy="5456922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Si-môn Phê-rô lên thuyền, rồi kéo lưới vào bờ. Lưới đầy những cá lớn, đếm được một trăm năm mươi ba con.</a:t>
            </a:r>
            <a:endParaRPr lang="en-US" sz="80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141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53" y="666751"/>
            <a:ext cx="11833934" cy="5456922"/>
          </a:xfrm>
        </p:spPr>
        <p:txBody>
          <a:bodyPr>
            <a:noAutofit/>
          </a:bodyPr>
          <a:lstStyle/>
          <a:p>
            <a:pPr algn="just"/>
            <a:r>
              <a:rPr lang="vi-VN" sz="6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 nhiều như vậy mà lưới không bị rách. Đức Giê-su nói: "Anh em đến mà ăn! " Không ai trong các môn đệ dám hỏi "Ông là ai? ", vì các ông biết rằng đó là Chúa.</a:t>
            </a:r>
            <a:endParaRPr lang="en-US" sz="68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57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53" y="666751"/>
            <a:ext cx="11878323" cy="5456922"/>
          </a:xfrm>
        </p:spPr>
        <p:txBody>
          <a:bodyPr>
            <a:noAutofit/>
          </a:bodyPr>
          <a:lstStyle/>
          <a:p>
            <a:pPr algn="just"/>
            <a:r>
              <a:rPr lang="vi-VN" sz="7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Đức Giê-su đến, cầm lấy bánh trao cho các ông; rồi cá, Người cũng làm như vậy. Đó là lần thứ ba Đức Giê-su tỏ mình ra cho các môn đệ, sau khi trỗi dậy từ cõi chết.</a:t>
            </a:r>
            <a:endParaRPr lang="en-US" sz="70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55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431" y="666751"/>
            <a:ext cx="11789546" cy="5456922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Khi các môn đệ ăn xong, Đức Giê-su hỏi ông Si-môn Phê-rô: "Này anh Si-môn, con ông Gio-an, anh có mến Thầy hơn các anh em này không? "</a:t>
            </a:r>
            <a:endParaRPr lang="en-US" sz="72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410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941" y="666751"/>
            <a:ext cx="11807301" cy="5456922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đáp: "Thưa Thầy có, Thầy biết con yêu mến Thầy." Đức Giê-su nói với ông: "Hãy chăm sóc chiên con của Thầy."</a:t>
            </a:r>
            <a:endParaRPr lang="en-US" sz="80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119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920" y="666751"/>
            <a:ext cx="11842812" cy="5456922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lại hỏi: "Này anh Si-môn, con ông Gio-an, anh có mến Thầy không? " Ông đáp: "Thưa Thầy có, Thầy biết con yêu mến Thầy."</a:t>
            </a:r>
            <a:endParaRPr lang="en-US" sz="72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511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085" y="666751"/>
            <a:ext cx="11594237" cy="5456922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nói: "Hãy chăn dắt chiên của Thầy." Người hỏi lần thứ ba: "Này anh Si-môn, con ông Gio-an, anh có yêu mến Thầy không? "</a:t>
            </a:r>
            <a:endParaRPr lang="en-US" sz="72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3793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675" y="812523"/>
            <a:ext cx="11789545" cy="5456922"/>
          </a:xfrm>
        </p:spPr>
        <p:txBody>
          <a:bodyPr>
            <a:noAutofit/>
          </a:bodyPr>
          <a:lstStyle/>
          <a:p>
            <a:pPr algn="just"/>
            <a:r>
              <a:rPr lang="vi-VN" sz="7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Phê-rô buồn vì Người hỏi tới ba lần: "Anh có yêu mến Thầy không? " Ông đáp: "Thưa Thầy, Thầy biết rõ mọi sự; Thầy biết con yêu mến Thầy."</a:t>
            </a:r>
            <a:endParaRPr lang="en-US" sz="70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391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71551"/>
            <a:ext cx="12192000" cy="555171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ấy, Đức Giê-su lại tỏ mình ra cho các môn đệ ở Biển Hồ Ti-bê-ri-a. Người tỏ mình ra như thế này.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0EDB3B-D92F-4149-A43E-A60728ADD0BE}"/>
              </a:ext>
            </a:extLst>
          </p:cNvPr>
          <p:cNvSpPr txBox="1"/>
          <p:nvPr/>
        </p:nvSpPr>
        <p:spPr>
          <a:xfrm>
            <a:off x="1475014" y="101601"/>
            <a:ext cx="922564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MỪNG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GIÊSU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THEO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THÁNH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GIOAN</a:t>
            </a:r>
            <a:endParaRPr lang="en-US" sz="2900"/>
          </a:p>
        </p:txBody>
      </p:sp>
    </p:spTree>
    <p:extLst>
      <p:ext uri="{BB962C8B-B14F-4D97-AF65-F5344CB8AC3E}">
        <p14:creationId xmlns:p14="http://schemas.microsoft.com/office/powerpoint/2010/main" val="3633898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5" y="666751"/>
            <a:ext cx="11887200" cy="5456922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Đức Giê-su bảo: "Hãy chăm sóc chiên của Thầy. Thật, Thầy bảo thật cho anh biết: lúc còn trẻ, anh tự mình thắt lưng lấy, và đi đâu tuỳ ý.</a:t>
            </a:r>
            <a:endParaRPr lang="en-US" sz="72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285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44" y="755242"/>
            <a:ext cx="11975976" cy="5456922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Nhưng khi đã về già, anh sẽ phải dang tay ra cho người khác thắt lưng và dẫn anh đến nơi anh chẳng muốn."</a:t>
            </a:r>
            <a:endParaRPr lang="en-US" sz="80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9453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941" y="186430"/>
            <a:ext cx="11860567" cy="6533965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nói vậy, có ý ám chỉ ông sẽ phải chết cách nào để tôn vinh Thiên Chúa. Thế rồi, Người bảo ông: "Hãy theo Thầy“</a:t>
            </a:r>
            <a:r>
              <a:rPr lang="en-US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br>
              <a:rPr lang="en-US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vi-VN" sz="7200" b="1" i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 LÀ LỜI CHÚA</a:t>
            </a:r>
            <a:r>
              <a:rPr lang="vi-VN" sz="7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72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1272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0" y="35412"/>
            <a:ext cx="742667" cy="70657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0" y="863013"/>
            <a:ext cx="742667" cy="70657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77592" y="1681330"/>
            <a:ext cx="742667" cy="70657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0" y="2482956"/>
            <a:ext cx="742667" cy="70657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0" y="3263167"/>
            <a:ext cx="742667" cy="70657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0" y="4096248"/>
            <a:ext cx="742667" cy="70657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4EF259-C730-4A3D-93A7-49B3BA74B4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202016"/>
              </p:ext>
            </p:extLst>
          </p:nvPr>
        </p:nvGraphicFramePr>
        <p:xfrm>
          <a:off x="1232789" y="67933"/>
          <a:ext cx="9287252" cy="4807842"/>
        </p:xfrm>
        <a:graphic>
          <a:graphicData uri="http://schemas.openxmlformats.org/drawingml/2006/table">
            <a:tbl>
              <a:tblPr firstRow="1" firstCol="1" bandRow="1"/>
              <a:tblGrid>
                <a:gridCol w="843735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843735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843735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843735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844616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844616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844616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844616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844616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844616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844616">
                  <a:extLst>
                    <a:ext uri="{9D8B030D-6E8A-4147-A177-3AD203B41FA5}">
                      <a16:colId xmlns:a16="http://schemas.microsoft.com/office/drawing/2014/main" val="2047529237"/>
                    </a:ext>
                  </a:extLst>
                </a:gridCol>
              </a:tblGrid>
              <a:tr h="7921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7921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7921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7921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7921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7921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</a:tbl>
          </a:graphicData>
        </a:graphic>
      </p:graphicFrame>
      <p:sp>
        <p:nvSpPr>
          <p:cNvPr id="89" name="Rectangle 88">
            <a:extLst>
              <a:ext uri="{FF2B5EF4-FFF2-40B4-BE49-F238E27FC236}">
                <a16:creationId xmlns:a16="http://schemas.microsoft.com/office/drawing/2014/main" id="{7F57C799-C758-A79A-AF1A-C42A8F3455A1}"/>
              </a:ext>
            </a:extLst>
          </p:cNvPr>
          <p:cNvSpPr/>
          <p:nvPr/>
        </p:nvSpPr>
        <p:spPr>
          <a:xfrm>
            <a:off x="0" y="5271610"/>
            <a:ext cx="12192000" cy="15646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ĐỨC GIÊSU </a:t>
            </a:r>
            <a:r>
              <a:rPr lang="vi-VN" sz="54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TRAO GÌ</a:t>
            </a:r>
            <a:r>
              <a:rPr lang="vi-VN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CHO CÁC ÔNG CÙNG ĂN?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E4BECBB-B50C-A434-6E3D-2275A693A69A}"/>
              </a:ext>
            </a:extLst>
          </p:cNvPr>
          <p:cNvSpPr/>
          <p:nvPr/>
        </p:nvSpPr>
        <p:spPr>
          <a:xfrm>
            <a:off x="2918460" y="7094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5038CE9-F7CE-E3A3-BAE3-AA77C2865673}"/>
              </a:ext>
            </a:extLst>
          </p:cNvPr>
          <p:cNvSpPr/>
          <p:nvPr/>
        </p:nvSpPr>
        <p:spPr>
          <a:xfrm>
            <a:off x="3764280" y="7094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E43A5DC4-C84D-1343-6612-6C395DC871A8}"/>
              </a:ext>
            </a:extLst>
          </p:cNvPr>
          <p:cNvSpPr/>
          <p:nvPr/>
        </p:nvSpPr>
        <p:spPr>
          <a:xfrm>
            <a:off x="4610100" y="7094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24D67C3F-57F1-EE1C-0621-755823401884}"/>
              </a:ext>
            </a:extLst>
          </p:cNvPr>
          <p:cNvSpPr/>
          <p:nvPr/>
        </p:nvSpPr>
        <p:spPr>
          <a:xfrm>
            <a:off x="5455920" y="7094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0ED0BA44-BBA0-B63B-04A5-725A9D879768}"/>
              </a:ext>
            </a:extLst>
          </p:cNvPr>
          <p:cNvSpPr/>
          <p:nvPr/>
        </p:nvSpPr>
        <p:spPr>
          <a:xfrm>
            <a:off x="6294120" y="7094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781309A5-DF56-FA8A-F0D6-7F6FA3429B62}"/>
              </a:ext>
            </a:extLst>
          </p:cNvPr>
          <p:cNvSpPr/>
          <p:nvPr/>
        </p:nvSpPr>
        <p:spPr>
          <a:xfrm>
            <a:off x="7139940" y="7094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2868FF66-3190-42FF-381C-E48619CD2AC9}"/>
              </a:ext>
            </a:extLst>
          </p:cNvPr>
          <p:cNvSpPr/>
          <p:nvPr/>
        </p:nvSpPr>
        <p:spPr>
          <a:xfrm>
            <a:off x="3771900" y="87866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8E88F692-77D9-4667-8B41-16F32AF41170}"/>
              </a:ext>
            </a:extLst>
          </p:cNvPr>
          <p:cNvSpPr/>
          <p:nvPr/>
        </p:nvSpPr>
        <p:spPr>
          <a:xfrm>
            <a:off x="4617720" y="87866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883FF87-1BB0-B6A6-960F-9ADE5676EE15}"/>
              </a:ext>
            </a:extLst>
          </p:cNvPr>
          <p:cNvSpPr/>
          <p:nvPr/>
        </p:nvSpPr>
        <p:spPr>
          <a:xfrm>
            <a:off x="5463540" y="87866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E3FB722-2AA6-DAF0-F27A-A9C914627B09}"/>
              </a:ext>
            </a:extLst>
          </p:cNvPr>
          <p:cNvSpPr/>
          <p:nvPr/>
        </p:nvSpPr>
        <p:spPr>
          <a:xfrm>
            <a:off x="6301740" y="87866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CA6E0073-85AF-C935-5B67-4E3EE7A69340}"/>
              </a:ext>
            </a:extLst>
          </p:cNvPr>
          <p:cNvSpPr/>
          <p:nvPr/>
        </p:nvSpPr>
        <p:spPr>
          <a:xfrm>
            <a:off x="7147560" y="87866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715EADAD-CCEF-66FB-3A77-C5411DBE2281}"/>
              </a:ext>
            </a:extLst>
          </p:cNvPr>
          <p:cNvSpPr/>
          <p:nvPr/>
        </p:nvSpPr>
        <p:spPr>
          <a:xfrm>
            <a:off x="3764280" y="167876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D1652138-8113-387C-1331-37AE9BAA4842}"/>
              </a:ext>
            </a:extLst>
          </p:cNvPr>
          <p:cNvSpPr/>
          <p:nvPr/>
        </p:nvSpPr>
        <p:spPr>
          <a:xfrm>
            <a:off x="4610100" y="167876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5C783181-F916-4AE0-9253-030CC9338C83}"/>
              </a:ext>
            </a:extLst>
          </p:cNvPr>
          <p:cNvSpPr/>
          <p:nvPr/>
        </p:nvSpPr>
        <p:spPr>
          <a:xfrm>
            <a:off x="5455920" y="167876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8CB131C9-C9D4-0D02-D170-910B6C455545}"/>
              </a:ext>
            </a:extLst>
          </p:cNvPr>
          <p:cNvSpPr/>
          <p:nvPr/>
        </p:nvSpPr>
        <p:spPr>
          <a:xfrm>
            <a:off x="6301740" y="167876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709BD22A-211C-1A0A-C7FA-1BA4E39C4B64}"/>
              </a:ext>
            </a:extLst>
          </p:cNvPr>
          <p:cNvSpPr/>
          <p:nvPr/>
        </p:nvSpPr>
        <p:spPr>
          <a:xfrm>
            <a:off x="7139940" y="167876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09DF9408-9130-8A0F-5791-DDC43B7B2396}"/>
              </a:ext>
            </a:extLst>
          </p:cNvPr>
          <p:cNvSpPr/>
          <p:nvPr/>
        </p:nvSpPr>
        <p:spPr>
          <a:xfrm>
            <a:off x="7985760" y="167876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D8564005-222D-A39F-60C7-EF6EB66D8975}"/>
              </a:ext>
            </a:extLst>
          </p:cNvPr>
          <p:cNvSpPr/>
          <p:nvPr/>
        </p:nvSpPr>
        <p:spPr>
          <a:xfrm>
            <a:off x="3764280" y="247886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9B6E52A8-64BA-A940-F7F8-067A06CA493D}"/>
              </a:ext>
            </a:extLst>
          </p:cNvPr>
          <p:cNvSpPr/>
          <p:nvPr/>
        </p:nvSpPr>
        <p:spPr>
          <a:xfrm>
            <a:off x="4610100" y="247886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0354E1C3-D191-3748-A5E7-7EB9A0147C3E}"/>
              </a:ext>
            </a:extLst>
          </p:cNvPr>
          <p:cNvSpPr/>
          <p:nvPr/>
        </p:nvSpPr>
        <p:spPr>
          <a:xfrm>
            <a:off x="5455920" y="247886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686527FA-25C0-7542-177B-A44C7DC6F42F}"/>
              </a:ext>
            </a:extLst>
          </p:cNvPr>
          <p:cNvSpPr/>
          <p:nvPr/>
        </p:nvSpPr>
        <p:spPr>
          <a:xfrm>
            <a:off x="6301740" y="247886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4A8B09AE-7747-E9A3-1003-D1FBBBF885F1}"/>
              </a:ext>
            </a:extLst>
          </p:cNvPr>
          <p:cNvSpPr/>
          <p:nvPr/>
        </p:nvSpPr>
        <p:spPr>
          <a:xfrm>
            <a:off x="7139940" y="247886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E3321207-915D-BC77-9D78-3D5A3EB9A512}"/>
              </a:ext>
            </a:extLst>
          </p:cNvPr>
          <p:cNvSpPr/>
          <p:nvPr/>
        </p:nvSpPr>
        <p:spPr>
          <a:xfrm>
            <a:off x="1226820" y="3276734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4E0431A0-DCDD-C343-3924-F4B55AC6BEF7}"/>
              </a:ext>
            </a:extLst>
          </p:cNvPr>
          <p:cNvSpPr/>
          <p:nvPr/>
        </p:nvSpPr>
        <p:spPr>
          <a:xfrm>
            <a:off x="2072640" y="3276734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8669BA7F-0952-1D0C-F7E8-E27C6510483E}"/>
              </a:ext>
            </a:extLst>
          </p:cNvPr>
          <p:cNvSpPr/>
          <p:nvPr/>
        </p:nvSpPr>
        <p:spPr>
          <a:xfrm>
            <a:off x="2918460" y="3276734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112B5EA0-4A98-0FD8-AF7D-01FF502EC529}"/>
              </a:ext>
            </a:extLst>
          </p:cNvPr>
          <p:cNvSpPr/>
          <p:nvPr/>
        </p:nvSpPr>
        <p:spPr>
          <a:xfrm>
            <a:off x="3764280" y="3276734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545BB09F-93D1-7A2E-A2F7-BC8A927F3D19}"/>
              </a:ext>
            </a:extLst>
          </p:cNvPr>
          <p:cNvSpPr/>
          <p:nvPr/>
        </p:nvSpPr>
        <p:spPr>
          <a:xfrm>
            <a:off x="4602480" y="3276734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BC0C3E02-FD25-32B3-13CA-99AC17153105}"/>
              </a:ext>
            </a:extLst>
          </p:cNvPr>
          <p:cNvSpPr/>
          <p:nvPr/>
        </p:nvSpPr>
        <p:spPr>
          <a:xfrm>
            <a:off x="5448300" y="3276734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2E3BADB0-FE8D-9A8B-B908-CDDA9731BF45}"/>
              </a:ext>
            </a:extLst>
          </p:cNvPr>
          <p:cNvSpPr/>
          <p:nvPr/>
        </p:nvSpPr>
        <p:spPr>
          <a:xfrm>
            <a:off x="6301740" y="327896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492A2F61-6D26-AEB4-84A1-A190C2A0DF10}"/>
              </a:ext>
            </a:extLst>
          </p:cNvPr>
          <p:cNvSpPr/>
          <p:nvPr/>
        </p:nvSpPr>
        <p:spPr>
          <a:xfrm>
            <a:off x="7139940" y="327896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0F9B4A9-87A4-CED2-584D-42953D27401A}"/>
              </a:ext>
            </a:extLst>
          </p:cNvPr>
          <p:cNvSpPr/>
          <p:nvPr/>
        </p:nvSpPr>
        <p:spPr>
          <a:xfrm>
            <a:off x="3764280" y="407906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9D205FA1-00DA-69AA-A9D4-5EB9F5C51408}"/>
              </a:ext>
            </a:extLst>
          </p:cNvPr>
          <p:cNvSpPr/>
          <p:nvPr/>
        </p:nvSpPr>
        <p:spPr>
          <a:xfrm>
            <a:off x="4610100" y="407906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199B1609-4EB9-C00A-6B75-55165DEFCE1F}"/>
              </a:ext>
            </a:extLst>
          </p:cNvPr>
          <p:cNvSpPr/>
          <p:nvPr/>
        </p:nvSpPr>
        <p:spPr>
          <a:xfrm>
            <a:off x="5455920" y="407906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3036AF18-EFC5-7EF7-5B79-1B40788FBF0A}"/>
              </a:ext>
            </a:extLst>
          </p:cNvPr>
          <p:cNvSpPr/>
          <p:nvPr/>
        </p:nvSpPr>
        <p:spPr>
          <a:xfrm>
            <a:off x="6294120" y="4079068"/>
            <a:ext cx="838200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2F3D5200-C5A7-979E-6522-D1A136A7B156}"/>
              </a:ext>
            </a:extLst>
          </p:cNvPr>
          <p:cNvSpPr/>
          <p:nvPr/>
        </p:nvSpPr>
        <p:spPr>
          <a:xfrm>
            <a:off x="0" y="5256370"/>
            <a:ext cx="12192000" cy="15646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</a:t>
            </a:r>
            <a:r>
              <a:rPr lang="vi-VN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TRAO QUYỀN CHĂM SÓC ĐOÀN CHIÊN CHO  ÔNG PHÊRÔ?</a:t>
            </a: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600A0536-2A8B-F9AE-D12D-7D43F7C11B18}"/>
              </a:ext>
            </a:extLst>
          </p:cNvPr>
          <p:cNvSpPr/>
          <p:nvPr/>
        </p:nvSpPr>
        <p:spPr>
          <a:xfrm>
            <a:off x="0" y="5256370"/>
            <a:ext cx="12192000" cy="15646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“NÀY ANH SI-MÔN, CON ÔNG GIO-AN, ANH </a:t>
            </a:r>
            <a:r>
              <a:rPr lang="en-US" sz="40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</a:t>
            </a:r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0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MẾN THẦY KHÔNG ?”</a:t>
            </a:r>
            <a:endParaRPr lang="vi-VN" sz="4000" b="1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583D0525-99A2-32E5-FEEA-02EF86D3F837}"/>
              </a:ext>
            </a:extLst>
          </p:cNvPr>
          <p:cNvSpPr/>
          <p:nvPr/>
        </p:nvSpPr>
        <p:spPr>
          <a:xfrm>
            <a:off x="0" y="5195410"/>
            <a:ext cx="12192000" cy="15646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LƯỚI ĐẦY CÁ, NGƯỜI MÔN ĐỆ CHÚA THƯƠNG NÓI VỚI ÔNG PHÊRÔ </a:t>
            </a:r>
            <a:r>
              <a:rPr lang="vi-VN" sz="40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ĐIỀU GÌ? </a:t>
            </a: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D1304957-D343-9166-9377-97CDBFC69138}"/>
              </a:ext>
            </a:extLst>
          </p:cNvPr>
          <p:cNvSpPr/>
          <p:nvPr/>
        </p:nvSpPr>
        <p:spPr>
          <a:xfrm>
            <a:off x="0" y="5197644"/>
            <a:ext cx="12192000" cy="16381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TRAO QUYỀN CHĂM SÓC ĐOÀN CHIÊN </a:t>
            </a:r>
            <a:r>
              <a:rPr lang="vi-VN" sz="48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 AI? </a:t>
            </a: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58D7984E-BB2B-D7D5-0F75-2A6F7F335214}"/>
              </a:ext>
            </a:extLst>
          </p:cNvPr>
          <p:cNvSpPr/>
          <p:nvPr/>
        </p:nvSpPr>
        <p:spPr>
          <a:xfrm>
            <a:off x="0" y="5179882"/>
            <a:ext cx="12192000" cy="15646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TÊN </a:t>
            </a:r>
            <a:r>
              <a:rPr lang="vi-VN" sz="48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GỌI KHÁC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CỦA </a:t>
            </a:r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TÔMA? </a:t>
            </a:r>
            <a:endParaRPr lang="vi-VN" sz="4800" b="1" u="sng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56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4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7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0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3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6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9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2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5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8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7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8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4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7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0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3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6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9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6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0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3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6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9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2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5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8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5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4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7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0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3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6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9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8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" fill="hold">
                      <p:stCondLst>
                        <p:cond delay="0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6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3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6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9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2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5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8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89" grpId="0" animBg="1"/>
      <p:bldP spid="89" grpId="1" animBg="1"/>
      <p:bldP spid="3" grpId="0" animBg="1"/>
      <p:bldP spid="3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20" grpId="0" animBg="1"/>
      <p:bldP spid="120" grpId="1" animBg="1"/>
      <p:bldP spid="121" grpId="0" animBg="1"/>
      <p:bldP spid="121" grpId="1" animBg="1"/>
      <p:bldP spid="125" grpId="0" animBg="1"/>
      <p:bldP spid="125" grpId="1" animBg="1"/>
      <p:bldP spid="126" grpId="0" animBg="1"/>
      <p:bldP spid="126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48" grpId="0" animBg="1"/>
      <p:bldP spid="148" grpId="1" animBg="1"/>
      <p:bldP spid="149" grpId="0" animBg="1"/>
      <p:bldP spid="149" grpId="1" animBg="1"/>
      <p:bldP spid="152" grpId="0" animBg="1"/>
      <p:bldP spid="152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73" grpId="0" animBg="1"/>
      <p:bldP spid="173" grpId="1" animBg="1"/>
      <p:bldP spid="174" grpId="0" animBg="1"/>
      <p:bldP spid="174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33F0CB0-E308-A7E9-3F67-E335CE9FD5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93729"/>
              </p:ext>
            </p:extLst>
          </p:nvPr>
        </p:nvGraphicFramePr>
        <p:xfrm>
          <a:off x="320040" y="67932"/>
          <a:ext cx="11536681" cy="6790068"/>
        </p:xfrm>
        <a:graphic>
          <a:graphicData uri="http://schemas.openxmlformats.org/drawingml/2006/table">
            <a:tbl>
              <a:tblPr firstRow="1" firstCol="1" bandRow="1"/>
              <a:tblGrid>
                <a:gridCol w="1048093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1048093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1048093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1048093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1049187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1049187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1049187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1049187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1049187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1049187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1049187">
                  <a:extLst>
                    <a:ext uri="{9D8B030D-6E8A-4147-A177-3AD203B41FA5}">
                      <a16:colId xmlns:a16="http://schemas.microsoft.com/office/drawing/2014/main" val="2047529237"/>
                    </a:ext>
                  </a:extLst>
                </a:gridCol>
              </a:tblGrid>
              <a:tr h="1131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1131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1131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1131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1131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1131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92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33F0CB0-E308-A7E9-3F67-E335CE9FD5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494890"/>
              </p:ext>
            </p:extLst>
          </p:nvPr>
        </p:nvGraphicFramePr>
        <p:xfrm>
          <a:off x="320040" y="67932"/>
          <a:ext cx="11536681" cy="6790068"/>
        </p:xfrm>
        <a:graphic>
          <a:graphicData uri="http://schemas.openxmlformats.org/drawingml/2006/table">
            <a:tbl>
              <a:tblPr firstRow="1" firstCol="1" bandRow="1"/>
              <a:tblGrid>
                <a:gridCol w="1048093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1048093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1048093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1048093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1049187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1049187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1049187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1049187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1049187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1049187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1049187">
                  <a:extLst>
                    <a:ext uri="{9D8B030D-6E8A-4147-A177-3AD203B41FA5}">
                      <a16:colId xmlns:a16="http://schemas.microsoft.com/office/drawing/2014/main" val="2047529237"/>
                    </a:ext>
                  </a:extLst>
                </a:gridCol>
              </a:tblGrid>
              <a:tr h="1131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1131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1131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1131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1131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11316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42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15ED8D-81CD-4252-A610-1245292EDA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395" y="0"/>
            <a:ext cx="7859210" cy="6585158"/>
          </a:xfrm>
          <a:prstGeom prst="rect">
            <a:avLst/>
          </a:prstGeom>
        </p:spPr>
      </p:pic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Sông Giođan.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Thành Giêrusalem.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Thành Caphácnaum.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Biển Hồ Tibêria.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Tại đâu</a:t>
            </a:r>
            <a:r>
              <a:rPr lang="vi-VN" sz="5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Đức Giêsu gặp các môn đệ và trao quyền chăm sóc đoàn chiên cho Phêrô?</a:t>
            </a:r>
            <a:endParaRPr lang="vi-VN" sz="5400" b="1" u="sng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39567"/>
            <a:ext cx="12244767" cy="822849"/>
            <a:chOff x="-1896924" y="4695363"/>
            <a:chExt cx="10570282" cy="705286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5711" y="4714849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Biển Hồ Tibêria.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153 con.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120 con.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150 con.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170 con.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vi-VN" sz="6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Lúc đầy cá, các môn đệ đếm được </a:t>
            </a:r>
            <a:r>
              <a:rPr lang="vi-VN" sz="66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bao nhiêu</a:t>
            </a:r>
            <a:r>
              <a:rPr lang="vi-VN" sz="6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con?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491933"/>
            <a:ext cx="12240885" cy="806783"/>
            <a:chOff x="-1896924" y="4689645"/>
            <a:chExt cx="10566931" cy="691518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153 con.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866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Si-môn Phê-rô, ông Tô-ma gọi là Đi-đy-mô, ông Na-tha-na-en người Ca-na miền Ga-li-lê, các người con ông Dê-bê-đê và hai môn đệ khác nữa, tất cả đang ở với nhau.</a:t>
            </a:r>
            <a:endParaRPr lang="en-US" sz="66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7595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3 lần.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1 lần.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2 lần.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7 lần.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hỏi ông Phêrô: “Này anh simon, con ông Gioan, anh có mến thầy hơn các người này không?” </a:t>
            </a:r>
            <a:r>
              <a:rPr lang="vi-VN" sz="48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bao nhiêu lần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495453"/>
            <a:ext cx="12248199" cy="813091"/>
            <a:chOff x="-1896924" y="4684240"/>
            <a:chExt cx="10573245" cy="696923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2748" y="468424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3 lần.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92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Thổi hơi ban Thánh Thần.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3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Bảo anh thật hạnh phúc vì được Chúa Cha mạc khải cho.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Bảo anh: “Hãy chăm sóc cho chiên của Thầy”.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Chúc lành cho Phêrô.</a:t>
              </a:r>
              <a:endParaRPr kumimoji="0" lang="vi-VN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Sau khi hỏi Phêrô: “Anh có mến thầy hơn các người này không?”, </a:t>
            </a:r>
            <a:r>
              <a:rPr lang="vi-VN" sz="54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đã làm gì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56158"/>
            <a:ext cx="12240885" cy="806788"/>
            <a:chOff x="-1896924" y="4689642"/>
            <a:chExt cx="10566931" cy="691521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2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Bảo anh: “Hãy chăm sóc cho chiên của Thầy”.</a:t>
              </a:r>
              <a:endParaRPr kumimoji="0" lang="vi-VN" sz="40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858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Môn đệ Tô-ma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Người môn đệ Chúa thương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indent="-257175" defTabSz="457200">
                <a:defRPr/>
              </a:pPr>
              <a:r>
                <a: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Môn đệ Phê-rô</a:t>
              </a:r>
              <a:endParaRPr kumimoji="0" lang="vi-VN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Không ai trong các môn đệ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6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</a:t>
            </a:r>
            <a:r>
              <a:rPr lang="vi-VN" sz="6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6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</a:t>
            </a:r>
            <a:r>
              <a:rPr lang="en-US" sz="6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đã nhận ra Chúa Giêsu đầu tiên?</a:t>
            </a:r>
            <a:endParaRPr lang="vi-VN" sz="6600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50485"/>
            <a:ext cx="12240885" cy="806783"/>
            <a:chOff x="-1896924" y="4689645"/>
            <a:chExt cx="10566931" cy="691518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Người môn đệ Chúa thương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297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8684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019468" y="1449720"/>
            <a:ext cx="6310854" cy="3570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YÊU MẾN CHÚA BẰNG CÁCH NÀO?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277616"/>
            <a:ext cx="12073631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Si-môn Phê-rô nói với các ông: "Tôi đi đánh cá đây." Các ông đáp: "Chúng tôi cùng đi với anh."</a:t>
            </a:r>
            <a:endParaRPr lang="en-US" sz="8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43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063" y="288760"/>
            <a:ext cx="11807301" cy="6333423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Rồi mọi người ra đi, lên thuyền, nhưng đêm ấy họ không bắt được gì cả. Khi trời đã sáng, Đức Giê-su đứng trên bãi biển,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824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32" y="106137"/>
            <a:ext cx="11771790" cy="6572249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nhưng các môn đệ không nhận ra đó chính là Đức Giê-su. Người nói với các ông: "Này các chú, không có gì ăn ư? " Các ông trả lời: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623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431" y="0"/>
            <a:ext cx="11727402" cy="6858000"/>
          </a:xfrm>
        </p:spPr>
        <p:txBody>
          <a:bodyPr>
            <a:noAutofit/>
          </a:bodyPr>
          <a:lstStyle/>
          <a:p>
            <a:pPr algn="just"/>
            <a:r>
              <a:rPr lang="vi-VN" sz="64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"Thưa không." Người bảo các ông: "Cứ thả lưới xuống bên phải mạn thuyền đi, thì sẽ bắt được cá." Các ông thả lưới xuống, nhưng không sao kéo lên nổi, vì lưới đầy những cá.</a:t>
            </a:r>
            <a:endParaRPr lang="en-US" sz="64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104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983" y="700539"/>
            <a:ext cx="11345663" cy="5456922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môn đệ được Đức Giê-su thương mến nói với ông Phê-rô: "Chúa đó! "</a:t>
            </a:r>
            <a:endParaRPr lang="en-US" sz="80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428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819" y="857251"/>
            <a:ext cx="11718525" cy="5456922"/>
          </a:xfrm>
        </p:spPr>
        <p:txBody>
          <a:bodyPr>
            <a:noAutofit/>
          </a:bodyPr>
          <a:lstStyle/>
          <a:p>
            <a:pPr algn="just"/>
            <a:r>
              <a:rPr lang="vi-VN" sz="8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Vừa nghe nói "Chúa đó! ", ông Si-môn Phê-rô vội khoác áo vào vì đang ở trần, rồi nhảy xuống biển.</a:t>
            </a:r>
            <a:endParaRPr lang="en-US" sz="88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03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1542</TotalTime>
  <Words>1233</Words>
  <Application>Microsoft Office PowerPoint</Application>
  <PresentationFormat>Widescreen</PresentationFormat>
  <Paragraphs>219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Algerian</vt:lpstr>
      <vt:lpstr>Arial</vt:lpstr>
      <vt:lpstr>Calibri</vt:lpstr>
      <vt:lpstr>Calibri Light</vt:lpstr>
      <vt:lpstr>Montserrat Black</vt:lpstr>
      <vt:lpstr>Tahoma</vt:lpstr>
      <vt:lpstr>Times New Roman</vt:lpstr>
      <vt:lpstr>Verdana</vt:lpstr>
      <vt:lpstr>Office Theme</vt:lpstr>
      <vt:lpstr>PowerPoint Presentation</vt:lpstr>
      <vt:lpstr>Khi ấy, Đức Giê-su lại tỏ mình ra cho các môn đệ ở Biển Hồ Ti-bê-ri-a. Người tỏ mình ra như thế này.</vt:lpstr>
      <vt:lpstr>Ông Si-môn Phê-rô, ông Tô-ma gọi là Đi-đy-mô, ông Na-tha-na-en người Ca-na miền Ga-li-lê, các người con ông Dê-bê-đê và hai môn đệ khác nữa, tất cả đang ở với nhau.</vt:lpstr>
      <vt:lpstr>Ông Si-môn Phê-rô nói với các ông: "Tôi đi đánh cá đây." Các ông đáp: "Chúng tôi cùng đi với anh."</vt:lpstr>
      <vt:lpstr>Rồi mọi người ra đi, lên thuyền, nhưng đêm ấy họ không bắt được gì cả. Khi trời đã sáng, Đức Giê-su đứng trên bãi biển,</vt:lpstr>
      <vt:lpstr>nhưng các môn đệ không nhận ra đó chính là Đức Giê-su. Người nói với các ông: "Này các chú, không có gì ăn ư? " Các ông trả lời:</vt:lpstr>
      <vt:lpstr>"Thưa không." Người bảo các ông: "Cứ thả lưới xuống bên phải mạn thuyền đi, thì sẽ bắt được cá." Các ông thả lưới xuống, nhưng không sao kéo lên nổi, vì lưới đầy những cá.</vt:lpstr>
      <vt:lpstr>Người môn đệ được Đức Giê-su thương mến nói với ông Phê-rô: "Chúa đó! "</vt:lpstr>
      <vt:lpstr>Vừa nghe nói "Chúa đó! ", ông Si-môn Phê-rô vội khoác áo vào vì đang ở trần, rồi nhảy xuống biển.</vt:lpstr>
      <vt:lpstr>Các môn đệ khác chèo thuyền vào bờ kéo theo lưới đầy cá, vì các ông không xa bờ lắm, chỉ cách vào khoảng gần một trăm thước.</vt:lpstr>
      <vt:lpstr>Bước lên bờ, các ông nhìn thấy có sẵn than hồng với cá đặt ở trên, và có cả bánh nữa. Đức Giê-su bảo các ông: "Đem ít cá mới bắt được tới đây! </vt:lpstr>
      <vt:lpstr>Ông Si-môn Phê-rô lên thuyền, rồi kéo lưới vào bờ. Lưới đầy những cá lớn, đếm được một trăm năm mươi ba con.</vt:lpstr>
      <vt:lpstr>Cá nhiều như vậy mà lưới không bị rách. Đức Giê-su nói: "Anh em đến mà ăn! " Không ai trong các môn đệ dám hỏi "Ông là ai? ", vì các ông biết rằng đó là Chúa.</vt:lpstr>
      <vt:lpstr>Đức Giê-su đến, cầm lấy bánh trao cho các ông; rồi cá, Người cũng làm như vậy. Đó là lần thứ ba Đức Giê-su tỏ mình ra cho các môn đệ, sau khi trỗi dậy từ cõi chết.</vt:lpstr>
      <vt:lpstr> Khi các môn đệ ăn xong, Đức Giê-su hỏi ông Si-môn Phê-rô: "Này anh Si-môn, con ông Gio-an, anh có mến Thầy hơn các anh em này không? "</vt:lpstr>
      <vt:lpstr>Ông đáp: "Thưa Thầy có, Thầy biết con yêu mến Thầy." Đức Giê-su nói với ông: "Hãy chăm sóc chiên con của Thầy."</vt:lpstr>
      <vt:lpstr>Người lại hỏi: "Này anh Si-môn, con ông Gio-an, anh có mến Thầy không? " Ông đáp: "Thưa Thầy có, Thầy biết con yêu mến Thầy."</vt:lpstr>
      <vt:lpstr>Người nói: "Hãy chăn dắt chiên của Thầy." Người hỏi lần thứ ba: "Này anh Si-môn, con ông Gio-an, anh có yêu mến Thầy không? "</vt:lpstr>
      <vt:lpstr>Ông Phê-rô buồn vì Người hỏi tới ba lần: "Anh có yêu mến Thầy không? " Ông đáp: "Thưa Thầy, Thầy biết rõ mọi sự; Thầy biết con yêu mến Thầy."</vt:lpstr>
      <vt:lpstr>Đức Giê-su bảo: "Hãy chăm sóc chiên của Thầy. Thật, Thầy bảo thật cho anh biết: lúc còn trẻ, anh tự mình thắt lưng lấy, và đi đâu tuỳ ý.</vt:lpstr>
      <vt:lpstr>Nhưng khi đã về già, anh sẽ phải dang tay ra cho người khác thắt lưng và dẫn anh đến nơi anh chẳng muốn."</vt:lpstr>
      <vt:lpstr>Người nói vậy, có ý ám chỉ ông sẽ phải chết cách nào để tôn vinh Thiên Chúa. Thế rồi, Người bảo ông: "Hãy theo Thầy“. ĐÓ LÀ LỜI CHÚA.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46</cp:revision>
  <dcterms:created xsi:type="dcterms:W3CDTF">2022-01-14T15:16:50Z</dcterms:created>
  <dcterms:modified xsi:type="dcterms:W3CDTF">2025-05-02T03:07:11Z</dcterms:modified>
</cp:coreProperties>
</file>