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293" r:id="rId19"/>
    <p:sldId id="365" r:id="rId20"/>
    <p:sldId id="327" r:id="rId21"/>
    <p:sldId id="260" r:id="rId22"/>
    <p:sldId id="308" r:id="rId23"/>
    <p:sldId id="386" r:id="rId24"/>
    <p:sldId id="387" r:id="rId25"/>
    <p:sldId id="388" r:id="rId26"/>
    <p:sldId id="296" r:id="rId2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280" y="11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1E51-9BAA-4036-A009-93264FF63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9E7D-0B5D-4284-9BD2-27716BE02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BBE78-50A8-4054-8F88-F726721E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234-D4E7-4BE4-80E1-47FCF877D222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C13C8-C7D6-42CB-ABF7-64A09D7A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422D-A1AC-4B17-A8F9-BEC5EFD6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118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75B5E-C97E-4146-B62C-B03051D3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83CEC-14DB-4ED3-8F22-022BB4D44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ADD1A-6879-43BD-B42F-6AD38EAD9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234-D4E7-4BE4-80E1-47FCF877D222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1C1C0-6D48-4605-AF79-013151624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60858-9A1A-4EAA-AC31-116EBFF5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432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E9CD3D-5BD0-4E30-B49F-721A487FD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102E0-67A1-443B-B336-CFCFB1A26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B4EE4-7FAB-449D-85C5-0D7B6E39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234-D4E7-4BE4-80E1-47FCF877D222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AAD75-4448-423C-9274-57C95F04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D01A0-0B45-48B8-8DC7-0F9C035F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812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06A16-8321-4CC9-900D-F3052624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8C453-0351-4806-AA4B-A72786303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98E2-FC43-4C95-9DC3-009E62A9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234-D4E7-4BE4-80E1-47FCF877D222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3D640-AB9A-453A-B42F-0E4D021C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D7855-8D55-43A5-9990-358A22C4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55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2CC7-4287-4A96-858F-CAEAF713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D8D4A-3158-4B76-AA88-287AC7CC6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356AB-73C1-44C1-9C2A-163BA51C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234-D4E7-4BE4-80E1-47FCF877D222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3A0B5-397F-47BD-B831-5EC802AF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0B920-6087-4F38-A324-2061A279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00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08DF3-B959-42FA-B567-95944E6D5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B41CA-0454-4D20-84E1-508FE1653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6588F-9944-4267-B47A-6028EC48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F58C2-4F7A-4362-8DDF-0C6F2356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234-D4E7-4BE4-80E1-47FCF877D222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8C572-E9CD-432E-A56B-592C74A8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3D48A-4C98-4A5E-ADBD-7939A9D5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780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6F26F-C48E-42BD-9331-03C131FC4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F92A2-C3B7-424F-8A4E-0A9E02E57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FBB92-1AC0-4695-BDED-0A7FAFD26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59EA0-5E7A-4A9B-BDC3-E4E4A416E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838B3-2D36-4F0A-8864-2B3D198FC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390F05-DFC5-474C-970A-74791CEB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234-D4E7-4BE4-80E1-47FCF877D222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592E5F-36ED-496F-8F47-F170846D9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EE4A70-BC0C-4829-9998-EA026BE8E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29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ABB4-57F1-416F-94E0-6ECE72809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41CC9-B17E-4D41-9FB9-5B36A57A2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234-D4E7-4BE4-80E1-47FCF877D222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5969A-7FC3-4030-806E-02745B00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ED9E4-4D62-4632-BECA-08EB230C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840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BCA67-39B8-4B08-85A5-B65765ED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234-D4E7-4BE4-80E1-47FCF877D222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7C7416-CA5F-425E-B2F3-A9C16ED48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FF7CC-9EC0-42D8-A3D6-88E17D055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020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6B9CB-88FC-4C6B-AD17-393F9249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9A7CF-5868-47EA-902D-69DA1F1F3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E19CE-9B06-4A6B-817C-CBA582F7B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3623A-0F5D-4B89-A9F3-BC72E3F1A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234-D4E7-4BE4-80E1-47FCF877D222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08D0F-9A5C-4454-9AE1-BF37D3FD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5705E-092C-450D-91DF-9B2310CA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798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CC1B-C4E6-4454-B4EE-2231AA23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47B1BF-86E6-47B6-8DB8-D323E6092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74394-7D27-4937-8568-5624196CF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BE7ED-0A26-454C-8E13-CA349A33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234-D4E7-4BE4-80E1-47FCF877D222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A497E-A619-463B-AEF5-10613B13B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84184-3D14-4928-A014-B8604E49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927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117817-E048-468D-824B-43F4342D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C2F2E-9930-4880-A9F9-64F32AD3E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3D04E-B834-47E5-AF04-1BC6A174E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E6234-D4E7-4BE4-80E1-47FCF877D222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0B7E7-F2F0-4DCC-BFF5-D2B6B6CF0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2AAEB-8D11-4E9E-9145-354239869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229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MỪNG KÍNH THÁNH GIA THẤT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762253" y="3776782"/>
            <a:ext cx="394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AN LÀNH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152506" y="3775670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GIÁNG SINH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thấy con, hai ông bà sửng sốt, và mẹ Người nói với Người: “Con ơi, sao con lại làm cho cha mẹ như thế ?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1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Con thấy không, cha con và mẹ đây đang phải cực lòng tìm con!”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37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 thưa: “Sao cha mẹ lại tìm con ? Cha mẹ không biết là con có bổn phận ở nhà của Cha con sao ?”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77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Nhưng ông bà không hiểu lời Người vừa nói.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41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Sau đó, Người đi xuống cùng với cha mẹ, trở về Na-da-rét và hằng vâng phục các ngài.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36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Riêng mẹ Người thì hằng ghi nhớ tất cả những điều ấy trong lòng.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6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Còn Đức Giê-su ngày càng thêm khôn ngoan,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250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thêm cao lớn và thêm ân nghĩa trước mặt Thiên Chúa và người ta. </a:t>
            </a:r>
            <a:r>
              <a:rPr lang="vi-VN" sz="7200" b="1" i="1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35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17056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842540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1" y="1520379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197648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874917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55218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40592" y="4229455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B1EED1-51D0-468E-944B-A623E365E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042186"/>
              </p:ext>
            </p:extLst>
          </p:nvPr>
        </p:nvGraphicFramePr>
        <p:xfrm>
          <a:off x="1639956" y="70949"/>
          <a:ext cx="8736496" cy="4838981"/>
        </p:xfrm>
        <a:graphic>
          <a:graphicData uri="http://schemas.openxmlformats.org/drawingml/2006/table">
            <a:tbl>
              <a:tblPr firstRow="1" firstCol="1" bandRow="1"/>
              <a:tblGrid>
                <a:gridCol w="873103">
                  <a:extLst>
                    <a:ext uri="{9D8B030D-6E8A-4147-A177-3AD203B41FA5}">
                      <a16:colId xmlns:a16="http://schemas.microsoft.com/office/drawing/2014/main" val="1276959388"/>
                    </a:ext>
                  </a:extLst>
                </a:gridCol>
                <a:gridCol w="873103">
                  <a:extLst>
                    <a:ext uri="{9D8B030D-6E8A-4147-A177-3AD203B41FA5}">
                      <a16:colId xmlns:a16="http://schemas.microsoft.com/office/drawing/2014/main" val="807823854"/>
                    </a:ext>
                  </a:extLst>
                </a:gridCol>
                <a:gridCol w="873103">
                  <a:extLst>
                    <a:ext uri="{9D8B030D-6E8A-4147-A177-3AD203B41FA5}">
                      <a16:colId xmlns:a16="http://schemas.microsoft.com/office/drawing/2014/main" val="1537905704"/>
                    </a:ext>
                  </a:extLst>
                </a:gridCol>
                <a:gridCol w="873103">
                  <a:extLst>
                    <a:ext uri="{9D8B030D-6E8A-4147-A177-3AD203B41FA5}">
                      <a16:colId xmlns:a16="http://schemas.microsoft.com/office/drawing/2014/main" val="165703365"/>
                    </a:ext>
                  </a:extLst>
                </a:gridCol>
                <a:gridCol w="874014">
                  <a:extLst>
                    <a:ext uri="{9D8B030D-6E8A-4147-A177-3AD203B41FA5}">
                      <a16:colId xmlns:a16="http://schemas.microsoft.com/office/drawing/2014/main" val="2242246375"/>
                    </a:ext>
                  </a:extLst>
                </a:gridCol>
                <a:gridCol w="874014">
                  <a:extLst>
                    <a:ext uri="{9D8B030D-6E8A-4147-A177-3AD203B41FA5}">
                      <a16:colId xmlns:a16="http://schemas.microsoft.com/office/drawing/2014/main" val="3587455545"/>
                    </a:ext>
                  </a:extLst>
                </a:gridCol>
                <a:gridCol w="874014">
                  <a:extLst>
                    <a:ext uri="{9D8B030D-6E8A-4147-A177-3AD203B41FA5}">
                      <a16:colId xmlns:a16="http://schemas.microsoft.com/office/drawing/2014/main" val="1303756498"/>
                    </a:ext>
                  </a:extLst>
                </a:gridCol>
                <a:gridCol w="874014">
                  <a:extLst>
                    <a:ext uri="{9D8B030D-6E8A-4147-A177-3AD203B41FA5}">
                      <a16:colId xmlns:a16="http://schemas.microsoft.com/office/drawing/2014/main" val="925767623"/>
                    </a:ext>
                  </a:extLst>
                </a:gridCol>
                <a:gridCol w="874014">
                  <a:extLst>
                    <a:ext uri="{9D8B030D-6E8A-4147-A177-3AD203B41FA5}">
                      <a16:colId xmlns:a16="http://schemas.microsoft.com/office/drawing/2014/main" val="2936125019"/>
                    </a:ext>
                  </a:extLst>
                </a:gridCol>
                <a:gridCol w="874014">
                  <a:extLst>
                    <a:ext uri="{9D8B030D-6E8A-4147-A177-3AD203B41FA5}">
                      <a16:colId xmlns:a16="http://schemas.microsoft.com/office/drawing/2014/main" val="4048801524"/>
                    </a:ext>
                  </a:extLst>
                </a:gridCol>
              </a:tblGrid>
              <a:tr h="69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062064"/>
                  </a:ext>
                </a:extLst>
              </a:tr>
              <a:tr h="69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818556"/>
                  </a:ext>
                </a:extLst>
              </a:tr>
              <a:tr h="69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É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551589"/>
                  </a:ext>
                </a:extLst>
              </a:tr>
              <a:tr h="69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Ề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125259"/>
                  </a:ext>
                </a:extLst>
              </a:tr>
              <a:tr h="69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289366"/>
                  </a:ext>
                </a:extLst>
              </a:tr>
              <a:tr h="69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Ề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18490"/>
                  </a:ext>
                </a:extLst>
              </a:tr>
              <a:tr h="69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Ậ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918060"/>
                  </a:ext>
                </a:extLst>
              </a:tr>
            </a:tbl>
          </a:graphicData>
        </a:graphic>
      </p:graphicFrame>
      <p:sp>
        <p:nvSpPr>
          <p:cNvPr id="83" name="Rectangle 82">
            <a:extLst>
              <a:ext uri="{FF2B5EF4-FFF2-40B4-BE49-F238E27FC236}">
                <a16:creationId xmlns:a16="http://schemas.microsoft.com/office/drawing/2014/main" id="{32FBB1A2-1451-4087-8571-10569BADABD0}"/>
              </a:ext>
            </a:extLst>
          </p:cNvPr>
          <p:cNvSpPr/>
          <p:nvPr/>
        </p:nvSpPr>
        <p:spPr>
          <a:xfrm>
            <a:off x="0" y="49956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SAU KHI TRỞ VỀ TỪ GIÊ-RU-SA-LEM, CHÚA GIÊ-SU NGÀY CÀNG </a:t>
            </a:r>
            <a:r>
              <a:rPr lang="vi-VN" sz="3800" b="1" u="sng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THÊM ĐIỀU GÌ?</a:t>
            </a:r>
            <a:endParaRPr kumimoji="0" lang="en-US" sz="3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C7786D3-883D-47C0-ACE3-7A670C71632A}"/>
              </a:ext>
            </a:extLst>
          </p:cNvPr>
          <p:cNvSpPr/>
          <p:nvPr/>
        </p:nvSpPr>
        <p:spPr>
          <a:xfrm>
            <a:off x="0" y="49956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SỰ VIỆC TRONG ĐOẠN TIN MỪNG XẢY RA KHI ĐỨC GIÊ-SU </a:t>
            </a:r>
            <a:r>
              <a:rPr lang="vi-VN" sz="4000" b="1" u="sng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BAO NHIÊU TUỔI?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9636907-ADE6-49B3-BA7E-54D7CDAFEFA6}"/>
              </a:ext>
            </a:extLst>
          </p:cNvPr>
          <p:cNvSpPr/>
          <p:nvPr/>
        </p:nvSpPr>
        <p:spPr>
          <a:xfrm>
            <a:off x="0" y="499189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SAU KHI TÌM ĐƯỢC ĐỨC GIÊ-SU, GIA ĐÌNH THÁNH GIA TRỞ </a:t>
            </a:r>
            <a:r>
              <a:rPr lang="vi-VN" sz="4400" b="1" u="sng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VỀ ĐÂU?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C0EE29E-1550-46E0-9E7A-B5A14DCB9F60}"/>
              </a:ext>
            </a:extLst>
          </p:cNvPr>
          <p:cNvSpPr/>
          <p:nvPr/>
        </p:nvSpPr>
        <p:spPr>
          <a:xfrm>
            <a:off x="0" y="502223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KHI NGƯỜI ĐƯỢC MƯỜI HAI TUỔI, CẢ GIA ĐÌNH CÙNG </a:t>
            </a:r>
            <a:r>
              <a:rPr lang="vi-VN" sz="4800" b="1" u="sng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 ĐÂU?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87CD7D0-8F9B-4E9E-B6A4-B16B9DDA9F97}"/>
              </a:ext>
            </a:extLst>
          </p:cNvPr>
          <p:cNvSpPr/>
          <p:nvPr/>
        </p:nvSpPr>
        <p:spPr>
          <a:xfrm>
            <a:off x="0" y="4994394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KHI KHÔNG THẤY ĐỨC GIÊ-SU, CHA MẸ NGƯỜI ĐÃ </a:t>
            </a:r>
            <a:r>
              <a:rPr lang="vi-VN" sz="4800" b="1" u="sng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GÌ?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3160227-33FD-407E-A564-78151B3648E0}"/>
              </a:ext>
            </a:extLst>
          </p:cNvPr>
          <p:cNvSpPr/>
          <p:nvPr/>
        </p:nvSpPr>
        <p:spPr>
          <a:xfrm>
            <a:off x="23446" y="498858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ĐỨC MẸ VÀ THÁNH GIUSE TÌM THẤY ĐỨC GIÊ-SU </a:t>
            </a:r>
            <a:r>
              <a:rPr lang="vi-VN" sz="4800" b="1" u="sng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Ở ĐÂU?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9D7B02A-C972-4B82-91DE-2960040480F3}"/>
              </a:ext>
            </a:extLst>
          </p:cNvPr>
          <p:cNvSpPr/>
          <p:nvPr/>
        </p:nvSpPr>
        <p:spPr>
          <a:xfrm>
            <a:off x="0" y="5041773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KHI ĐỨC MẸ VÀ THÁNH GIUSE TÌM THẤY ĐỨC GIÊ-SU, ĐỨC GIÊSU ĐANG NGỒI GIỮA </a:t>
            </a:r>
            <a:r>
              <a:rPr lang="vi-VN" sz="3400" b="1" u="sng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 AI?</a:t>
            </a:r>
            <a:endParaRPr kumimoji="0" lang="en-US" sz="34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46A9A4-DAF3-4B73-825B-B8BAAE21CEA9}"/>
              </a:ext>
            </a:extLst>
          </p:cNvPr>
          <p:cNvSpPr/>
          <p:nvPr/>
        </p:nvSpPr>
        <p:spPr>
          <a:xfrm>
            <a:off x="1639956" y="63251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7DE0CF7-5D52-4AB9-8C6C-A301313C07E3}"/>
              </a:ext>
            </a:extLst>
          </p:cNvPr>
          <p:cNvSpPr/>
          <p:nvPr/>
        </p:nvSpPr>
        <p:spPr>
          <a:xfrm>
            <a:off x="2514756" y="58660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D44AFB9-04E5-4F5E-A86B-C6AE1E75E52B}"/>
              </a:ext>
            </a:extLst>
          </p:cNvPr>
          <p:cNvSpPr/>
          <p:nvPr/>
        </p:nvSpPr>
        <p:spPr>
          <a:xfrm>
            <a:off x="3382819" y="59149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62F2AB3-7222-4B14-9CD3-663D52BE43F3}"/>
              </a:ext>
            </a:extLst>
          </p:cNvPr>
          <p:cNvSpPr/>
          <p:nvPr/>
        </p:nvSpPr>
        <p:spPr>
          <a:xfrm>
            <a:off x="4247412" y="63251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5B17A9D-204C-40FD-8248-081B1327CB4D}"/>
              </a:ext>
            </a:extLst>
          </p:cNvPr>
          <p:cNvSpPr/>
          <p:nvPr/>
        </p:nvSpPr>
        <p:spPr>
          <a:xfrm>
            <a:off x="5122212" y="58660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19BD126-34B8-4825-84CF-D0218DE9AF7F}"/>
              </a:ext>
            </a:extLst>
          </p:cNvPr>
          <p:cNvSpPr/>
          <p:nvPr/>
        </p:nvSpPr>
        <p:spPr>
          <a:xfrm>
            <a:off x="5995355" y="59149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99A610B-786C-42BE-A33D-11293F8B221E}"/>
              </a:ext>
            </a:extLst>
          </p:cNvPr>
          <p:cNvSpPr/>
          <p:nvPr/>
        </p:nvSpPr>
        <p:spPr>
          <a:xfrm>
            <a:off x="6871187" y="63180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ED19D61-0BBE-4502-A046-CD43640085DA}"/>
              </a:ext>
            </a:extLst>
          </p:cNvPr>
          <p:cNvSpPr/>
          <p:nvPr/>
        </p:nvSpPr>
        <p:spPr>
          <a:xfrm>
            <a:off x="7751067" y="58589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4F99145-62BD-482E-A498-352789A22EA5}"/>
              </a:ext>
            </a:extLst>
          </p:cNvPr>
          <p:cNvSpPr/>
          <p:nvPr/>
        </p:nvSpPr>
        <p:spPr>
          <a:xfrm>
            <a:off x="8619130" y="59078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4D074C7-1294-455B-9C01-3AAA12FECE74}"/>
              </a:ext>
            </a:extLst>
          </p:cNvPr>
          <p:cNvSpPr/>
          <p:nvPr/>
        </p:nvSpPr>
        <p:spPr>
          <a:xfrm>
            <a:off x="3382819" y="749625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B083090-00F4-4B06-BCDA-E94BD053A483}"/>
              </a:ext>
            </a:extLst>
          </p:cNvPr>
          <p:cNvSpPr/>
          <p:nvPr/>
        </p:nvSpPr>
        <p:spPr>
          <a:xfrm>
            <a:off x="4257619" y="750114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BE602B9-582E-4478-AEF3-8A62062FFD6B}"/>
              </a:ext>
            </a:extLst>
          </p:cNvPr>
          <p:cNvSpPr/>
          <p:nvPr/>
        </p:nvSpPr>
        <p:spPr>
          <a:xfrm>
            <a:off x="5125682" y="745523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76F0961-88D7-49E0-8E12-B3FB9B20E8B7}"/>
              </a:ext>
            </a:extLst>
          </p:cNvPr>
          <p:cNvSpPr/>
          <p:nvPr/>
        </p:nvSpPr>
        <p:spPr>
          <a:xfrm>
            <a:off x="6005515" y="744545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339C6C0-AF8D-444E-9E65-C7A3EDDD9CF7}"/>
              </a:ext>
            </a:extLst>
          </p:cNvPr>
          <p:cNvSpPr/>
          <p:nvPr/>
        </p:nvSpPr>
        <p:spPr>
          <a:xfrm>
            <a:off x="6875235" y="739954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AD8C601-1577-43D7-8F85-54C7122552A5}"/>
              </a:ext>
            </a:extLst>
          </p:cNvPr>
          <p:cNvSpPr/>
          <p:nvPr/>
        </p:nvSpPr>
        <p:spPr>
          <a:xfrm>
            <a:off x="7753458" y="740443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37A7E2F-2844-4B4A-90F6-823D8EAD4BE3}"/>
              </a:ext>
            </a:extLst>
          </p:cNvPr>
          <p:cNvSpPr/>
          <p:nvPr/>
        </p:nvSpPr>
        <p:spPr>
          <a:xfrm>
            <a:off x="8619130" y="739394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8E4D810-0BE0-4FF1-9E99-44C0BAF3EAF2}"/>
              </a:ext>
            </a:extLst>
          </p:cNvPr>
          <p:cNvSpPr/>
          <p:nvPr/>
        </p:nvSpPr>
        <p:spPr>
          <a:xfrm>
            <a:off x="3382819" y="1456798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A10083E-FB7C-4EBD-9790-AEB15237DEE5}"/>
              </a:ext>
            </a:extLst>
          </p:cNvPr>
          <p:cNvSpPr/>
          <p:nvPr/>
        </p:nvSpPr>
        <p:spPr>
          <a:xfrm>
            <a:off x="4257619" y="1457287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BC92B3A-0FB5-47A8-BA17-9651015FC1C6}"/>
              </a:ext>
            </a:extLst>
          </p:cNvPr>
          <p:cNvSpPr/>
          <p:nvPr/>
        </p:nvSpPr>
        <p:spPr>
          <a:xfrm>
            <a:off x="5125682" y="1457776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2FF262D-B8D1-4265-8D42-5C0B3F72D645}"/>
              </a:ext>
            </a:extLst>
          </p:cNvPr>
          <p:cNvSpPr/>
          <p:nvPr/>
        </p:nvSpPr>
        <p:spPr>
          <a:xfrm>
            <a:off x="5990275" y="1456798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6FE1D8B-8A68-492B-970B-FAB0D08E2377}"/>
              </a:ext>
            </a:extLst>
          </p:cNvPr>
          <p:cNvSpPr/>
          <p:nvPr/>
        </p:nvSpPr>
        <p:spPr>
          <a:xfrm>
            <a:off x="6865075" y="1457287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5223BA6-D72F-4A79-86D2-31284465A660}"/>
              </a:ext>
            </a:extLst>
          </p:cNvPr>
          <p:cNvSpPr/>
          <p:nvPr/>
        </p:nvSpPr>
        <p:spPr>
          <a:xfrm>
            <a:off x="7733138" y="1457776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A560650-5E40-4287-B99D-CCAFC6FAE6B9}"/>
              </a:ext>
            </a:extLst>
          </p:cNvPr>
          <p:cNvSpPr/>
          <p:nvPr/>
        </p:nvSpPr>
        <p:spPr>
          <a:xfrm>
            <a:off x="8619130" y="1446567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B2173D7-AC8D-4FB3-98C1-ECF66C90D249}"/>
              </a:ext>
            </a:extLst>
          </p:cNvPr>
          <p:cNvSpPr/>
          <p:nvPr/>
        </p:nvSpPr>
        <p:spPr>
          <a:xfrm>
            <a:off x="3382819" y="2165852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FB6BED5-97E1-47A6-AB27-0600AC6AB83D}"/>
              </a:ext>
            </a:extLst>
          </p:cNvPr>
          <p:cNvSpPr/>
          <p:nvPr/>
        </p:nvSpPr>
        <p:spPr>
          <a:xfrm>
            <a:off x="4257619" y="2166341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051AE98-B073-4F80-8A9F-5EC313BEC5EB}"/>
              </a:ext>
            </a:extLst>
          </p:cNvPr>
          <p:cNvSpPr/>
          <p:nvPr/>
        </p:nvSpPr>
        <p:spPr>
          <a:xfrm>
            <a:off x="5125682" y="2166830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4A64F59-CBEA-4CFD-9B30-EBCBFA73402C}"/>
              </a:ext>
            </a:extLst>
          </p:cNvPr>
          <p:cNvSpPr/>
          <p:nvPr/>
        </p:nvSpPr>
        <p:spPr>
          <a:xfrm>
            <a:off x="5990275" y="2165852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16987E4-05D1-4454-A6AA-D555173F5850}"/>
              </a:ext>
            </a:extLst>
          </p:cNvPr>
          <p:cNvSpPr/>
          <p:nvPr/>
        </p:nvSpPr>
        <p:spPr>
          <a:xfrm>
            <a:off x="6865075" y="2166341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A108A5D-8B1A-487C-8849-F5FC1CCDF973}"/>
              </a:ext>
            </a:extLst>
          </p:cNvPr>
          <p:cNvSpPr/>
          <p:nvPr/>
        </p:nvSpPr>
        <p:spPr>
          <a:xfrm>
            <a:off x="7753458" y="2156670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E4A2EC4-B438-46C7-9DE0-05C90418B377}"/>
              </a:ext>
            </a:extLst>
          </p:cNvPr>
          <p:cNvSpPr/>
          <p:nvPr/>
        </p:nvSpPr>
        <p:spPr>
          <a:xfrm>
            <a:off x="2514756" y="2838530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FBD12AE-CC67-43E2-8BFF-3EDCDFBD2315}"/>
              </a:ext>
            </a:extLst>
          </p:cNvPr>
          <p:cNvSpPr/>
          <p:nvPr/>
        </p:nvSpPr>
        <p:spPr>
          <a:xfrm>
            <a:off x="3389556" y="2839019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566C8CA4-C719-41D1-A3FE-A5C498E2247E}"/>
              </a:ext>
            </a:extLst>
          </p:cNvPr>
          <p:cNvSpPr/>
          <p:nvPr/>
        </p:nvSpPr>
        <p:spPr>
          <a:xfrm>
            <a:off x="4257619" y="2839508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1F44251-D33D-4556-800B-5836A117CC62}"/>
              </a:ext>
            </a:extLst>
          </p:cNvPr>
          <p:cNvSpPr/>
          <p:nvPr/>
        </p:nvSpPr>
        <p:spPr>
          <a:xfrm>
            <a:off x="5122212" y="2838530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AFD88A1-C4FB-486D-A461-73FDF38A596F}"/>
              </a:ext>
            </a:extLst>
          </p:cNvPr>
          <p:cNvSpPr/>
          <p:nvPr/>
        </p:nvSpPr>
        <p:spPr>
          <a:xfrm>
            <a:off x="5997012" y="2839019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A04689A-0F39-437D-B59A-7045F8EF36CA}"/>
              </a:ext>
            </a:extLst>
          </p:cNvPr>
          <p:cNvSpPr/>
          <p:nvPr/>
        </p:nvSpPr>
        <p:spPr>
          <a:xfrm>
            <a:off x="6865075" y="2839508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5B90BBE-9A7F-4EEE-8EC0-9CE3540642D9}"/>
              </a:ext>
            </a:extLst>
          </p:cNvPr>
          <p:cNvSpPr/>
          <p:nvPr/>
        </p:nvSpPr>
        <p:spPr>
          <a:xfrm>
            <a:off x="7751067" y="2828299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2F45D53-E844-4B11-A401-3EC6915AE919}"/>
              </a:ext>
            </a:extLst>
          </p:cNvPr>
          <p:cNvSpPr/>
          <p:nvPr/>
        </p:nvSpPr>
        <p:spPr>
          <a:xfrm>
            <a:off x="4247412" y="3511327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E4202419-F85B-4DC8-97BB-7901A7689D46}"/>
              </a:ext>
            </a:extLst>
          </p:cNvPr>
          <p:cNvSpPr/>
          <p:nvPr/>
        </p:nvSpPr>
        <p:spPr>
          <a:xfrm>
            <a:off x="5122212" y="3511816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AD50929-2ACA-48E6-8FBE-88502BD76995}"/>
              </a:ext>
            </a:extLst>
          </p:cNvPr>
          <p:cNvSpPr/>
          <p:nvPr/>
        </p:nvSpPr>
        <p:spPr>
          <a:xfrm>
            <a:off x="5990275" y="3512305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029D914-DE81-4988-A3CB-D184991189C4}"/>
              </a:ext>
            </a:extLst>
          </p:cNvPr>
          <p:cNvSpPr/>
          <p:nvPr/>
        </p:nvSpPr>
        <p:spPr>
          <a:xfrm>
            <a:off x="6854868" y="3511327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DD80F429-8892-4AC5-A5B5-7E6C4C5C472D}"/>
              </a:ext>
            </a:extLst>
          </p:cNvPr>
          <p:cNvSpPr/>
          <p:nvPr/>
        </p:nvSpPr>
        <p:spPr>
          <a:xfrm>
            <a:off x="7729668" y="3511816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57530AA-2C41-4C4E-B567-65F2CA93334A}"/>
              </a:ext>
            </a:extLst>
          </p:cNvPr>
          <p:cNvSpPr/>
          <p:nvPr/>
        </p:nvSpPr>
        <p:spPr>
          <a:xfrm>
            <a:off x="8597731" y="3512305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5893443-159B-4A14-8B50-42E8A43F241E}"/>
              </a:ext>
            </a:extLst>
          </p:cNvPr>
          <p:cNvSpPr/>
          <p:nvPr/>
        </p:nvSpPr>
        <p:spPr>
          <a:xfrm>
            <a:off x="2490090" y="4219645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DD72510-E296-4138-A978-D4965773891F}"/>
              </a:ext>
            </a:extLst>
          </p:cNvPr>
          <p:cNvSpPr/>
          <p:nvPr/>
        </p:nvSpPr>
        <p:spPr>
          <a:xfrm>
            <a:off x="3364890" y="4220134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E5FB87A9-DCD3-4A0A-812D-C11DBDDD3156}"/>
              </a:ext>
            </a:extLst>
          </p:cNvPr>
          <p:cNvSpPr/>
          <p:nvPr/>
        </p:nvSpPr>
        <p:spPr>
          <a:xfrm>
            <a:off x="4232953" y="4220623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DD429BD-722C-49A3-8C1B-7E06AB73B229}"/>
              </a:ext>
            </a:extLst>
          </p:cNvPr>
          <p:cNvSpPr/>
          <p:nvPr/>
        </p:nvSpPr>
        <p:spPr>
          <a:xfrm>
            <a:off x="5097546" y="4219645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EB6CAA1-F00F-478C-ACF6-B82D1156A742}"/>
              </a:ext>
            </a:extLst>
          </p:cNvPr>
          <p:cNvSpPr/>
          <p:nvPr/>
        </p:nvSpPr>
        <p:spPr>
          <a:xfrm>
            <a:off x="5972346" y="4220134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18CA8B8-75A8-416A-A06D-66E3D96B22B9}"/>
              </a:ext>
            </a:extLst>
          </p:cNvPr>
          <p:cNvSpPr/>
          <p:nvPr/>
        </p:nvSpPr>
        <p:spPr>
          <a:xfrm>
            <a:off x="6840409" y="4220623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CC89000-D00B-445D-BDF0-0AEAB0742BF9}"/>
              </a:ext>
            </a:extLst>
          </p:cNvPr>
          <p:cNvSpPr/>
          <p:nvPr/>
        </p:nvSpPr>
        <p:spPr>
          <a:xfrm>
            <a:off x="7726401" y="4209414"/>
            <a:ext cx="874800" cy="69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64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5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4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7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0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3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6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9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2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0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  <p:bldP spid="92" grpId="0" animBg="1"/>
      <p:bldP spid="92" grpId="1" animBg="1"/>
      <p:bldP spid="93" grpId="0" animBg="1"/>
      <p:bldP spid="93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6" grpId="0" animBg="1"/>
      <p:bldP spid="6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6" grpId="0" animBg="1"/>
      <p:bldP spid="156" grpId="1" animBg="1"/>
      <p:bldP spid="157" grpId="0" animBg="1"/>
      <p:bldP spid="157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Hằng năm, cha mẹ Đức Giê-su trẩy hội đền Giê-ru-sa-lem mừng lễ Vượt Qua. </a:t>
            </a:r>
            <a:endParaRPr lang="en-US" sz="7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LU-CA✠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85AAA3-1936-4FAB-87A5-48598DA3C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489161"/>
              </p:ext>
            </p:extLst>
          </p:nvPr>
        </p:nvGraphicFramePr>
        <p:xfrm>
          <a:off x="591671" y="484094"/>
          <a:ext cx="10357683" cy="5963601"/>
        </p:xfrm>
        <a:graphic>
          <a:graphicData uri="http://schemas.openxmlformats.org/drawingml/2006/table">
            <a:tbl>
              <a:tblPr firstRow="1" firstCol="1" bandRow="1"/>
              <a:tblGrid>
                <a:gridCol w="1150187">
                  <a:extLst>
                    <a:ext uri="{9D8B030D-6E8A-4147-A177-3AD203B41FA5}">
                      <a16:colId xmlns:a16="http://schemas.microsoft.com/office/drawing/2014/main" val="1696128325"/>
                    </a:ext>
                  </a:extLst>
                </a:gridCol>
                <a:gridCol w="1150187">
                  <a:extLst>
                    <a:ext uri="{9D8B030D-6E8A-4147-A177-3AD203B41FA5}">
                      <a16:colId xmlns:a16="http://schemas.microsoft.com/office/drawing/2014/main" val="1236108638"/>
                    </a:ext>
                  </a:extLst>
                </a:gridCol>
                <a:gridCol w="1150187">
                  <a:extLst>
                    <a:ext uri="{9D8B030D-6E8A-4147-A177-3AD203B41FA5}">
                      <a16:colId xmlns:a16="http://schemas.microsoft.com/office/drawing/2014/main" val="1086439597"/>
                    </a:ext>
                  </a:extLst>
                </a:gridCol>
                <a:gridCol w="1150187">
                  <a:extLst>
                    <a:ext uri="{9D8B030D-6E8A-4147-A177-3AD203B41FA5}">
                      <a16:colId xmlns:a16="http://schemas.microsoft.com/office/drawing/2014/main" val="2944449789"/>
                    </a:ext>
                  </a:extLst>
                </a:gridCol>
                <a:gridCol w="1151387">
                  <a:extLst>
                    <a:ext uri="{9D8B030D-6E8A-4147-A177-3AD203B41FA5}">
                      <a16:colId xmlns:a16="http://schemas.microsoft.com/office/drawing/2014/main" val="957676588"/>
                    </a:ext>
                  </a:extLst>
                </a:gridCol>
                <a:gridCol w="1151387">
                  <a:extLst>
                    <a:ext uri="{9D8B030D-6E8A-4147-A177-3AD203B41FA5}">
                      <a16:colId xmlns:a16="http://schemas.microsoft.com/office/drawing/2014/main" val="2407178753"/>
                    </a:ext>
                  </a:extLst>
                </a:gridCol>
                <a:gridCol w="1151387">
                  <a:extLst>
                    <a:ext uri="{9D8B030D-6E8A-4147-A177-3AD203B41FA5}">
                      <a16:colId xmlns:a16="http://schemas.microsoft.com/office/drawing/2014/main" val="1506476657"/>
                    </a:ext>
                  </a:extLst>
                </a:gridCol>
                <a:gridCol w="1151387">
                  <a:extLst>
                    <a:ext uri="{9D8B030D-6E8A-4147-A177-3AD203B41FA5}">
                      <a16:colId xmlns:a16="http://schemas.microsoft.com/office/drawing/2014/main" val="657945626"/>
                    </a:ext>
                  </a:extLst>
                </a:gridCol>
                <a:gridCol w="1151387">
                  <a:extLst>
                    <a:ext uri="{9D8B030D-6E8A-4147-A177-3AD203B41FA5}">
                      <a16:colId xmlns:a16="http://schemas.microsoft.com/office/drawing/2014/main" val="1885004073"/>
                    </a:ext>
                  </a:extLst>
                </a:gridCol>
              </a:tblGrid>
              <a:tr h="851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54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55290"/>
                  </a:ext>
                </a:extLst>
              </a:tr>
              <a:tr h="851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563345"/>
                  </a:ext>
                </a:extLst>
              </a:tr>
              <a:tr h="851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É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15276"/>
                  </a:ext>
                </a:extLst>
              </a:tr>
              <a:tr h="851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54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Ề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020464"/>
                  </a:ext>
                </a:extLst>
              </a:tr>
              <a:tr h="851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vi-VN" sz="54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158937"/>
                  </a:ext>
                </a:extLst>
              </a:tr>
              <a:tr h="851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Ề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282681"/>
                  </a:ext>
                </a:extLst>
              </a:tr>
              <a:tr h="851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Ậ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377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Cha, Chúa Con, Chúa Thánh Thần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Chúa Cha, Đức Mẹ, Chúa Giê-su</a:t>
              </a:r>
              <a:endParaRPr lang="vi-VN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Thánh Giu-se, Đức Mẹ, Chúa Giê-su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vi-VN" sz="5400" b="1">
                  <a:latin typeface="+mj-lt"/>
                </a:rPr>
                <a:t>Cả 5 người trên</a:t>
              </a:r>
              <a:endParaRPr lang="vi-VN" sz="5400">
                <a:latin typeface="+mj-lt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6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GIA ĐÌNH NA-DA-RÉT GỒM NHỮNG AI?</a:t>
            </a:r>
            <a:endParaRPr lang="vi-VN" sz="6600" b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26135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Thánh Giu-se, Đức Mẹ, Chúa Giê-su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chồng mẫu mực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 chỉ</a:t>
              </a:r>
              <a:endParaRPr lang="vi-VN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cha tuyệt vời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vi-VN" sz="5400" b="1">
                  <a:latin typeface="+mj-lt"/>
                </a:rPr>
                <a:t>Tất cả phương án trên</a:t>
              </a:r>
              <a:endParaRPr lang="vi-VN" sz="5400">
                <a:latin typeface="+mj-lt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6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THÁNH GIU-SE đã làm gương sáng nào cho gia đình?</a:t>
            </a:r>
            <a:endParaRPr lang="vi-VN" sz="6000" b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56340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Tất cả phương án trên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626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Bệ phóng đức tin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hội thánh tại gia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 phần tử nhỏ của hội thánh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vi-VN" sz="5400" b="1">
                  <a:latin typeface="+mj-lt"/>
                </a:rPr>
                <a:t>Tất cả phương án trên</a:t>
              </a:r>
              <a:endParaRPr lang="vi-VN" sz="5400">
                <a:latin typeface="+mj-lt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6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THEO GIÁO LÝ CÔNG GIÁO, GIA ĐÌNH LÀ GÌ?</a:t>
            </a:r>
            <a:r>
              <a:rPr lang="en-US" sz="6000" b="1"/>
              <a:t> </a:t>
            </a:r>
            <a:endParaRPr lang="en-US" sz="6000" b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24444" y="2753179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hội thánh tại gia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2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Verdana" panose="020B0604030504040204" pitchFamily="34" charset="0"/>
                  <a:cs typeface="Times New Roman" pitchFamily="18" charset="0"/>
                </a:rPr>
                <a:t>Người làm con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vi-VN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Người làm cha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làm mẹ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vi-VN" sz="4400" b="1">
                  <a:latin typeface="+mj-lt"/>
                </a:rPr>
                <a:t> Tất cả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 GIÊ-SU KHI CÒN Ở GIA ĐÌNH LÀ MẪU GƯƠNG CHO THÀNH PHẦN NÀO NOI THEO?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18587" y="4527664"/>
            <a:ext cx="12240885" cy="806790"/>
            <a:chOff x="-1896924" y="4689644"/>
            <a:chExt cx="10566931" cy="691525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Verdana" panose="020B0604030504040204" pitchFamily="34" charset="0"/>
                  <a:cs typeface="Times New Roman" pitchFamily="18" charset="0"/>
                </a:rPr>
                <a:t>Người làm con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513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10477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283516" y="1387430"/>
            <a:ext cx="6310854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 HỌC ĐỨC TÍNH NÀO CỦA CHÚA GIÊ-SU NIÊN THIẾU?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Người được mười hai tuổi, cả gia đình cùng lên đền, như người ta thường làm trong ngày lễ.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7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Xong kỳ lễ, hai ông bà trở về, còn cậu bé Giê-su thì ở lại Giê-ru-sa-lem, mà cha mẹ chẳng hay biết.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0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Ông bà cứ tưởng là cậu về chung với đoàn lữ hành, nên sau một ngày đường, mới đi tìm kiếm giữa đám bà con và người quen thuộc.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4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Không thấy con đâu, hai ông bà trở lại Giê-ru-sa-lem mà tìm.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3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Không thấy con đâu, hai ông bà trở lại Giê-ru-sa-lem mà tìm.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78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Sau ba ngày, hai ông bà mới tìm thấy con trong Đền Thờ, đang ngồi giữa các bậc thầy, vừa nghe họ, vừa đặt câu hỏi.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3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Ai nghe cậu nói cũng kinh ngạc về trí thông minh và những lời đối đáp của cậu.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25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837</Words>
  <Application>Microsoft Office PowerPoint</Application>
  <PresentationFormat>Widescreen</PresentationFormat>
  <Paragraphs>236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PowerPoint Presentation</vt:lpstr>
      <vt:lpstr>PowerPoint Presentation</vt:lpstr>
      <vt:lpstr>Khi Người được mười hai tuổi, cả gia đình cùng lên đền, như người ta thường làm trong ngày lễ. </vt:lpstr>
      <vt:lpstr>Xong kỳ lễ, hai ông bà trở về, còn cậu bé Giê-su thì ở lại Giê-ru-sa-lem, mà cha mẹ chẳng hay biết. </vt:lpstr>
      <vt:lpstr>Ông bà cứ tưởng là cậu về chung với đoàn lữ hành, nên sau một ngày đường, mới đi tìm kiếm giữa đám bà con và người quen thuộc. </vt:lpstr>
      <vt:lpstr>Không thấy con đâu, hai ông bà trở lại Giê-ru-sa-lem mà tìm.</vt:lpstr>
      <vt:lpstr>Không thấy con đâu, hai ông bà trở lại Giê-ru-sa-lem mà tìm.</vt:lpstr>
      <vt:lpstr>Sau ba ngày, hai ông bà mới tìm thấy con trong Đền Thờ, đang ngồi giữa các bậc thầy, vừa nghe họ, vừa đặt câu hỏi. </vt:lpstr>
      <vt:lpstr>Ai nghe cậu nói cũng kinh ngạc về trí thông minh và những lời đối đáp của cậu. </vt:lpstr>
      <vt:lpstr>Khi thấy con, hai ông bà sửng sốt, và mẹ Người nói với Người: “Con ơi, sao con lại làm cho cha mẹ như thế ?</vt:lpstr>
      <vt:lpstr>Con thấy không, cha con và mẹ đây đang phải cực lòng tìm con!” </vt:lpstr>
      <vt:lpstr>Người thưa: “Sao cha mẹ lại tìm con ? Cha mẹ không biết là con có bổn phận ở nhà của Cha con sao ?” </vt:lpstr>
      <vt:lpstr>Nhưng ông bà không hiểu lời Người vừa nói.</vt:lpstr>
      <vt:lpstr>Sau đó, Người đi xuống cùng với cha mẹ, trở về Na-da-rét và hằng vâng phục các ngài.</vt:lpstr>
      <vt:lpstr>Riêng mẹ Người thì hằng ghi nhớ tất cả những điều ấy trong lòng. </vt:lpstr>
      <vt:lpstr>Còn Đức Giê-su ngày càng thêm khôn ngoan,</vt:lpstr>
      <vt:lpstr>thêm cao lớn và thêm ân nghĩa trước mặt Thiên Chúa và người ta.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7</cp:revision>
  <dcterms:created xsi:type="dcterms:W3CDTF">2021-12-25T16:03:10Z</dcterms:created>
  <dcterms:modified xsi:type="dcterms:W3CDTF">2024-12-27T09:09:19Z</dcterms:modified>
</cp:coreProperties>
</file>