
<file path=[Content_Types].xml><?xml version="1.0" encoding="utf-8"?>
<Types xmlns="http://schemas.openxmlformats.org/package/2006/content-types"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1" r:id="rId3"/>
    <p:sldId id="272" r:id="rId4"/>
    <p:sldId id="282" r:id="rId5"/>
    <p:sldId id="273" r:id="rId6"/>
    <p:sldId id="274" r:id="rId7"/>
    <p:sldId id="275" r:id="rId8"/>
    <p:sldId id="277" r:id="rId9"/>
    <p:sldId id="256" r:id="rId10"/>
    <p:sldId id="257" r:id="rId11"/>
    <p:sldId id="268" r:id="rId12"/>
    <p:sldId id="269" r:id="rId13"/>
    <p:sldId id="259" r:id="rId14"/>
    <p:sldId id="267" r:id="rId15"/>
    <p:sldId id="262" r:id="rId16"/>
    <p:sldId id="258" r:id="rId17"/>
    <p:sldId id="261" r:id="rId18"/>
    <p:sldId id="265" r:id="rId19"/>
    <p:sldId id="266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96" y="10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5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3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8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7D05B-FAFC-454F-B1DE-E6F4CFB830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C42-39D6-469C-B426-B0C5B19A3BC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75161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C8F6-7C71-4CF7-AF80-5D03F31995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0152E-E905-4B16-94A7-D1494CCBC6C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65803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B93CF-C740-48B5-BE22-0DB86E1C7B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0AAB1-260C-4E33-982C-44B02434FAF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1634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F8E9D-28D1-4ED3-A77F-0F0442831A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A6BD5-3ECE-4F29-BC68-A766DB0377E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9679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7CF0E-F6D1-4C2F-92B2-209664CA54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82896-C095-435C-9B8F-E0305D67791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9297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D649D-F43A-4B3F-AD79-1A129BB74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3C2F-8A39-438E-8D34-27B87A60740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81116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33477-BB7E-4B0D-B956-A7DB4D9027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C9164-2F39-4985-98D6-472283BFA3A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33327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36319-94AB-4FE7-B2BE-09672CFF74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5A08C-2B17-46A4-85A6-EE78D0B3089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8693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3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D9671-557D-4710-AD07-FC4646C140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F0E16-010B-48F4-9AF7-1598805F67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059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A158-3CFE-4EE4-A0FC-4C1DD18F54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20731-E06F-4817-BDFA-FA6B8D67D9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1699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A792A-9A2C-4E1A-A0B7-D0E5CFD63B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EA732-2903-40DE-A289-E72C11A3BEA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4615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1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5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3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68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59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2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99457-D031-4CD9-97D3-F4AAE9B00B76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AB491-52C8-41F5-AD0D-E6B0CBC69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0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C1868D-27B1-4A1A-9514-9F2A4764EF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1E2A5A-5BA2-466D-9226-61E4B7D2F5FE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6007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.wmf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1.gif"/><Relationship Id="rId4" Type="http://schemas.openxmlformats.org/officeDocument/2006/relationships/image" Target="../media/image3.gif"/><Relationship Id="rId9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slide" Target="slide9.xml"/><Relationship Id="rId3" Type="http://schemas.openxmlformats.org/officeDocument/2006/relationships/image" Target="../media/image1.gif"/><Relationship Id="rId7" Type="http://schemas.openxmlformats.org/officeDocument/2006/relationships/image" Target="../media/image5.wmf"/><Relationship Id="rId12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slide" Target="slide13.xml"/><Relationship Id="rId5" Type="http://schemas.openxmlformats.org/officeDocument/2006/relationships/image" Target="../media/image3.gif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9.gif"/><Relationship Id="rId3" Type="http://schemas.openxmlformats.org/officeDocument/2006/relationships/slide" Target="slide10.xml"/><Relationship Id="rId7" Type="http://schemas.openxmlformats.org/officeDocument/2006/relationships/slide" Target="slide6.xml"/><Relationship Id="rId12" Type="http://schemas.openxmlformats.org/officeDocument/2006/relationships/slide" Target="slide8.xml"/><Relationship Id="rId17" Type="http://schemas.openxmlformats.org/officeDocument/2006/relationships/slide" Target="slide18.xml"/><Relationship Id="rId2" Type="http://schemas.openxmlformats.org/officeDocument/2006/relationships/audio" Target="../media/audio3.wav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slide" Target="slide17.xml"/><Relationship Id="rId5" Type="http://schemas.openxmlformats.org/officeDocument/2006/relationships/slide" Target="slide11.xml"/><Relationship Id="rId15" Type="http://schemas.openxmlformats.org/officeDocument/2006/relationships/image" Target="../media/image6.gif"/><Relationship Id="rId10" Type="http://schemas.openxmlformats.org/officeDocument/2006/relationships/slide" Target="slide14.xml"/><Relationship Id="rId4" Type="http://schemas.openxmlformats.org/officeDocument/2006/relationships/slide" Target="slide15.xml"/><Relationship Id="rId9" Type="http://schemas.openxmlformats.org/officeDocument/2006/relationships/slide" Target="slide16.xml"/><Relationship Id="rId1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30" y="79593"/>
            <a:ext cx="1186292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i="0" dirty="0" smtClean="0">
                <a:solidFill>
                  <a:srgbClr val="FF0000"/>
                </a:solidFill>
                <a:effectLst/>
                <a:latin typeface="+mj-lt"/>
              </a:rPr>
              <a:t>Tin Mừng thánh Máccô 10,46-52</a:t>
            </a:r>
            <a:endParaRPr lang="en-US" sz="5400" b="1" i="0" dirty="0" smtClean="0">
              <a:solidFill>
                <a:srgbClr val="FF0000"/>
              </a:solidFill>
              <a:effectLst/>
              <a:latin typeface="+mj-lt"/>
            </a:endParaRPr>
          </a:p>
          <a:p>
            <a:pPr algn="just"/>
            <a:r>
              <a:rPr lang="vi-VN" sz="5400" b="1" i="0" dirty="0" smtClean="0">
                <a:solidFill>
                  <a:srgbClr val="FF0000"/>
                </a:solidFill>
                <a:effectLst/>
                <a:latin typeface="+mj-lt"/>
              </a:rPr>
              <a:t>46 </a:t>
            </a:r>
            <a:r>
              <a:rPr lang="vi-VN" sz="5400" b="1" i="0" dirty="0" smtClean="0">
                <a:solidFill>
                  <a:srgbClr val="222222"/>
                </a:solidFill>
                <a:effectLst/>
                <a:latin typeface="+mj-lt"/>
              </a:rPr>
              <a:t>Đức Giê-su và các môn đệ đến thành Giê-ri-khô. Khi Đức Giê-su cùng với các môn đệ và một đám người khá đông ra khỏi thành Giê-ri-khô, thì có một người mù đang ngồi ăn xin bên vệ đường, tên anh ta là Ba-ti-mê, con ông Ti-mê.</a:t>
            </a:r>
            <a:r>
              <a:rPr lang="en-US" sz="54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endParaRPr lang="vi-VN" sz="5400" b="1" i="0" dirty="0">
              <a:solidFill>
                <a:srgbClr val="222222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44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r>
              <a:rPr lang="vi-VN" alt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Anh mù gọi Đức Giêsu là con của </a:t>
            </a:r>
            <a:r>
              <a:rPr lang="en-US" alt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 nào? (Mc 10,47)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848430"/>
              </p:ext>
            </p:extLst>
          </p:nvPr>
        </p:nvGraphicFramePr>
        <p:xfrm>
          <a:off x="3758133" y="3235498"/>
          <a:ext cx="4363795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07622" y="324661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879159" y="3237086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76890" y="3230736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673531" y="3235123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530033" y="3238673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r>
              <a:rPr lang="vi-VN" alt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Anh mù Batimê, người thành nào? (Mc 10,46)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845785"/>
              </p:ext>
            </p:extLst>
          </p:nvPr>
        </p:nvGraphicFramePr>
        <p:xfrm>
          <a:off x="2312988" y="3407196"/>
          <a:ext cx="6982072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554462" y="3418309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85310" y="3408784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40562" y="3402434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176838" y="3406821"/>
            <a:ext cx="407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126911" y="3410371"/>
            <a:ext cx="304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913563" y="3406445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786399" y="339767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656018" y="341037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1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được gọi, anh mù liền vất gì lại, đứng phắt dậy đến gần Đức Giêsu? (Mc 10, 50)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318554"/>
              </p:ext>
            </p:extLst>
          </p:nvPr>
        </p:nvGraphicFramePr>
        <p:xfrm>
          <a:off x="2103900" y="3942080"/>
          <a:ext cx="6982072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53389" y="395319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13562" y="3943668"/>
            <a:ext cx="43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5262" y="3937318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959987" y="3941705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858513" y="3945255"/>
            <a:ext cx="423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711870" y="3941329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609602" y="3932555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446931" y="3945255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vi-V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Anh mù xin gì cùng Đức Giêsu? (Mc 10,51)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781879"/>
              </p:ext>
            </p:extLst>
          </p:nvPr>
        </p:nvGraphicFramePr>
        <p:xfrm>
          <a:off x="1104900" y="4116647"/>
          <a:ext cx="10473108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354137" y="4127760"/>
            <a:ext cx="40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14562" y="4118235"/>
            <a:ext cx="43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174954" y="4111885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68750" y="4124585"/>
            <a:ext cx="407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76800" y="4119822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705475" y="4132522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610602" y="4107122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455946" y="4119822"/>
            <a:ext cx="407484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321133" y="4103947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208437" y="4099185"/>
            <a:ext cx="429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0056987" y="4111885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0963275" y="4086485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9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 Điều gì đã làm cho anh mù được cứu? (Mc 10,52)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224477"/>
              </p:ext>
            </p:extLst>
          </p:nvPr>
        </p:nvGraphicFramePr>
        <p:xfrm>
          <a:off x="3047284" y="3548063"/>
          <a:ext cx="6109313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05590" y="3559176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160295" y="354965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58646" y="3543301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903371" y="3547688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819184" y="3551238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706551" y="3547312"/>
            <a:ext cx="304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552986" y="3538538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2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Tên của anh mù ở thành Giêrikhô. (Mc 10,46)</a:t>
            </a:r>
            <a:endParaRPr lang="en-US" altLang="vi-VN" sz="6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98102"/>
              </p:ext>
            </p:extLst>
          </p:nvPr>
        </p:nvGraphicFramePr>
        <p:xfrm>
          <a:off x="3317559" y="3410066"/>
          <a:ext cx="5236554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575865" y="3421179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38585" y="341165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45133" y="3405304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232957" y="3409691"/>
            <a:ext cx="304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046523" y="3413241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934346" y="3409315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3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959" y="-43737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6407" y="569327"/>
            <a:ext cx="117588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 (Headings)"/>
              </a:rPr>
              <a:t>07. </a:t>
            </a:r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Đây là câu người ta nói với anh mù khi Người gọi anh. (Mc 10,49)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72537"/>
              </p:ext>
            </p:extLst>
          </p:nvPr>
        </p:nvGraphicFramePr>
        <p:xfrm>
          <a:off x="2661991" y="3463925"/>
          <a:ext cx="6982072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911480" y="3475038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771796" y="3465513"/>
            <a:ext cx="429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680748" y="345916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534909" y="3471863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424618" y="346710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278778" y="3479800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8167693" y="345440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979374" y="3467100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9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08. Ngườ</a:t>
            </a:r>
            <a:r>
              <a:rPr lang="en-US" altLang="vi-VN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chữa anh Batimê được nhìn thấy</a:t>
            </a:r>
            <a:r>
              <a:rPr lang="en-US" alt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6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(Mc 10,46-52)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949168"/>
              </p:ext>
            </p:extLst>
          </p:nvPr>
        </p:nvGraphicFramePr>
        <p:xfrm>
          <a:off x="3949325" y="4103255"/>
          <a:ext cx="4363795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190799" y="4114368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21647" y="4104843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976899" y="4098493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839076" y="4102880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711952" y="410643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4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9550" y="636588"/>
            <a:ext cx="117919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 Anh Batimê bị bệnh gì? </a:t>
            </a:r>
            <a:endParaRPr lang="en-US" altLang="vi-VN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(Mc 10,46)</a:t>
            </a:r>
          </a:p>
        </p:txBody>
      </p:sp>
      <p:pic>
        <p:nvPicPr>
          <p:cNvPr id="13315" name="Picture 31" descr="PBKTC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5341938"/>
            <a:ext cx="103378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8" descr="bullet_st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063" y="1588"/>
            <a:ext cx="5127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5" descr="AG00029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075" y="2363788"/>
            <a:ext cx="15970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4" descr="PBKTF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2641600"/>
            <a:ext cx="10810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745038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6" descr="star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775" y="-22225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Box 1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11009313" y="6343650"/>
            <a:ext cx="91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HOME</a:t>
            </a:r>
            <a:endParaRPr lang="en-US" alt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49068"/>
              </p:ext>
            </p:extLst>
          </p:nvPr>
        </p:nvGraphicFramePr>
        <p:xfrm>
          <a:off x="5094569" y="3399104"/>
          <a:ext cx="1745518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10395" y="3410217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215595" y="3400692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endParaRPr lang="vi-VN" alt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2709853wve6p6f54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611313"/>
            <a:ext cx="8651875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hlinkClick r:id="" action="ppaction://noaction" highlightClick="1" endSnd="1"/>
          </p:cNvPr>
          <p:cNvSpPr/>
          <p:nvPr/>
        </p:nvSpPr>
        <p:spPr>
          <a:xfrm>
            <a:off x="10253663" y="6286500"/>
            <a:ext cx="1816100" cy="493713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FF0000"/>
                </a:solidFill>
              </a:rPr>
              <a:t>Stop Sound</a:t>
            </a:r>
          </a:p>
        </p:txBody>
      </p:sp>
    </p:spTree>
    <p:extLst>
      <p:ext uri="{BB962C8B-B14F-4D97-AF65-F5344CB8AC3E}">
        <p14:creationId xmlns:p14="http://schemas.microsoft.com/office/powerpoint/2010/main" val="1265886056"/>
      </p:ext>
    </p:extLst>
  </p:cSld>
  <p:clrMapOvr>
    <a:masterClrMapping/>
  </p:clrMapOvr>
  <p:transition spd="slow">
    <p:sndAc>
      <p:stSnd>
        <p:snd r:embed="rId2" name="NiemTinChienThang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142" y="494350"/>
            <a:ext cx="118305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7200" b="1" dirty="0">
                <a:solidFill>
                  <a:srgbClr val="FF0000"/>
                </a:solidFill>
                <a:latin typeface="+mj-lt"/>
              </a:rPr>
              <a:t>47</a:t>
            </a:r>
            <a:r>
              <a:rPr lang="vi-VN" sz="7200" b="1" dirty="0">
                <a:solidFill>
                  <a:srgbClr val="222222"/>
                </a:solidFill>
                <a:latin typeface="+mj-lt"/>
              </a:rPr>
              <a:t> Vừa nghe nói đó là Đức Giê-su Na-da-rét, anh ta bắt đầu kêu lên rằng: “Lạy ông Giê-su, Con vua Đa-vít, xin dủ lòng thương </a:t>
            </a:r>
            <a:r>
              <a:rPr lang="vi-VN" sz="7200" b="1" dirty="0" smtClean="0">
                <a:solidFill>
                  <a:srgbClr val="222222"/>
                </a:solidFill>
                <a:latin typeface="+mj-lt"/>
              </a:rPr>
              <a:t>tôi!</a:t>
            </a:r>
            <a:endParaRPr lang="vi-VN" sz="7200" b="1" dirty="0">
              <a:solidFill>
                <a:srgbClr val="22222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67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193" y="182880"/>
            <a:ext cx="1180407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b="1" dirty="0" smtClean="0">
                <a:solidFill>
                  <a:srgbClr val="FF0000"/>
                </a:solidFill>
                <a:latin typeface="+mj-lt"/>
              </a:rPr>
              <a:t>48</a:t>
            </a:r>
            <a:r>
              <a:rPr lang="vi-VN" sz="8000" b="1" dirty="0" smtClean="0">
                <a:solidFill>
                  <a:srgbClr val="222222"/>
                </a:solidFill>
                <a:latin typeface="+mj-lt"/>
              </a:rPr>
              <a:t> Nhiều người quát nạt bảo anh ta im đi, nhưng anh ta càng kêu lớn tiếng: “Lạy Con vua Đa-vít, xin dủ lòng thương tôi!</a:t>
            </a:r>
            <a:endParaRPr lang="en-US" sz="8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47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649" y="180975"/>
            <a:ext cx="1174432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b="1" dirty="0" smtClean="0">
                <a:solidFill>
                  <a:srgbClr val="FF0000"/>
                </a:solidFill>
                <a:latin typeface="+mj-lt"/>
              </a:rPr>
              <a:t>49 </a:t>
            </a:r>
            <a:r>
              <a:rPr lang="vi-VN" sz="8000" b="1" dirty="0">
                <a:solidFill>
                  <a:srgbClr val="222222"/>
                </a:solidFill>
                <a:latin typeface="+mj-lt"/>
              </a:rPr>
              <a:t>Đức Giê-su đứng lại và nói: “Gọi anh ta lại đây! ” Người ta gọi anh mù và bảo: “Cứ yên tâm, đứng dậy, Người gọi anh đấy! </a:t>
            </a:r>
            <a:endParaRPr lang="en-US" sz="8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104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350" y="257176"/>
            <a:ext cx="117729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9600" b="1" dirty="0" smtClean="0">
                <a:solidFill>
                  <a:srgbClr val="FF0000"/>
                </a:solidFill>
                <a:latin typeface="+mj-lt"/>
              </a:rPr>
              <a:t>50</a:t>
            </a:r>
            <a:r>
              <a:rPr lang="vi-VN" sz="9600" b="1" dirty="0" smtClean="0">
                <a:solidFill>
                  <a:srgbClr val="222222"/>
                </a:solidFill>
                <a:latin typeface="+mj-lt"/>
              </a:rPr>
              <a:t> </a:t>
            </a:r>
            <a:r>
              <a:rPr lang="vi-VN" sz="9600" b="1" dirty="0">
                <a:solidFill>
                  <a:srgbClr val="222222"/>
                </a:solidFill>
                <a:latin typeface="+mj-lt"/>
              </a:rPr>
              <a:t>Anh mù liền vất áo choàng lại, đứng phắt dậy mà đến gần Đức Giê-su.</a:t>
            </a:r>
            <a:r>
              <a:rPr lang="en-US" sz="9600" b="1" dirty="0">
                <a:solidFill>
                  <a:srgbClr val="222222"/>
                </a:solidFill>
                <a:latin typeface="+mj-lt"/>
              </a:rPr>
              <a:t> </a:t>
            </a:r>
            <a:endParaRPr lang="vi-VN" sz="9600" b="1" dirty="0">
              <a:solidFill>
                <a:srgbClr val="22222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668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0975" y="-85724"/>
            <a:ext cx="11801475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800" b="1" dirty="0">
                <a:solidFill>
                  <a:srgbClr val="FF0000"/>
                </a:solidFill>
                <a:latin typeface="+mj-lt"/>
              </a:rPr>
              <a:t>51</a:t>
            </a:r>
            <a:r>
              <a:rPr lang="vi-VN" sz="8800" b="1" dirty="0">
                <a:solidFill>
                  <a:srgbClr val="222222"/>
                </a:solidFill>
                <a:latin typeface="+mj-lt"/>
              </a:rPr>
              <a:t> Người hỏi: “Anh muốn tôi làm gì cho anh? ” Anh mù đáp: “Thưa Thầy, xin cho tôi nhìn thấy được.”</a:t>
            </a:r>
          </a:p>
        </p:txBody>
      </p:sp>
    </p:spTree>
    <p:extLst>
      <p:ext uri="{BB962C8B-B14F-4D97-AF65-F5344CB8AC3E}">
        <p14:creationId xmlns:p14="http://schemas.microsoft.com/office/powerpoint/2010/main" val="19873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9074" y="590550"/>
            <a:ext cx="117633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7200" b="1" dirty="0">
                <a:solidFill>
                  <a:srgbClr val="FF0000"/>
                </a:solidFill>
                <a:latin typeface="+mj-lt"/>
              </a:rPr>
              <a:t>52</a:t>
            </a:r>
            <a:r>
              <a:rPr lang="vi-VN" sz="7200" b="1" dirty="0">
                <a:solidFill>
                  <a:srgbClr val="222222"/>
                </a:solidFill>
                <a:latin typeface="+mj-lt"/>
              </a:rPr>
              <a:t> Người nói: “Anh hãy đi, lòng tin của anh đã cứu anh! ” Tức khắc, anh ta nhìn thấy được và đi theo Người trên con đường Người đi</a:t>
            </a:r>
            <a:endParaRPr lang="en-US" sz="7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02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5" descr="AG00029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325" y="76200"/>
            <a:ext cx="1243013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6" descr="dovefacer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2465388"/>
            <a:ext cx="942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5" descr="bullet_s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2243138"/>
            <a:ext cx="10779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2"/>
          <p:cNvSpPr txBox="1">
            <a:spLocks noChangeArrowheads="1"/>
          </p:cNvSpPr>
          <p:nvPr/>
        </p:nvSpPr>
        <p:spPr bwMode="auto">
          <a:xfrm>
            <a:off x="320675" y="268288"/>
            <a:ext cx="116617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 KINH THÁNH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US" alt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NIÊN B</a:t>
            </a:r>
          </a:p>
        </p:txBody>
      </p:sp>
      <p:pic>
        <p:nvPicPr>
          <p:cNvPr id="8198" name="Picture 14" descr="dovefacele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2495550"/>
            <a:ext cx="865187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1" descr="PBKTC0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6191250"/>
            <a:ext cx="50323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6" descr="star9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3994150"/>
            <a:ext cx="1250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6" descr="star9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563" y="4157663"/>
            <a:ext cx="92868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9070975" y="6335713"/>
            <a:ext cx="31210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00B050"/>
                </a:solidFill>
                <a:latin typeface="VNI-Thufap3" panose="02020000000000000000" pitchFamily="18" charset="0"/>
              </a:rPr>
              <a:t>Giaùo</a:t>
            </a:r>
            <a:r>
              <a:rPr lang="en-US" altLang="vi-VN" sz="2400" b="1" dirty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phaän</a:t>
            </a:r>
            <a:r>
              <a:rPr lang="en-US" altLang="vi-VN" sz="2400" b="1" dirty="0" smtClean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Höng</a:t>
            </a:r>
            <a:r>
              <a:rPr lang="en-US" altLang="vi-VN" sz="2400" b="1" dirty="0" smtClean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Hoùa</a:t>
            </a:r>
            <a:endParaRPr lang="en-US" altLang="vi-VN" sz="2400" b="1" dirty="0">
              <a:solidFill>
                <a:srgbClr val="00B050"/>
              </a:solidFill>
              <a:latin typeface="VNI-Thufap3" panose="02020000000000000000" pitchFamily="18" charset="0"/>
            </a:endParaRP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9067800" y="1789113"/>
            <a:ext cx="28940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 9, 38-43.45,47-48</a:t>
            </a:r>
            <a:endParaRPr lang="en-US" altLang="vi-VN" sz="2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4" name="Picture 34" descr="PBKTF0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0638"/>
            <a:ext cx="1363662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26" descr="tiger1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50421">
            <a:off x="-142875" y="5764213"/>
            <a:ext cx="164465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hlinkClick r:id="rId11" action="ppaction://hlinksldjump" highlightClick="1">
              <a:snd r:embed="rId12" name="NiemTinChienThang.wav"/>
            </a:hlinkClick>
          </p:cNvPr>
          <p:cNvSpPr/>
          <p:nvPr/>
        </p:nvSpPr>
        <p:spPr>
          <a:xfrm>
            <a:off x="2119313" y="6257925"/>
            <a:ext cx="1490662" cy="4238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The End.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531079"/>
              </p:ext>
            </p:extLst>
          </p:nvPr>
        </p:nvGraphicFramePr>
        <p:xfrm>
          <a:off x="1697038" y="5137150"/>
          <a:ext cx="8635284" cy="830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990"/>
                <a:gridCol w="968990"/>
                <a:gridCol w="968990"/>
                <a:gridCol w="1008969"/>
                <a:gridCol w="980449"/>
                <a:gridCol w="991718"/>
                <a:gridCol w="980450"/>
                <a:gridCol w="883364"/>
                <a:gridCol w="883364"/>
              </a:tblGrid>
              <a:tr h="83026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3" marR="91433" marT="45729" marB="45729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714500" y="5254625"/>
            <a:ext cx="8524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735388" y="5280025"/>
            <a:ext cx="79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830763" y="5259388"/>
            <a:ext cx="569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889250" y="5280025"/>
            <a:ext cx="6080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761038" y="5237163"/>
            <a:ext cx="781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723063" y="5255749"/>
            <a:ext cx="74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769225" y="5254625"/>
            <a:ext cx="682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637588" y="5251141"/>
            <a:ext cx="744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0864850" y="2365375"/>
            <a:ext cx="1222375" cy="6477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hlinkClick r:id="rId13" action="ppaction://hlinksldjump"/>
              </a:rPr>
              <a:t>Ô CHỮ</a:t>
            </a:r>
            <a:endParaRPr lang="en-GB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485467" y="5248430"/>
            <a:ext cx="74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altLang="vi-VN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42" name="TextBox 6"/>
          <p:cNvSpPr txBox="1">
            <a:spLocks noChangeArrowheads="1"/>
          </p:cNvSpPr>
          <p:nvPr/>
        </p:nvSpPr>
        <p:spPr bwMode="auto">
          <a:xfrm>
            <a:off x="1671638" y="3760788"/>
            <a:ext cx="918368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Không Chống Lại Chúng Ta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Ủng Hộ Chúng Ta</a:t>
            </a:r>
          </a:p>
        </p:txBody>
      </p:sp>
    </p:spTree>
    <p:extLst>
      <p:ext uri="{BB962C8B-B14F-4D97-AF65-F5344CB8AC3E}">
        <p14:creationId xmlns:p14="http://schemas.microsoft.com/office/powerpoint/2010/main" val="3272779542"/>
      </p:ext>
    </p:extLst>
  </p:cSld>
  <p:clrMapOvr>
    <a:masterClrMapping/>
  </p:clrMapOvr>
  <p:transition spd="slow">
    <p:sndAc>
      <p:stSnd loop="1">
        <p:snd r:embed="rId2" name="Album nhạc nền trong các chương trình quen thuộc_Thể loại nhạc cổ điển hay nhấ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12" presetID="16" presetClass="emph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10AC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10AC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261938" y="173038"/>
            <a:ext cx="116617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VUI KINH THÁNH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Mừng thánh Mac-cô 9, 38-43.45,47-48</a:t>
            </a:r>
          </a:p>
        </p:txBody>
      </p:sp>
      <p:sp>
        <p:nvSpPr>
          <p:cNvPr id="9219" name="TextBox 12"/>
          <p:cNvSpPr txBox="1">
            <a:spLocks noChangeArrowheads="1"/>
          </p:cNvSpPr>
          <p:nvPr/>
        </p:nvSpPr>
        <p:spPr bwMode="auto">
          <a:xfrm>
            <a:off x="168275" y="1670050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1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TextBox 10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3675" y="2187575"/>
            <a:ext cx="31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2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TextBox 107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187325" y="2624138"/>
            <a:ext cx="387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3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2" name="TextBox 108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58750" y="3109913"/>
            <a:ext cx="377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4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Box 109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161925" y="3641725"/>
            <a:ext cx="338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5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TextBox 110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149225" y="4143375"/>
            <a:ext cx="350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6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5" name="TextBox 13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10942638" y="6367463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TRANG 1</a:t>
            </a:r>
            <a:endParaRPr lang="en-US" alt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35" descr="Christian-15-jun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-39688"/>
            <a:ext cx="1062038" cy="156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8" descr="bullet_sta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255" y="4461888"/>
            <a:ext cx="871266" cy="11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6" descr="star9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103188"/>
            <a:ext cx="126841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8" descr="bullet_sta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0" y="1114425"/>
            <a:ext cx="5127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38" descr="bullet_sta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260350"/>
            <a:ext cx="5127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itle 1"/>
          <p:cNvSpPr txBox="1">
            <a:spLocks/>
          </p:cNvSpPr>
          <p:nvPr/>
        </p:nvSpPr>
        <p:spPr bwMode="auto">
          <a:xfrm>
            <a:off x="1268413" y="6262688"/>
            <a:ext cx="325755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err="1">
                <a:solidFill>
                  <a:srgbClr val="00B050"/>
                </a:solidFill>
                <a:latin typeface="VNI-Thufap3" panose="02020000000000000000" pitchFamily="18" charset="0"/>
              </a:rPr>
              <a:t>Giaùo</a:t>
            </a:r>
            <a:r>
              <a:rPr lang="en-US" altLang="vi-VN" sz="2400" b="1" dirty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phaän</a:t>
            </a:r>
            <a:r>
              <a:rPr lang="en-US" altLang="vi-VN" sz="2400" b="1" dirty="0" smtClean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Höng</a:t>
            </a:r>
            <a:r>
              <a:rPr lang="en-US" altLang="vi-VN" sz="2400" b="1" dirty="0" smtClean="0">
                <a:solidFill>
                  <a:srgbClr val="00B050"/>
                </a:solidFill>
                <a:latin typeface="VNI-Thufap3" panose="02020000000000000000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B050"/>
                </a:solidFill>
                <a:latin typeface="VNI-Thufap3" panose="02020000000000000000" pitchFamily="18" charset="0"/>
              </a:rPr>
              <a:t>Hoùa</a:t>
            </a:r>
            <a:endParaRPr lang="en-US" altLang="vi-VN" sz="2400" b="1" dirty="0">
              <a:solidFill>
                <a:srgbClr val="00B050"/>
              </a:solidFill>
              <a:latin typeface="VNI-Thufap3" panose="02020000000000000000" pitchFamily="18" charset="0"/>
            </a:endParaRPr>
          </a:p>
        </p:txBody>
      </p:sp>
      <p:pic>
        <p:nvPicPr>
          <p:cNvPr id="9232" name="Picture 6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505" y="4478961"/>
            <a:ext cx="468743" cy="216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3" name="TextBox 110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149225" y="4641850"/>
            <a:ext cx="350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7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4" name="TextBox 110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147638" y="5124450"/>
            <a:ext cx="350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8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35" name="TextBox 110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155575" y="5621338"/>
            <a:ext cx="350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7" action="ppaction://hlinksldjump"/>
              </a:rPr>
              <a:t>9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1" name="Table 1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251951"/>
              </p:ext>
            </p:extLst>
          </p:nvPr>
        </p:nvGraphicFramePr>
        <p:xfrm>
          <a:off x="2788833" y="4056853"/>
          <a:ext cx="5236554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2" name="TextBox 121"/>
          <p:cNvSpPr txBox="1">
            <a:spLocks noChangeArrowheads="1"/>
          </p:cNvSpPr>
          <p:nvPr/>
        </p:nvSpPr>
        <p:spPr bwMode="auto">
          <a:xfrm>
            <a:off x="3047139" y="4067966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>
            <a:spLocks noChangeArrowheads="1"/>
          </p:cNvSpPr>
          <p:nvPr/>
        </p:nvSpPr>
        <p:spPr bwMode="auto">
          <a:xfrm>
            <a:off x="3909859" y="405844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TextBox 123"/>
          <p:cNvSpPr txBox="1">
            <a:spLocks noChangeArrowheads="1"/>
          </p:cNvSpPr>
          <p:nvPr/>
        </p:nvSpPr>
        <p:spPr bwMode="auto">
          <a:xfrm>
            <a:off x="4816407" y="405209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5704231" y="4056478"/>
            <a:ext cx="304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/>
          <p:cNvSpPr txBox="1">
            <a:spLocks noChangeArrowheads="1"/>
          </p:cNvSpPr>
          <p:nvPr/>
        </p:nvSpPr>
        <p:spPr bwMode="auto">
          <a:xfrm>
            <a:off x="6517797" y="4060028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7405620" y="4056102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0" name="Table 1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173213"/>
              </p:ext>
            </p:extLst>
          </p:nvPr>
        </p:nvGraphicFramePr>
        <p:xfrm>
          <a:off x="3661709" y="2657158"/>
          <a:ext cx="6982072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1" name="TextBox 140"/>
          <p:cNvSpPr txBox="1">
            <a:spLocks noChangeArrowheads="1"/>
          </p:cNvSpPr>
          <p:nvPr/>
        </p:nvSpPr>
        <p:spPr bwMode="auto">
          <a:xfrm>
            <a:off x="3911198" y="266827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4771371" y="2658746"/>
            <a:ext cx="43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TextBox 142"/>
          <p:cNvSpPr txBox="1">
            <a:spLocks noChangeArrowheads="1"/>
          </p:cNvSpPr>
          <p:nvPr/>
        </p:nvSpPr>
        <p:spPr bwMode="auto">
          <a:xfrm>
            <a:off x="5673071" y="2652396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TextBox 143"/>
          <p:cNvSpPr txBox="1">
            <a:spLocks noChangeArrowheads="1"/>
          </p:cNvSpPr>
          <p:nvPr/>
        </p:nvSpPr>
        <p:spPr bwMode="auto">
          <a:xfrm>
            <a:off x="6517796" y="2656783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TextBox 144"/>
          <p:cNvSpPr txBox="1">
            <a:spLocks noChangeArrowheads="1"/>
          </p:cNvSpPr>
          <p:nvPr/>
        </p:nvSpPr>
        <p:spPr bwMode="auto">
          <a:xfrm>
            <a:off x="7416322" y="2660333"/>
            <a:ext cx="4235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/>
          <p:cNvSpPr txBox="1">
            <a:spLocks noChangeArrowheads="1"/>
          </p:cNvSpPr>
          <p:nvPr/>
        </p:nvSpPr>
        <p:spPr bwMode="auto">
          <a:xfrm>
            <a:off x="8269679" y="2656407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TextBox 146"/>
          <p:cNvSpPr txBox="1">
            <a:spLocks noChangeArrowheads="1"/>
          </p:cNvSpPr>
          <p:nvPr/>
        </p:nvSpPr>
        <p:spPr bwMode="auto">
          <a:xfrm>
            <a:off x="9167411" y="264763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TextBox 147"/>
          <p:cNvSpPr txBox="1">
            <a:spLocks noChangeArrowheads="1"/>
          </p:cNvSpPr>
          <p:nvPr/>
        </p:nvSpPr>
        <p:spPr bwMode="auto">
          <a:xfrm>
            <a:off x="10004740" y="2660333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7" name="Table 1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490805"/>
              </p:ext>
            </p:extLst>
          </p:nvPr>
        </p:nvGraphicFramePr>
        <p:xfrm>
          <a:off x="1045792" y="3129936"/>
          <a:ext cx="10473108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8" name="TextBox 157"/>
          <p:cNvSpPr txBox="1">
            <a:spLocks noChangeArrowheads="1"/>
          </p:cNvSpPr>
          <p:nvPr/>
        </p:nvSpPr>
        <p:spPr bwMode="auto">
          <a:xfrm>
            <a:off x="1295029" y="3141049"/>
            <a:ext cx="40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Box 158"/>
          <p:cNvSpPr txBox="1">
            <a:spLocks noChangeArrowheads="1"/>
          </p:cNvSpPr>
          <p:nvPr/>
        </p:nvSpPr>
        <p:spPr bwMode="auto">
          <a:xfrm>
            <a:off x="2155454" y="3131524"/>
            <a:ext cx="4302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TextBox 159"/>
          <p:cNvSpPr txBox="1">
            <a:spLocks noChangeArrowheads="1"/>
          </p:cNvSpPr>
          <p:nvPr/>
        </p:nvSpPr>
        <p:spPr bwMode="auto">
          <a:xfrm>
            <a:off x="3115846" y="3125174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1" name="TextBox 160"/>
          <p:cNvSpPr txBox="1">
            <a:spLocks noChangeArrowheads="1"/>
          </p:cNvSpPr>
          <p:nvPr/>
        </p:nvSpPr>
        <p:spPr bwMode="auto">
          <a:xfrm>
            <a:off x="3909642" y="3137874"/>
            <a:ext cx="407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2" name="TextBox 161"/>
          <p:cNvSpPr txBox="1">
            <a:spLocks noChangeArrowheads="1"/>
          </p:cNvSpPr>
          <p:nvPr/>
        </p:nvSpPr>
        <p:spPr bwMode="auto">
          <a:xfrm>
            <a:off x="4817692" y="3133111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" name="TextBox 162"/>
          <p:cNvSpPr txBox="1">
            <a:spLocks noChangeArrowheads="1"/>
          </p:cNvSpPr>
          <p:nvPr/>
        </p:nvSpPr>
        <p:spPr bwMode="auto">
          <a:xfrm>
            <a:off x="5646367" y="3145811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/>
          <p:cNvSpPr txBox="1">
            <a:spLocks noChangeArrowheads="1"/>
          </p:cNvSpPr>
          <p:nvPr/>
        </p:nvSpPr>
        <p:spPr bwMode="auto">
          <a:xfrm>
            <a:off x="6551494" y="312041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5" name="TextBox 164"/>
          <p:cNvSpPr txBox="1">
            <a:spLocks noChangeArrowheads="1"/>
          </p:cNvSpPr>
          <p:nvPr/>
        </p:nvSpPr>
        <p:spPr bwMode="auto">
          <a:xfrm>
            <a:off x="7396838" y="313311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6" name="TextBox 165"/>
          <p:cNvSpPr txBox="1">
            <a:spLocks noChangeArrowheads="1"/>
          </p:cNvSpPr>
          <p:nvPr/>
        </p:nvSpPr>
        <p:spPr bwMode="auto">
          <a:xfrm>
            <a:off x="8262025" y="3117236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" name="TextBox 166"/>
          <p:cNvSpPr txBox="1">
            <a:spLocks noChangeArrowheads="1"/>
          </p:cNvSpPr>
          <p:nvPr/>
        </p:nvSpPr>
        <p:spPr bwMode="auto">
          <a:xfrm>
            <a:off x="9149329" y="3112474"/>
            <a:ext cx="429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8" name="TextBox 167"/>
          <p:cNvSpPr txBox="1">
            <a:spLocks noChangeArrowheads="1"/>
          </p:cNvSpPr>
          <p:nvPr/>
        </p:nvSpPr>
        <p:spPr bwMode="auto">
          <a:xfrm>
            <a:off x="9997879" y="3108548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9" name="TextBox 168"/>
          <p:cNvSpPr txBox="1">
            <a:spLocks noChangeArrowheads="1"/>
          </p:cNvSpPr>
          <p:nvPr/>
        </p:nvSpPr>
        <p:spPr bwMode="auto">
          <a:xfrm>
            <a:off x="10904167" y="3099774"/>
            <a:ext cx="40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0" name="Table 1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574330"/>
              </p:ext>
            </p:extLst>
          </p:nvPr>
        </p:nvGraphicFramePr>
        <p:xfrm>
          <a:off x="3661332" y="3569674"/>
          <a:ext cx="6109313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1" name="TextBox 170"/>
          <p:cNvSpPr txBox="1">
            <a:spLocks noChangeArrowheads="1"/>
          </p:cNvSpPr>
          <p:nvPr/>
        </p:nvSpPr>
        <p:spPr bwMode="auto">
          <a:xfrm>
            <a:off x="3919638" y="3571262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" name="TextBox 171"/>
          <p:cNvSpPr txBox="1">
            <a:spLocks noChangeArrowheads="1"/>
          </p:cNvSpPr>
          <p:nvPr/>
        </p:nvSpPr>
        <p:spPr bwMode="auto">
          <a:xfrm>
            <a:off x="4774343" y="3561737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3" name="TextBox 172"/>
          <p:cNvSpPr txBox="1">
            <a:spLocks noChangeArrowheads="1"/>
          </p:cNvSpPr>
          <p:nvPr/>
        </p:nvSpPr>
        <p:spPr bwMode="auto">
          <a:xfrm>
            <a:off x="5672694" y="3555387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" name="TextBox 173"/>
          <p:cNvSpPr txBox="1">
            <a:spLocks noChangeArrowheads="1"/>
          </p:cNvSpPr>
          <p:nvPr/>
        </p:nvSpPr>
        <p:spPr bwMode="auto">
          <a:xfrm>
            <a:off x="6517419" y="3559774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5" name="TextBox 174"/>
          <p:cNvSpPr txBox="1">
            <a:spLocks noChangeArrowheads="1"/>
          </p:cNvSpPr>
          <p:nvPr/>
        </p:nvSpPr>
        <p:spPr bwMode="auto">
          <a:xfrm>
            <a:off x="7433232" y="3563324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TextBox 175"/>
          <p:cNvSpPr txBox="1">
            <a:spLocks noChangeArrowheads="1"/>
          </p:cNvSpPr>
          <p:nvPr/>
        </p:nvSpPr>
        <p:spPr bwMode="auto">
          <a:xfrm>
            <a:off x="8320599" y="3559398"/>
            <a:ext cx="304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" name="TextBox 176"/>
          <p:cNvSpPr txBox="1">
            <a:spLocks noChangeArrowheads="1"/>
          </p:cNvSpPr>
          <p:nvPr/>
        </p:nvSpPr>
        <p:spPr bwMode="auto">
          <a:xfrm>
            <a:off x="9167034" y="355062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6" name="Table 1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629328"/>
              </p:ext>
            </p:extLst>
          </p:nvPr>
        </p:nvGraphicFramePr>
        <p:xfrm>
          <a:off x="6279462" y="1704235"/>
          <a:ext cx="4363795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7" name="TextBox 186"/>
          <p:cNvSpPr txBox="1">
            <a:spLocks noChangeArrowheads="1"/>
          </p:cNvSpPr>
          <p:nvPr/>
        </p:nvSpPr>
        <p:spPr bwMode="auto">
          <a:xfrm>
            <a:off x="6528951" y="1715348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/>
          <p:cNvSpPr txBox="1">
            <a:spLocks noChangeArrowheads="1"/>
          </p:cNvSpPr>
          <p:nvPr/>
        </p:nvSpPr>
        <p:spPr bwMode="auto">
          <a:xfrm>
            <a:off x="7400488" y="170582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TextBox 188"/>
          <p:cNvSpPr txBox="1">
            <a:spLocks noChangeArrowheads="1"/>
          </p:cNvSpPr>
          <p:nvPr/>
        </p:nvSpPr>
        <p:spPr bwMode="auto">
          <a:xfrm>
            <a:off x="8298219" y="169947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0" name="TextBox 189"/>
          <p:cNvSpPr txBox="1">
            <a:spLocks noChangeArrowheads="1"/>
          </p:cNvSpPr>
          <p:nvPr/>
        </p:nvSpPr>
        <p:spPr bwMode="auto">
          <a:xfrm>
            <a:off x="9194860" y="1703860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TextBox 190"/>
          <p:cNvSpPr txBox="1">
            <a:spLocks noChangeArrowheads="1"/>
          </p:cNvSpPr>
          <p:nvPr/>
        </p:nvSpPr>
        <p:spPr bwMode="auto">
          <a:xfrm>
            <a:off x="10051362" y="1707410"/>
            <a:ext cx="388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3" name="Table 2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843060"/>
              </p:ext>
            </p:extLst>
          </p:nvPr>
        </p:nvGraphicFramePr>
        <p:xfrm>
          <a:off x="3661709" y="2196926"/>
          <a:ext cx="6982072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4" name="TextBox 203"/>
          <p:cNvSpPr txBox="1">
            <a:spLocks noChangeArrowheads="1"/>
          </p:cNvSpPr>
          <p:nvPr/>
        </p:nvSpPr>
        <p:spPr bwMode="auto">
          <a:xfrm>
            <a:off x="3903183" y="2208039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TextBox 204"/>
          <p:cNvSpPr txBox="1">
            <a:spLocks noChangeArrowheads="1"/>
          </p:cNvSpPr>
          <p:nvPr/>
        </p:nvSpPr>
        <p:spPr bwMode="auto">
          <a:xfrm>
            <a:off x="4834031" y="2198514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" name="TextBox 205"/>
          <p:cNvSpPr txBox="1">
            <a:spLocks noChangeArrowheads="1"/>
          </p:cNvSpPr>
          <p:nvPr/>
        </p:nvSpPr>
        <p:spPr bwMode="auto">
          <a:xfrm>
            <a:off x="5689283" y="2192164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" name="TextBox 206"/>
          <p:cNvSpPr txBox="1">
            <a:spLocks noChangeArrowheads="1"/>
          </p:cNvSpPr>
          <p:nvPr/>
        </p:nvSpPr>
        <p:spPr bwMode="auto">
          <a:xfrm>
            <a:off x="6525559" y="2196551"/>
            <a:ext cx="407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TextBox 207"/>
          <p:cNvSpPr txBox="1">
            <a:spLocks noChangeArrowheads="1"/>
          </p:cNvSpPr>
          <p:nvPr/>
        </p:nvSpPr>
        <p:spPr bwMode="auto">
          <a:xfrm>
            <a:off x="7475632" y="2200101"/>
            <a:ext cx="304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TextBox 208"/>
          <p:cNvSpPr txBox="1">
            <a:spLocks noChangeArrowheads="1"/>
          </p:cNvSpPr>
          <p:nvPr/>
        </p:nvSpPr>
        <p:spPr bwMode="auto">
          <a:xfrm>
            <a:off x="8262284" y="2196175"/>
            <a:ext cx="422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" name="TextBox 209"/>
          <p:cNvSpPr txBox="1">
            <a:spLocks noChangeArrowheads="1"/>
          </p:cNvSpPr>
          <p:nvPr/>
        </p:nvSpPr>
        <p:spPr bwMode="auto">
          <a:xfrm>
            <a:off x="9135120" y="21874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TextBox 210"/>
          <p:cNvSpPr txBox="1">
            <a:spLocks noChangeArrowheads="1"/>
          </p:cNvSpPr>
          <p:nvPr/>
        </p:nvSpPr>
        <p:spPr bwMode="auto">
          <a:xfrm>
            <a:off x="10004739" y="22001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1" name="Table 2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544319"/>
              </p:ext>
            </p:extLst>
          </p:nvPr>
        </p:nvGraphicFramePr>
        <p:xfrm>
          <a:off x="1917379" y="5498633"/>
          <a:ext cx="1745518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2" name="TextBox 221"/>
          <p:cNvSpPr txBox="1">
            <a:spLocks noChangeArrowheads="1"/>
          </p:cNvSpPr>
          <p:nvPr/>
        </p:nvSpPr>
        <p:spPr bwMode="auto">
          <a:xfrm>
            <a:off x="2133205" y="5509746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TextBox 222"/>
          <p:cNvSpPr txBox="1">
            <a:spLocks noChangeArrowheads="1"/>
          </p:cNvSpPr>
          <p:nvPr/>
        </p:nvSpPr>
        <p:spPr bwMode="auto">
          <a:xfrm>
            <a:off x="3038405" y="550022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4" name="Table 2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454458"/>
              </p:ext>
            </p:extLst>
          </p:nvPr>
        </p:nvGraphicFramePr>
        <p:xfrm>
          <a:off x="1046238" y="5033417"/>
          <a:ext cx="4363795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5" name="TextBox 224"/>
          <p:cNvSpPr txBox="1">
            <a:spLocks noChangeArrowheads="1"/>
          </p:cNvSpPr>
          <p:nvPr/>
        </p:nvSpPr>
        <p:spPr bwMode="auto">
          <a:xfrm>
            <a:off x="1287712" y="5044530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6" name="TextBox 225"/>
          <p:cNvSpPr txBox="1">
            <a:spLocks noChangeArrowheads="1"/>
          </p:cNvSpPr>
          <p:nvPr/>
        </p:nvSpPr>
        <p:spPr bwMode="auto">
          <a:xfrm>
            <a:off x="2218560" y="5035005"/>
            <a:ext cx="304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7" name="TextBox 226"/>
          <p:cNvSpPr txBox="1">
            <a:spLocks noChangeArrowheads="1"/>
          </p:cNvSpPr>
          <p:nvPr/>
        </p:nvSpPr>
        <p:spPr bwMode="auto">
          <a:xfrm>
            <a:off x="3073812" y="5028655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TextBox 227"/>
          <p:cNvSpPr txBox="1">
            <a:spLocks noChangeArrowheads="1"/>
          </p:cNvSpPr>
          <p:nvPr/>
        </p:nvSpPr>
        <p:spPr bwMode="auto">
          <a:xfrm>
            <a:off x="3935989" y="5033042"/>
            <a:ext cx="356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TextBox 228"/>
          <p:cNvSpPr txBox="1">
            <a:spLocks noChangeArrowheads="1"/>
          </p:cNvSpPr>
          <p:nvPr/>
        </p:nvSpPr>
        <p:spPr bwMode="auto">
          <a:xfrm>
            <a:off x="4808865" y="5036592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21888" y="600633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0" name="Table 2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779211"/>
              </p:ext>
            </p:extLst>
          </p:nvPr>
        </p:nvGraphicFramePr>
        <p:xfrm>
          <a:off x="1909516" y="4546055"/>
          <a:ext cx="6982072" cy="48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  <a:gridCol w="872759"/>
              </a:tblGrid>
              <a:tr h="48260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829" marB="45829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1" name="TextBox 230"/>
          <p:cNvSpPr txBox="1">
            <a:spLocks noChangeArrowheads="1"/>
          </p:cNvSpPr>
          <p:nvPr/>
        </p:nvSpPr>
        <p:spPr bwMode="auto">
          <a:xfrm>
            <a:off x="2159005" y="4557168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TextBox 231"/>
          <p:cNvSpPr txBox="1">
            <a:spLocks noChangeArrowheads="1"/>
          </p:cNvSpPr>
          <p:nvPr/>
        </p:nvSpPr>
        <p:spPr bwMode="auto">
          <a:xfrm>
            <a:off x="3019321" y="4547643"/>
            <a:ext cx="429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TextBox 232"/>
          <p:cNvSpPr txBox="1">
            <a:spLocks noChangeArrowheads="1"/>
          </p:cNvSpPr>
          <p:nvPr/>
        </p:nvSpPr>
        <p:spPr bwMode="auto">
          <a:xfrm>
            <a:off x="3928273" y="454129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4" name="TextBox 233"/>
          <p:cNvSpPr txBox="1">
            <a:spLocks noChangeArrowheads="1"/>
          </p:cNvSpPr>
          <p:nvPr/>
        </p:nvSpPr>
        <p:spPr bwMode="auto">
          <a:xfrm>
            <a:off x="4782434" y="4553993"/>
            <a:ext cx="3898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" name="TextBox 234"/>
          <p:cNvSpPr txBox="1">
            <a:spLocks noChangeArrowheads="1"/>
          </p:cNvSpPr>
          <p:nvPr/>
        </p:nvSpPr>
        <p:spPr bwMode="auto">
          <a:xfrm>
            <a:off x="5672143" y="454923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TextBox 235"/>
          <p:cNvSpPr txBox="1">
            <a:spLocks noChangeArrowheads="1"/>
          </p:cNvSpPr>
          <p:nvPr/>
        </p:nvSpPr>
        <p:spPr bwMode="auto">
          <a:xfrm>
            <a:off x="6526303" y="4561930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TextBox 236"/>
          <p:cNvSpPr txBox="1">
            <a:spLocks noChangeArrowheads="1"/>
          </p:cNvSpPr>
          <p:nvPr/>
        </p:nvSpPr>
        <p:spPr bwMode="auto">
          <a:xfrm>
            <a:off x="7415218" y="453653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8" name="TextBox 237"/>
          <p:cNvSpPr txBox="1">
            <a:spLocks noChangeArrowheads="1"/>
          </p:cNvSpPr>
          <p:nvPr/>
        </p:nvSpPr>
        <p:spPr bwMode="auto">
          <a:xfrm>
            <a:off x="8226899" y="4549230"/>
            <a:ext cx="474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8030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4" presetClass="emph" presetSubtype="0" repeatCount="indefinite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85185E-6 L 0.00039 -0.03148 " pathEditMode="relative" rAng="0" ptsTypes="AA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574"/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55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6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0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1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2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3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65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7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8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70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1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2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3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75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6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7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8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8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3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85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6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7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8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0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1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2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3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5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6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7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8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2" grpId="0"/>
      <p:bldP spid="92" grpId="1"/>
      <p:bldP spid="122" grpId="0"/>
      <p:bldP spid="122" grpId="1"/>
      <p:bldP spid="123" grpId="0"/>
      <p:bldP spid="124" grpId="0"/>
      <p:bldP spid="125" grpId="0"/>
      <p:bldP spid="125" grpId="1"/>
      <p:bldP spid="126" grpId="0"/>
      <p:bldP spid="127" grpId="0"/>
      <p:bldP spid="141" grpId="0"/>
      <p:bldP spid="141" grpId="1"/>
      <p:bldP spid="142" grpId="0"/>
      <p:bldP spid="143" grpId="0"/>
      <p:bldP spid="144" grpId="0"/>
      <p:bldP spid="145" grpId="0"/>
      <p:bldP spid="146" grpId="0"/>
      <p:bldP spid="146" grpId="1"/>
      <p:bldP spid="147" grpId="0"/>
      <p:bldP spid="148" grpId="0"/>
      <p:bldP spid="158" grpId="0"/>
      <p:bldP spid="158" grpId="1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5" grpId="1"/>
      <p:bldP spid="166" grpId="0"/>
      <p:bldP spid="167" grpId="0"/>
      <p:bldP spid="168" grpId="0"/>
      <p:bldP spid="169" grpId="0"/>
      <p:bldP spid="171" grpId="0"/>
      <p:bldP spid="171" grpId="1"/>
      <p:bldP spid="172" grpId="0"/>
      <p:bldP spid="173" grpId="0"/>
      <p:bldP spid="174" grpId="0"/>
      <p:bldP spid="174" grpId="1"/>
      <p:bldP spid="175" grpId="0"/>
      <p:bldP spid="176" grpId="0"/>
      <p:bldP spid="177" grpId="0"/>
      <p:bldP spid="187" grpId="0"/>
      <p:bldP spid="187" grpId="1"/>
      <p:bldP spid="188" grpId="0"/>
      <p:bldP spid="189" grpId="0"/>
      <p:bldP spid="190" grpId="0"/>
      <p:bldP spid="191" grpId="0"/>
      <p:bldP spid="191" grpId="1"/>
      <p:bldP spid="204" grpId="0"/>
      <p:bldP spid="204" grpId="1"/>
      <p:bldP spid="205" grpId="0"/>
      <p:bldP spid="206" grpId="0"/>
      <p:bldP spid="207" grpId="0"/>
      <p:bldP spid="208" grpId="0"/>
      <p:bldP spid="209" grpId="0"/>
      <p:bldP spid="210" grpId="0"/>
      <p:bldP spid="210" grpId="1"/>
      <p:bldP spid="211" grpId="0"/>
      <p:bldP spid="222" grpId="0"/>
      <p:bldP spid="222" grpId="1"/>
      <p:bldP spid="223" grpId="0"/>
      <p:bldP spid="223" grpId="1"/>
      <p:bldP spid="225" grpId="0"/>
      <p:bldP spid="225" grpId="1"/>
      <p:bldP spid="226" grpId="0"/>
      <p:bldP spid="227" grpId="0"/>
      <p:bldP spid="228" grpId="0"/>
      <p:bldP spid="228" grpId="1"/>
      <p:bldP spid="229" grpId="0"/>
      <p:bldP spid="231" grpId="0"/>
      <p:bldP spid="231" grpId="1"/>
      <p:bldP spid="232" grpId="0"/>
      <p:bldP spid="233" grpId="0"/>
      <p:bldP spid="234" grpId="0"/>
      <p:bldP spid="234" grpId="1"/>
      <p:bldP spid="235" grpId="0"/>
      <p:bldP spid="236" grpId="0"/>
      <p:bldP spid="237" grpId="0"/>
      <p:bldP spid="2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601</Words>
  <Application>Microsoft Office PowerPoint</Application>
  <PresentationFormat>Widescreen</PresentationFormat>
  <Paragraphs>182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Times New Roman (Headings)</vt:lpstr>
      <vt:lpstr>VNI-Thufap3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22</cp:revision>
  <dcterms:created xsi:type="dcterms:W3CDTF">2024-10-23T01:18:03Z</dcterms:created>
  <dcterms:modified xsi:type="dcterms:W3CDTF">2024-10-24T01:11:49Z</dcterms:modified>
</cp:coreProperties>
</file>