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578" r:id="rId5"/>
    <p:sldId id="596" r:id="rId6"/>
    <p:sldId id="610" r:id="rId7"/>
    <p:sldId id="611" r:id="rId8"/>
    <p:sldId id="612" r:id="rId9"/>
    <p:sldId id="613" r:id="rId10"/>
    <p:sldId id="614" r:id="rId11"/>
    <p:sldId id="619" r:id="rId12"/>
    <p:sldId id="293" r:id="rId13"/>
    <p:sldId id="571" r:id="rId14"/>
    <p:sldId id="393" r:id="rId15"/>
    <p:sldId id="622" r:id="rId16"/>
    <p:sldId id="260" r:id="rId17"/>
    <p:sldId id="308" r:id="rId18"/>
    <p:sldId id="386" r:id="rId19"/>
    <p:sldId id="387" r:id="rId20"/>
    <p:sldId id="388" r:id="rId21"/>
    <p:sldId id="391" r:id="rId22"/>
    <p:sldId id="296" r:id="rId2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66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02/10/2024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CHÚA NHẬT LỄ ĐỨC MẸ MÂN CÔI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098944" y="4390890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LẦN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CHUỖI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0" y="4398323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SIÊNG NĂNG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Thiếu nhi sống hiệp thông qua Kinh Mân Côi - Liên đoàn TNTT Đaminh Savio  TGP Hà Nội | Tổng Giáo Phận Hà Nội">
            <a:extLst>
              <a:ext uri="{FF2B5EF4-FFF2-40B4-BE49-F238E27FC236}">
                <a16:creationId xmlns:a16="http://schemas.microsoft.com/office/drawing/2014/main" id="{34B983D7-9C4B-2337-33D5-67157ED3F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703" y="987147"/>
            <a:ext cx="7099067" cy="39932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 ấy vẫn bị mang tiếng là hiếm hoi, mà nay đã có thai được sáu tháng, vì đối với Thiên Chúa, không có gì là không thể làm được.”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66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Bấy giờ bà Ma-ri-a nói với sứ thần : “Vâng, tôi đây là nữ tỳ của Chúa, xin Người thực hiện cho tôi như lời sứ thần nói.” Rồi sứ thần từ biệt ra đi.</a:t>
            </a:r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843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18" y="48002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18" y="734929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18" y="1419203"/>
            <a:ext cx="671319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052646"/>
            <a:ext cx="671320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19" y="2642417"/>
            <a:ext cx="602233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0" y="3312837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28598"/>
              </p:ext>
            </p:extLst>
          </p:nvPr>
        </p:nvGraphicFramePr>
        <p:xfrm>
          <a:off x="1649344" y="70948"/>
          <a:ext cx="8523810" cy="5223256"/>
        </p:xfrm>
        <a:graphic>
          <a:graphicData uri="http://schemas.openxmlformats.org/drawingml/2006/table">
            <a:tbl>
              <a:tblPr firstRow="1" firstCol="1" bandRow="1"/>
              <a:tblGrid>
                <a:gridCol w="774377">
                  <a:extLst>
                    <a:ext uri="{9D8B030D-6E8A-4147-A177-3AD203B41FA5}">
                      <a16:colId xmlns:a16="http://schemas.microsoft.com/office/drawing/2014/main" val="1330150374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Ẹ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Ù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920922"/>
                  </a:ext>
                </a:extLst>
              </a:tr>
            </a:tbl>
          </a:graphicData>
        </a:graphic>
      </p:graphicFrame>
      <p:sp>
        <p:nvSpPr>
          <p:cNvPr id="60" name="Star: 10 Points 59">
            <a:extLst>
              <a:ext uri="{FF2B5EF4-FFF2-40B4-BE49-F238E27FC236}">
                <a16:creationId xmlns:a16="http://schemas.microsoft.com/office/drawing/2014/main" id="{C9AF7EF7-92CB-4799-A1C7-61637D205988}"/>
              </a:ext>
            </a:extLst>
          </p:cNvPr>
          <p:cNvSpPr/>
          <p:nvPr/>
        </p:nvSpPr>
        <p:spPr>
          <a:xfrm>
            <a:off x="397507" y="3972058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6F377E60-25D2-0019-D6DC-249F3991EE0F}"/>
              </a:ext>
            </a:extLst>
          </p:cNvPr>
          <p:cNvSpPr/>
          <p:nvPr/>
        </p:nvSpPr>
        <p:spPr>
          <a:xfrm>
            <a:off x="0" y="540383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NGƯỜI SẼ TRỊ VÌ NHÀ GIA-CÓP </a:t>
            </a:r>
            <a:r>
              <a:rPr lang="vi-VN" sz="48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THẾ NÀO 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6" name="Star: 10 Points 5">
            <a:extLst>
              <a:ext uri="{FF2B5EF4-FFF2-40B4-BE49-F238E27FC236}">
                <a16:creationId xmlns:a16="http://schemas.microsoft.com/office/drawing/2014/main" id="{C2699403-E8EE-8F74-AB0E-E0A4228B055C}"/>
              </a:ext>
            </a:extLst>
          </p:cNvPr>
          <p:cNvSpPr/>
          <p:nvPr/>
        </p:nvSpPr>
        <p:spPr>
          <a:xfrm>
            <a:off x="364712" y="4633749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D73AE43A-E8C7-4CAE-F2A2-022418D2571F}"/>
              </a:ext>
            </a:extLst>
          </p:cNvPr>
          <p:cNvSpPr/>
          <p:nvPr/>
        </p:nvSpPr>
        <p:spPr>
          <a:xfrm>
            <a:off x="19335" y="5416687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"THƯA BÀ MA-RI-A, XIN ĐỪNG SỢ, VÌ </a:t>
            </a:r>
            <a:r>
              <a:rPr lang="vi-VN" sz="44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 ... ...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THIÊN CHÚA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  <a:endParaRPr lang="vi-VN" sz="4400" b="1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A7388BAF-F2B2-2411-90C6-294EEF59A2C5}"/>
              </a:ext>
            </a:extLst>
          </p:cNvPr>
          <p:cNvSpPr/>
          <p:nvPr/>
        </p:nvSpPr>
        <p:spPr>
          <a:xfrm>
            <a:off x="5300" y="5386014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BÀ Ê-LI-SA-BET VẪN BỊ MANG TIẾNG </a:t>
            </a:r>
            <a:r>
              <a:rPr lang="vi-VN" sz="44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THẾ NÀO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D16119AA-7693-7C6D-C0C6-A21B69F8F2E7}"/>
              </a:ext>
            </a:extLst>
          </p:cNvPr>
          <p:cNvSpPr/>
          <p:nvPr/>
        </p:nvSpPr>
        <p:spPr>
          <a:xfrm>
            <a:off x="-8487" y="5384650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"VÂNG, TÔI ĐÂY LÀ NỮ TỲ CỦA CHÚA,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XIN CHÚA CỨ LÀM CHO TÔI NHƯ LỜI </a:t>
            </a:r>
            <a:r>
              <a:rPr lang="vi-VN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 ... ....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"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943B2B89-B2B0-E257-E0E1-24BD49EB270E}"/>
              </a:ext>
            </a:extLst>
          </p:cNvPr>
          <p:cNvSpPr/>
          <p:nvPr/>
        </p:nvSpPr>
        <p:spPr>
          <a:xfrm>
            <a:off x="19335" y="5397719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“NGƯỜI SẼ TRỊ VÌ NHÀ GIA-CÓP ĐẾN MUÔN ĐỜI,</a:t>
            </a:r>
            <a:r>
              <a:rPr lang="en-US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TRIỀU ĐẠI CỦA NGƯỜI SẼ </a:t>
            </a:r>
            <a:r>
              <a:rPr lang="vi-VN" sz="34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 ... ... ...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68697AAB-8F1F-B17E-6720-774C185AAACC}"/>
              </a:ext>
            </a:extLst>
          </p:cNvPr>
          <p:cNvSpPr/>
          <p:nvPr/>
        </p:nvSpPr>
        <p:spPr>
          <a:xfrm>
            <a:off x="4095" y="5405551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ĐỨC MARIA HỎI SỨ THẦN VỀ VIỆC THỤ THAI</a:t>
            </a:r>
            <a:r>
              <a:rPr lang="en-US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XẢY RA CÁCH NÀO,</a:t>
            </a:r>
            <a:r>
              <a:rPr lang="en-US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VÌ NGÀI KHÔNG BIẾT ĐẾN </a:t>
            </a:r>
            <a:r>
              <a:rPr lang="vi-VN" sz="34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VIỆC GÌ 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C27E4E0A-31CE-552D-6066-E93E8D11C693}"/>
              </a:ext>
            </a:extLst>
          </p:cNvPr>
          <p:cNvSpPr/>
          <p:nvPr/>
        </p:nvSpPr>
        <p:spPr>
          <a:xfrm>
            <a:off x="7998" y="5372647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THÁI ĐỘ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CỦA ĐỨC MARIA KHI NGHE LỜI SỨ THẦN CHÀO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vi-VN" sz="4400" b="1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E821E3E0-6F5A-9C9B-BAE6-DB72A06A94E6}"/>
              </a:ext>
            </a:extLst>
          </p:cNvPr>
          <p:cNvSpPr/>
          <p:nvPr/>
        </p:nvSpPr>
        <p:spPr>
          <a:xfrm>
            <a:off x="-22482" y="5407533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 NGƯỜI CHỊ HỌ ĐANG MANG THAI ĐƯỢC SÁU THÁNG CỦA ĐỨC MARIA </a:t>
            </a:r>
            <a:r>
              <a:rPr lang="en-US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TÊN LÀ GÌ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B7F9C5-D04D-BDE7-463F-A8AEE326E81A}"/>
              </a:ext>
            </a:extLst>
          </p:cNvPr>
          <p:cNvSpPr/>
          <p:nvPr/>
        </p:nvSpPr>
        <p:spPr>
          <a:xfrm>
            <a:off x="3211037" y="7276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1ED186-2347-DBC7-0ED9-A407A810C4A2}"/>
              </a:ext>
            </a:extLst>
          </p:cNvPr>
          <p:cNvSpPr/>
          <p:nvPr/>
        </p:nvSpPr>
        <p:spPr>
          <a:xfrm>
            <a:off x="3984467" y="72759"/>
            <a:ext cx="767080" cy="6461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62FA04-B1EC-056F-7573-1E2F3F951058}"/>
              </a:ext>
            </a:extLst>
          </p:cNvPr>
          <p:cNvSpPr/>
          <p:nvPr/>
        </p:nvSpPr>
        <p:spPr>
          <a:xfrm>
            <a:off x="4757897" y="7022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316E87-4F51-605C-D3D9-D57016095110}"/>
              </a:ext>
            </a:extLst>
          </p:cNvPr>
          <p:cNvSpPr/>
          <p:nvPr/>
        </p:nvSpPr>
        <p:spPr>
          <a:xfrm>
            <a:off x="5531327" y="7022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C2F113-9158-3ABF-6548-79E8FF822C69}"/>
              </a:ext>
            </a:extLst>
          </p:cNvPr>
          <p:cNvSpPr/>
          <p:nvPr/>
        </p:nvSpPr>
        <p:spPr>
          <a:xfrm>
            <a:off x="6307362" y="7022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2D7E6C-F041-19F7-612F-A8A58026C1D8}"/>
              </a:ext>
            </a:extLst>
          </p:cNvPr>
          <p:cNvSpPr/>
          <p:nvPr/>
        </p:nvSpPr>
        <p:spPr>
          <a:xfrm>
            <a:off x="7080792" y="7530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AFCC841-7BD7-172F-3B88-6AD5B91CAAA8}"/>
              </a:ext>
            </a:extLst>
          </p:cNvPr>
          <p:cNvSpPr/>
          <p:nvPr/>
        </p:nvSpPr>
        <p:spPr>
          <a:xfrm>
            <a:off x="7854222" y="7530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9C93C4-60AA-7AF8-D75A-4DA95C510BEF}"/>
              </a:ext>
            </a:extLst>
          </p:cNvPr>
          <p:cNvSpPr/>
          <p:nvPr/>
        </p:nvSpPr>
        <p:spPr>
          <a:xfrm>
            <a:off x="8631470" y="7147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0121DE-F91A-0E75-DC75-4E26FD0474A1}"/>
              </a:ext>
            </a:extLst>
          </p:cNvPr>
          <p:cNvSpPr/>
          <p:nvPr/>
        </p:nvSpPr>
        <p:spPr>
          <a:xfrm>
            <a:off x="9407505" y="72760"/>
            <a:ext cx="767080" cy="642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A1E1D1-D8E3-D2C1-5103-4980D7D2C45B}"/>
              </a:ext>
            </a:extLst>
          </p:cNvPr>
          <p:cNvSpPr/>
          <p:nvPr/>
        </p:nvSpPr>
        <p:spPr>
          <a:xfrm>
            <a:off x="2435566" y="7530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C884ED-A8D8-1960-EA55-B060150FC0F2}"/>
              </a:ext>
            </a:extLst>
          </p:cNvPr>
          <p:cNvSpPr/>
          <p:nvPr/>
        </p:nvSpPr>
        <p:spPr>
          <a:xfrm>
            <a:off x="2432199" y="72278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C5469B-698F-7C29-7B1D-3048F3295233}"/>
              </a:ext>
            </a:extLst>
          </p:cNvPr>
          <p:cNvSpPr/>
          <p:nvPr/>
        </p:nvSpPr>
        <p:spPr>
          <a:xfrm>
            <a:off x="3205629" y="72278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4F8D11-5600-7F91-D37E-08E51E16D67B}"/>
              </a:ext>
            </a:extLst>
          </p:cNvPr>
          <p:cNvSpPr/>
          <p:nvPr/>
        </p:nvSpPr>
        <p:spPr>
          <a:xfrm>
            <a:off x="3979059" y="7202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729721-EB9B-7D8E-B411-21E58A03CB32}"/>
              </a:ext>
            </a:extLst>
          </p:cNvPr>
          <p:cNvSpPr/>
          <p:nvPr/>
        </p:nvSpPr>
        <p:spPr>
          <a:xfrm>
            <a:off x="4752489" y="7202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6EE06FF-603B-0068-ACB7-934C92D10387}"/>
              </a:ext>
            </a:extLst>
          </p:cNvPr>
          <p:cNvSpPr/>
          <p:nvPr/>
        </p:nvSpPr>
        <p:spPr>
          <a:xfrm>
            <a:off x="5528524" y="7278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0004C71-CBA7-F804-5D3F-A3A8B31605B2}"/>
              </a:ext>
            </a:extLst>
          </p:cNvPr>
          <p:cNvSpPr/>
          <p:nvPr/>
        </p:nvSpPr>
        <p:spPr>
          <a:xfrm>
            <a:off x="6301954" y="7253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2CBA6D-8FB8-AF5C-2FCF-5421D88FE7D2}"/>
              </a:ext>
            </a:extLst>
          </p:cNvPr>
          <p:cNvSpPr/>
          <p:nvPr/>
        </p:nvSpPr>
        <p:spPr>
          <a:xfrm>
            <a:off x="7075384" y="7253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6B3D6C-6E1D-1111-C070-C723493DC495}"/>
              </a:ext>
            </a:extLst>
          </p:cNvPr>
          <p:cNvSpPr/>
          <p:nvPr/>
        </p:nvSpPr>
        <p:spPr>
          <a:xfrm>
            <a:off x="7852632" y="72150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DAE1C5D-5A10-07DB-AE9C-F300F69C764E}"/>
              </a:ext>
            </a:extLst>
          </p:cNvPr>
          <p:cNvSpPr/>
          <p:nvPr/>
        </p:nvSpPr>
        <p:spPr>
          <a:xfrm>
            <a:off x="8628667" y="7202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6BA2931-D9D4-9F20-B52E-D806B91DB26B}"/>
              </a:ext>
            </a:extLst>
          </p:cNvPr>
          <p:cNvSpPr/>
          <p:nvPr/>
        </p:nvSpPr>
        <p:spPr>
          <a:xfrm>
            <a:off x="2419570" y="137645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848A90E-4057-2582-A8D7-046D1B00B085}"/>
              </a:ext>
            </a:extLst>
          </p:cNvPr>
          <p:cNvSpPr/>
          <p:nvPr/>
        </p:nvSpPr>
        <p:spPr>
          <a:xfrm>
            <a:off x="3193000" y="137645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703B1BB-02CF-CDEB-A4BC-A17333469E28}"/>
              </a:ext>
            </a:extLst>
          </p:cNvPr>
          <p:cNvSpPr/>
          <p:nvPr/>
        </p:nvSpPr>
        <p:spPr>
          <a:xfrm>
            <a:off x="3966430" y="137391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23300BE-6A8C-20B6-90DF-67B17447D36D}"/>
              </a:ext>
            </a:extLst>
          </p:cNvPr>
          <p:cNvSpPr/>
          <p:nvPr/>
        </p:nvSpPr>
        <p:spPr>
          <a:xfrm>
            <a:off x="4739860" y="137391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BF594B3-F39D-245B-9B6C-632EA380635E}"/>
              </a:ext>
            </a:extLst>
          </p:cNvPr>
          <p:cNvSpPr/>
          <p:nvPr/>
        </p:nvSpPr>
        <p:spPr>
          <a:xfrm>
            <a:off x="5515895" y="138153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A584549-92F9-03A4-B172-E07C20082D5F}"/>
              </a:ext>
            </a:extLst>
          </p:cNvPr>
          <p:cNvSpPr/>
          <p:nvPr/>
        </p:nvSpPr>
        <p:spPr>
          <a:xfrm>
            <a:off x="6289325" y="137899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852A73D-5AFA-90B2-48C2-03E530CA852B}"/>
              </a:ext>
            </a:extLst>
          </p:cNvPr>
          <p:cNvSpPr/>
          <p:nvPr/>
        </p:nvSpPr>
        <p:spPr>
          <a:xfrm>
            <a:off x="7062755" y="137899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101F363-6C5D-B4A3-D8DA-66B27D05672E}"/>
              </a:ext>
            </a:extLst>
          </p:cNvPr>
          <p:cNvSpPr/>
          <p:nvPr/>
        </p:nvSpPr>
        <p:spPr>
          <a:xfrm>
            <a:off x="7840003" y="137517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3AB0004-E8F6-998D-A9AF-DA46C9F1EAF0}"/>
              </a:ext>
            </a:extLst>
          </p:cNvPr>
          <p:cNvSpPr/>
          <p:nvPr/>
        </p:nvSpPr>
        <p:spPr>
          <a:xfrm>
            <a:off x="1647663" y="202999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D993177-CF2D-786D-E7A6-A1F99BA88C19}"/>
              </a:ext>
            </a:extLst>
          </p:cNvPr>
          <p:cNvSpPr/>
          <p:nvPr/>
        </p:nvSpPr>
        <p:spPr>
          <a:xfrm>
            <a:off x="2421093" y="202745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CF015EA-A168-A987-DFC8-84B900499F70}"/>
              </a:ext>
            </a:extLst>
          </p:cNvPr>
          <p:cNvSpPr/>
          <p:nvPr/>
        </p:nvSpPr>
        <p:spPr>
          <a:xfrm>
            <a:off x="3194523" y="202745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2BE9D4C-F046-D625-81A7-641272316CDB}"/>
              </a:ext>
            </a:extLst>
          </p:cNvPr>
          <p:cNvSpPr/>
          <p:nvPr/>
        </p:nvSpPr>
        <p:spPr>
          <a:xfrm>
            <a:off x="3970558" y="2029597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B1E2F3F-ECE2-CB47-CC27-35900B63C512}"/>
              </a:ext>
            </a:extLst>
          </p:cNvPr>
          <p:cNvSpPr/>
          <p:nvPr/>
        </p:nvSpPr>
        <p:spPr>
          <a:xfrm>
            <a:off x="4743988" y="202644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D2347F7-BF3B-8039-298F-387248A14659}"/>
              </a:ext>
            </a:extLst>
          </p:cNvPr>
          <p:cNvSpPr/>
          <p:nvPr/>
        </p:nvSpPr>
        <p:spPr>
          <a:xfrm>
            <a:off x="5517418" y="202644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480830-9132-547C-774F-134631101284}"/>
              </a:ext>
            </a:extLst>
          </p:cNvPr>
          <p:cNvSpPr/>
          <p:nvPr/>
        </p:nvSpPr>
        <p:spPr>
          <a:xfrm>
            <a:off x="6294666" y="202871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FCE895E-C1D2-25C6-3A6C-6FBC08DDED39}"/>
              </a:ext>
            </a:extLst>
          </p:cNvPr>
          <p:cNvSpPr/>
          <p:nvPr/>
        </p:nvSpPr>
        <p:spPr>
          <a:xfrm>
            <a:off x="7070701" y="202745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4A33F3C-625A-855F-3FD3-37BA6E2472EC}"/>
              </a:ext>
            </a:extLst>
          </p:cNvPr>
          <p:cNvSpPr/>
          <p:nvPr/>
        </p:nvSpPr>
        <p:spPr>
          <a:xfrm>
            <a:off x="7848141" y="202999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1E9A622-A471-5998-127E-476198D9E0E2}"/>
              </a:ext>
            </a:extLst>
          </p:cNvPr>
          <p:cNvSpPr/>
          <p:nvPr/>
        </p:nvSpPr>
        <p:spPr>
          <a:xfrm>
            <a:off x="1654230" y="268928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33AC805-7330-A40F-9B3D-433BA1A953AD}"/>
              </a:ext>
            </a:extLst>
          </p:cNvPr>
          <p:cNvSpPr/>
          <p:nvPr/>
        </p:nvSpPr>
        <p:spPr>
          <a:xfrm>
            <a:off x="2427660" y="26867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5578B92-8428-29AC-4DE4-8547D776A348}"/>
              </a:ext>
            </a:extLst>
          </p:cNvPr>
          <p:cNvSpPr/>
          <p:nvPr/>
        </p:nvSpPr>
        <p:spPr>
          <a:xfrm>
            <a:off x="3201090" y="26867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95C298E-E205-EBE4-F958-E29302F765A8}"/>
              </a:ext>
            </a:extLst>
          </p:cNvPr>
          <p:cNvSpPr/>
          <p:nvPr/>
        </p:nvSpPr>
        <p:spPr>
          <a:xfrm>
            <a:off x="3977125" y="268827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4FD3269-A5FA-6A8F-C0ED-87F4D431B1F8}"/>
              </a:ext>
            </a:extLst>
          </p:cNvPr>
          <p:cNvSpPr/>
          <p:nvPr/>
        </p:nvSpPr>
        <p:spPr>
          <a:xfrm>
            <a:off x="4750555" y="268573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E87A7A2-B63C-34E1-2F0E-936DFE7C553F}"/>
              </a:ext>
            </a:extLst>
          </p:cNvPr>
          <p:cNvSpPr/>
          <p:nvPr/>
        </p:nvSpPr>
        <p:spPr>
          <a:xfrm>
            <a:off x="5523985" y="268573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0D2D1E-E192-3987-9764-3DF8EA9ECD3D}"/>
              </a:ext>
            </a:extLst>
          </p:cNvPr>
          <p:cNvSpPr/>
          <p:nvPr/>
        </p:nvSpPr>
        <p:spPr>
          <a:xfrm>
            <a:off x="6301233" y="268800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A9D5FDD-1BA0-1526-55C3-B63311E0AFF3}"/>
              </a:ext>
            </a:extLst>
          </p:cNvPr>
          <p:cNvSpPr/>
          <p:nvPr/>
        </p:nvSpPr>
        <p:spPr>
          <a:xfrm>
            <a:off x="7077268" y="26867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B4CC67C-775A-14B7-C787-707FF3795AA8}"/>
              </a:ext>
            </a:extLst>
          </p:cNvPr>
          <p:cNvSpPr/>
          <p:nvPr/>
        </p:nvSpPr>
        <p:spPr>
          <a:xfrm>
            <a:off x="7854708" y="268929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0041848-E46B-6CBC-EEC9-337123D13A57}"/>
              </a:ext>
            </a:extLst>
          </p:cNvPr>
          <p:cNvSpPr/>
          <p:nvPr/>
        </p:nvSpPr>
        <p:spPr>
          <a:xfrm>
            <a:off x="8623463" y="267935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B926ECD-E900-BA7E-06FA-DD9353353080}"/>
              </a:ext>
            </a:extLst>
          </p:cNvPr>
          <p:cNvSpPr/>
          <p:nvPr/>
        </p:nvSpPr>
        <p:spPr>
          <a:xfrm>
            <a:off x="9400903" y="268189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93E3178-3C90-740D-6DBE-A67B7968EB57}"/>
              </a:ext>
            </a:extLst>
          </p:cNvPr>
          <p:cNvSpPr/>
          <p:nvPr/>
        </p:nvSpPr>
        <p:spPr>
          <a:xfrm>
            <a:off x="3203962" y="333460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B428999-A2B6-C9AC-0D99-8BA46C3950A2}"/>
              </a:ext>
            </a:extLst>
          </p:cNvPr>
          <p:cNvSpPr/>
          <p:nvPr/>
        </p:nvSpPr>
        <p:spPr>
          <a:xfrm>
            <a:off x="3977392" y="333206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5285246-CAB2-3C15-7315-AF9B50D7882E}"/>
              </a:ext>
            </a:extLst>
          </p:cNvPr>
          <p:cNvSpPr/>
          <p:nvPr/>
        </p:nvSpPr>
        <p:spPr>
          <a:xfrm>
            <a:off x="4750822" y="333206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7D432C8-EE6B-1144-C68F-994ABF23FE46}"/>
              </a:ext>
            </a:extLst>
          </p:cNvPr>
          <p:cNvSpPr/>
          <p:nvPr/>
        </p:nvSpPr>
        <p:spPr>
          <a:xfrm>
            <a:off x="5526857" y="333358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589534C-A05B-2971-36BE-EB68F20C74A7}"/>
              </a:ext>
            </a:extLst>
          </p:cNvPr>
          <p:cNvSpPr/>
          <p:nvPr/>
        </p:nvSpPr>
        <p:spPr>
          <a:xfrm>
            <a:off x="6300287" y="333104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1F75156-4B09-3F49-1E98-FE69A7A5F638}"/>
              </a:ext>
            </a:extLst>
          </p:cNvPr>
          <p:cNvSpPr/>
          <p:nvPr/>
        </p:nvSpPr>
        <p:spPr>
          <a:xfrm>
            <a:off x="7073717" y="333104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CF06A9D-3C30-F771-CB81-0E7529F4EF15}"/>
              </a:ext>
            </a:extLst>
          </p:cNvPr>
          <p:cNvSpPr/>
          <p:nvPr/>
        </p:nvSpPr>
        <p:spPr>
          <a:xfrm>
            <a:off x="7850965" y="333331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6A456BD-D97B-A9F8-2B11-992C7CC7BE1D}"/>
              </a:ext>
            </a:extLst>
          </p:cNvPr>
          <p:cNvSpPr/>
          <p:nvPr/>
        </p:nvSpPr>
        <p:spPr>
          <a:xfrm>
            <a:off x="1655235" y="39915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5C6E11BA-6CAC-7718-E596-E14F9CE30C9C}"/>
              </a:ext>
            </a:extLst>
          </p:cNvPr>
          <p:cNvSpPr/>
          <p:nvPr/>
        </p:nvSpPr>
        <p:spPr>
          <a:xfrm>
            <a:off x="2428665" y="39915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0A78272-68A4-9CB5-D292-FB2863891E77}"/>
              </a:ext>
            </a:extLst>
          </p:cNvPr>
          <p:cNvSpPr/>
          <p:nvPr/>
        </p:nvSpPr>
        <p:spPr>
          <a:xfrm>
            <a:off x="3202095" y="39940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0952034-559F-A539-B6C1-DDDF839D947B}"/>
              </a:ext>
            </a:extLst>
          </p:cNvPr>
          <p:cNvSpPr/>
          <p:nvPr/>
        </p:nvSpPr>
        <p:spPr>
          <a:xfrm>
            <a:off x="3975525" y="3990403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4C9025E6-6A4F-AFB3-F647-18E61A025936}"/>
              </a:ext>
            </a:extLst>
          </p:cNvPr>
          <p:cNvSpPr/>
          <p:nvPr/>
        </p:nvSpPr>
        <p:spPr>
          <a:xfrm>
            <a:off x="4746480" y="39915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F282B17-77E1-CDC8-9D93-0E7B9AD76999}"/>
              </a:ext>
            </a:extLst>
          </p:cNvPr>
          <p:cNvSpPr/>
          <p:nvPr/>
        </p:nvSpPr>
        <p:spPr>
          <a:xfrm>
            <a:off x="5524990" y="39940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D6CE52D-B085-8531-D1A7-DEAD51D8AEA2}"/>
              </a:ext>
            </a:extLst>
          </p:cNvPr>
          <p:cNvSpPr/>
          <p:nvPr/>
        </p:nvSpPr>
        <p:spPr>
          <a:xfrm>
            <a:off x="6298420" y="39940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20572518-ED42-8DCD-9E62-046CA5FBB330}"/>
              </a:ext>
            </a:extLst>
          </p:cNvPr>
          <p:cNvSpPr/>
          <p:nvPr/>
        </p:nvSpPr>
        <p:spPr>
          <a:xfrm>
            <a:off x="7075668" y="399532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37F5174A-B164-9052-C667-EEE74BD1ABB3}"/>
              </a:ext>
            </a:extLst>
          </p:cNvPr>
          <p:cNvSpPr/>
          <p:nvPr/>
        </p:nvSpPr>
        <p:spPr>
          <a:xfrm>
            <a:off x="7851703" y="39940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F081BAE-38C6-5E67-D6F0-2181CA1F2728}"/>
              </a:ext>
            </a:extLst>
          </p:cNvPr>
          <p:cNvSpPr/>
          <p:nvPr/>
        </p:nvSpPr>
        <p:spPr>
          <a:xfrm>
            <a:off x="3206283" y="463396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1BBDAAB-CD50-9FF1-D264-0637754D289E}"/>
              </a:ext>
            </a:extLst>
          </p:cNvPr>
          <p:cNvSpPr/>
          <p:nvPr/>
        </p:nvSpPr>
        <p:spPr>
          <a:xfrm>
            <a:off x="3979713" y="463396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08099169-F056-4FBA-9CD2-26E7CFBDF98B}"/>
              </a:ext>
            </a:extLst>
          </p:cNvPr>
          <p:cNvSpPr/>
          <p:nvPr/>
        </p:nvSpPr>
        <p:spPr>
          <a:xfrm>
            <a:off x="4753143" y="4637517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693726B-B483-0451-7DEF-20CF8CCD2AD8}"/>
              </a:ext>
            </a:extLst>
          </p:cNvPr>
          <p:cNvSpPr/>
          <p:nvPr/>
        </p:nvSpPr>
        <p:spPr>
          <a:xfrm>
            <a:off x="5526573" y="4637517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5F41E91-A558-5FF9-ADFC-056E637CB2B4}"/>
              </a:ext>
            </a:extLst>
          </p:cNvPr>
          <p:cNvSpPr/>
          <p:nvPr/>
        </p:nvSpPr>
        <p:spPr>
          <a:xfrm>
            <a:off x="6302608" y="463904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4D48BC39-C71B-B44E-8FC6-756AB1605636}"/>
              </a:ext>
            </a:extLst>
          </p:cNvPr>
          <p:cNvSpPr/>
          <p:nvPr/>
        </p:nvSpPr>
        <p:spPr>
          <a:xfrm>
            <a:off x="7076038" y="463650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B280C5EC-1057-DFFF-EFCD-BD746D900DA1}"/>
              </a:ext>
            </a:extLst>
          </p:cNvPr>
          <p:cNvSpPr/>
          <p:nvPr/>
        </p:nvSpPr>
        <p:spPr>
          <a:xfrm>
            <a:off x="7849468" y="463650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E657869-C107-BB67-A87D-BED82527DA57}"/>
              </a:ext>
            </a:extLst>
          </p:cNvPr>
          <p:cNvSpPr/>
          <p:nvPr/>
        </p:nvSpPr>
        <p:spPr>
          <a:xfrm>
            <a:off x="8626716" y="463877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1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6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" fill="hold">
                      <p:stCondLst>
                        <p:cond delay="0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9"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1"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3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4" fill="hold">
                      <p:stCondLst>
                        <p:cond delay="0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8"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2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5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8"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5" dur="2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4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7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0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3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6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9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2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5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8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1" dur="2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8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4" fill="hold">
                      <p:stCondLst>
                        <p:cond delay="0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8"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8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1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4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0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3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6"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82" grpId="0" animBg="1"/>
      <p:bldP spid="182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4" grpId="0" animBg="1"/>
      <p:bldP spid="254" grpId="1" animBg="1"/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128" grpId="0" animBg="1"/>
      <p:bldP spid="128" grpId="1" animBg="1"/>
      <p:bldP spid="129" grpId="0" animBg="1"/>
      <p:bldP spid="129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F17AF54-4608-4112-9038-346D58A05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88480"/>
              </p:ext>
            </p:extLst>
          </p:nvPr>
        </p:nvGraphicFramePr>
        <p:xfrm>
          <a:off x="1174782" y="96240"/>
          <a:ext cx="10064238" cy="6665520"/>
        </p:xfrm>
        <a:graphic>
          <a:graphicData uri="http://schemas.openxmlformats.org/drawingml/2006/table">
            <a:tbl>
              <a:tblPr firstRow="1" firstCol="1" bandRow="1"/>
              <a:tblGrid>
                <a:gridCol w="914323">
                  <a:extLst>
                    <a:ext uri="{9D8B030D-6E8A-4147-A177-3AD203B41FA5}">
                      <a16:colId xmlns:a16="http://schemas.microsoft.com/office/drawing/2014/main" val="1330150374"/>
                    </a:ext>
                  </a:extLst>
                </a:gridCol>
                <a:gridCol w="914323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14323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14323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Ẹ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Ù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920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F17AF54-4608-4112-9038-346D58A05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008454"/>
              </p:ext>
            </p:extLst>
          </p:nvPr>
        </p:nvGraphicFramePr>
        <p:xfrm>
          <a:off x="1174782" y="96240"/>
          <a:ext cx="10064238" cy="6665520"/>
        </p:xfrm>
        <a:graphic>
          <a:graphicData uri="http://schemas.openxmlformats.org/drawingml/2006/table">
            <a:tbl>
              <a:tblPr firstRow="1" firstCol="1" bandRow="1"/>
              <a:tblGrid>
                <a:gridCol w="914323">
                  <a:extLst>
                    <a:ext uri="{9D8B030D-6E8A-4147-A177-3AD203B41FA5}">
                      <a16:colId xmlns:a16="http://schemas.microsoft.com/office/drawing/2014/main" val="1330150374"/>
                    </a:ext>
                  </a:extLst>
                </a:gridCol>
                <a:gridCol w="914323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14323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14323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15278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Ẹ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Ù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  <a:tr h="833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920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58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5D57E6-17BF-4145-8C2C-2B83F4C87C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Sứ thần Ra-pha-en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Sứ thần Mi-ca-e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Sứ thần Gáp-ri-en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Tất cả đúng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SỨ THẦN ĐÃ TRUYỀN TIN CHO ĐỨC MARIA 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TÊN LÀ GÌ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29602"/>
            <a:ext cx="12246884" cy="812666"/>
            <a:chOff x="-1896924" y="4695363"/>
            <a:chExt cx="10572108" cy="696557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3885" y="470612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Sứ thần Gáp-ri-en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Sứ thần Gap-ri-en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Ông Giu-se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Bà Ê-li-sa-bét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Ông Si-mê-on</a:t>
              </a:r>
              <a:endParaRPr kumimoji="0" lang="pt-BR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“MỪNG VUI LÊN, HỠI ĐẤNG ĐẦY ÂN SỦNG, ĐỨC CHÚA Ở CÙNG BÀ”.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LỜI CHÚC TỤNG 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 AI DÀNH CHO 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MARIA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22676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Sứ thần Gap-ri-en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Hê-rô-đê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Vua Đa-vít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Sa-lem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Vua Pha-ra-ô</a:t>
              </a:r>
              <a:endPara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ĐỨC CHÚA SẼ BAN CHO HÀI NHI GIÊ-SU NGAI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VÀNG 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 AI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62291"/>
            <a:ext cx="12248199" cy="802935"/>
            <a:chOff x="-1896924" y="4683019"/>
            <a:chExt cx="10573245" cy="688223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301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Đa-vít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4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1"/>
            <a:ext cx="12192000" cy="555171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bà Ê-li-sa-bét có thai được sáu tháng, thì Thiên Chúa sai sứ thần Gáp-ri-en đến một thành miền Ga-li-lê, gọi là Na-da-rét,</a:t>
            </a:r>
            <a:endParaRPr lang="en-US" sz="66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0" y="1016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LU-CA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Đấng Mê-si-a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Đấng Cứu Thế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Thiên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Con Người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ĐẤNG THÁNH SẮP SINH SẼ ĐƯỢC GỌI LÀ GÌ?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3935"/>
            <a:ext cx="12257041" cy="801998"/>
            <a:chOff x="-1896924" y="4695363"/>
            <a:chExt cx="10580877" cy="68741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5116" y="4696977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Con Thiên Chúa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Bà E-va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Bà Ê-li-sa-bét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Bà An-na</a:t>
              </a:r>
              <a:endParaRPr lang="vi-VN" sz="5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Bà Ma-ri-a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“VÂNG, TÔI ĐÂY LÀ NỮ TỲ CỦA CHÚA, XIN CHÚA CỨ LÀM CHO TÔI NHƯ LÀ SỨ THẦN NÓI”.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LỜI CỦA AI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9936"/>
            <a:ext cx="12256900" cy="807707"/>
            <a:chOff x="-1896924" y="4695363"/>
            <a:chExt cx="10580756" cy="692312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5237" y="470187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Bà Ma-ri-a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1947" y="1426414"/>
            <a:ext cx="6234533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TỎ LÒNG YÊU MẾN MẸ MARIA BẰNG CÁCH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28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gặp một trinh nữ đã thành hôn với một người tên là Giu-se, thuộc dòng dõi vua Đa-vít. Trinh nữ ấy tên là Ma-ri-a.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Sứ thần vào nhà trinh nữ và nói: “Mừng vui lên, hỡi Đấng đầy ân sủng, Đức Chúa ở cùng bà.” Nghe lời ấy, bà rất bối rối, và tự hỏi lời chào như vậy có nghĩa gì.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3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Sứ thần liền nói : “Thưa bà Ma-ri-a, xin đừng sợ, vì bà được đẹp lòng Thiên Chúa.  Này đây bà sẽ thụ thai, sinh hạ một con trai, và đặt tên là Giê-su.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5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sẽ nên cao cả, và sẽ được gọi là Con Đấng Tối Cao. Đức Chúa là Thiên Chúa sẽ ban cho Người ngai vàng vua Đa-vít, tổ tiên Người.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36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sẽ trị vì nhà Gia-cóp đến muôn đời, và triều đại của Người sẽ vô cùng vô tận.” Bà Ma-ri-a thưa với sứ thần : “Việc ấy sẽ xảy ra thế nào, vì tôi không biết đến việc vợ chồng ?”</a:t>
            </a:r>
            <a:endParaRPr lang="en-US" sz="66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1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Sứ thần đáp: “Thánh Thần sẽ ngự xuống trên bà, và quyền năng Đấng Tối Cao sẽ toả bóng trên bà; vì thế, Đấng Thánh sắp sinh ra sẽ được gọi là Con Thiên Chúa.</a:t>
            </a:r>
            <a:endParaRPr lang="en-US" sz="7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70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Kìa bà Ê-li-sa-bét, người họ hàng với bà, tuy già rồi, mà cũng đang cưu mang một người con trai: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322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7134</TotalTime>
  <Words>1016</Words>
  <Application>Microsoft Office PowerPoint</Application>
  <PresentationFormat>Widescreen</PresentationFormat>
  <Paragraphs>323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Khi ấy, bà Ê-li-sa-bét có thai được sáu tháng, thì Thiên Chúa sai sứ thần Gáp-ri-en đến một thành miền Ga-li-lê, gọi là Na-da-rét,</vt:lpstr>
      <vt:lpstr>gặp một trinh nữ đã thành hôn với một người tên là Giu-se, thuộc dòng dõi vua Đa-vít. Trinh nữ ấy tên là Ma-ri-a.</vt:lpstr>
      <vt:lpstr>Sứ thần vào nhà trinh nữ và nói: “Mừng vui lên, hỡi Đấng đầy ân sủng, Đức Chúa ở cùng bà.” Nghe lời ấy, bà rất bối rối, và tự hỏi lời chào như vậy có nghĩa gì.</vt:lpstr>
      <vt:lpstr>Sứ thần liền nói : “Thưa bà Ma-ri-a, xin đừng sợ, vì bà được đẹp lòng Thiên Chúa.  Này đây bà sẽ thụ thai, sinh hạ một con trai, và đặt tên là Giê-su.</vt:lpstr>
      <vt:lpstr>Người sẽ nên cao cả, và sẽ được gọi là Con Đấng Tối Cao. Đức Chúa là Thiên Chúa sẽ ban cho Người ngai vàng vua Đa-vít, tổ tiên Người.</vt:lpstr>
      <vt:lpstr>Người sẽ trị vì nhà Gia-cóp đến muôn đời, và triều đại của Người sẽ vô cùng vô tận.” Bà Ma-ri-a thưa với sứ thần : “Việc ấy sẽ xảy ra thế nào, vì tôi không biết đến việc vợ chồng ?”</vt:lpstr>
      <vt:lpstr>Sứ thần đáp: “Thánh Thần sẽ ngự xuống trên bà, và quyền năng Đấng Tối Cao sẽ toả bóng trên bà; vì thế, Đấng Thánh sắp sinh ra sẽ được gọi là Con Thiên Chúa.</vt:lpstr>
      <vt:lpstr>Kìa bà Ê-li-sa-bét, người họ hàng với bà, tuy già rồi, mà cũng đang cưu mang một người con trai:</vt:lpstr>
      <vt:lpstr>bà ấy vẫn bị mang tiếng là hiếm hoi, mà nay đã có thai được sáu tháng, vì đối với Thiên Chúa, không có gì là không thể làm được.”</vt:lpstr>
      <vt:lpstr>Bấy giờ bà Ma-ri-a nói với sứ thần : “Vâng, tôi đây là nữ tỳ của Chúa, xin Người thực hiện cho tôi như lời sứ thần nói.” Rồi sứ thần từ biệt ra đi.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138</cp:revision>
  <dcterms:created xsi:type="dcterms:W3CDTF">2022-01-14T15:16:50Z</dcterms:created>
  <dcterms:modified xsi:type="dcterms:W3CDTF">2024-10-02T01:21:26Z</dcterms:modified>
</cp:coreProperties>
</file>