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288" r:id="rId12"/>
    <p:sldId id="293" r:id="rId13"/>
    <p:sldId id="295" r:id="rId14"/>
    <p:sldId id="301" r:id="rId15"/>
    <p:sldId id="260" r:id="rId16"/>
    <p:sldId id="261" r:id="rId17"/>
    <p:sldId id="299" r:id="rId18"/>
    <p:sldId id="298" r:id="rId19"/>
    <p:sldId id="297" r:id="rId20"/>
    <p:sldId id="302" r:id="rId21"/>
    <p:sldId id="29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074" y="13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27/09/2024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761305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XXVI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Nếu mắt anh làm cớ cho anh sa ngã, thì móc nó đi; thà chột mắt mà được vào Nước Thiên Chúa còn hơn là có đủ hai mắt mà bị ném vào hoả ngục,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22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nơi giòi bọ không hề chết và lửa không hề tắt.”</a:t>
            </a:r>
            <a:r>
              <a:rPr lang="en-US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66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8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8250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502251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195899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2935847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366421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792BC3-EC94-4C1A-A159-188838F9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263069"/>
              </p:ext>
            </p:extLst>
          </p:nvPr>
        </p:nvGraphicFramePr>
        <p:xfrm>
          <a:off x="1679710" y="108273"/>
          <a:ext cx="9131045" cy="4926711"/>
        </p:xfrm>
        <a:graphic>
          <a:graphicData uri="http://schemas.openxmlformats.org/drawingml/2006/table">
            <a:tbl>
              <a:tblPr firstRow="1" firstCol="1" bandRow="1"/>
              <a:tblGrid>
                <a:gridCol w="830095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2867814151"/>
                    </a:ext>
                  </a:extLst>
                </a:gridCol>
              </a:tblGrid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Õ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Ĩ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4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120915"/>
                  </a:ext>
                </a:extLst>
              </a:tr>
            </a:tbl>
          </a:graphicData>
        </a:graphic>
      </p:graphicFrame>
      <p:sp>
        <p:nvSpPr>
          <p:cNvPr id="146" name="Rectangle 145">
            <a:extLst>
              <a:ext uri="{FF2B5EF4-FFF2-40B4-BE49-F238E27FC236}">
                <a16:creationId xmlns:a16="http://schemas.microsoft.com/office/drawing/2014/main" id="{5B2A8CA9-E415-40F8-8ED8-2CE91F1C15DC}"/>
              </a:ext>
            </a:extLst>
          </p:cNvPr>
          <p:cNvSpPr/>
          <p:nvPr/>
        </p:nvSpPr>
        <p:spPr>
          <a:xfrm>
            <a:off x="0" y="5081962"/>
            <a:ext cx="12192000" cy="177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MÔN ĐỆ ĐÃ LÀM GÌ KHI THẤY CÓ NGƯỜI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NHÂN DANH THẦY GIÊ-SU TRỪ QUỶ ?</a:t>
            </a:r>
          </a:p>
        </p:txBody>
      </p:sp>
      <p:sp>
        <p:nvSpPr>
          <p:cNvPr id="151" name="Star: 10 Points 150">
            <a:extLst>
              <a:ext uri="{FF2B5EF4-FFF2-40B4-BE49-F238E27FC236}">
                <a16:creationId xmlns:a16="http://schemas.microsoft.com/office/drawing/2014/main" id="{CD29341E-14F6-4634-8932-5E17CCFE3C4A}"/>
              </a:ext>
            </a:extLst>
          </p:cNvPr>
          <p:cNvSpPr/>
          <p:nvPr/>
        </p:nvSpPr>
        <p:spPr>
          <a:xfrm>
            <a:off x="329946" y="43837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F051484-3FEA-42BD-8CA9-66981101AF03}"/>
              </a:ext>
            </a:extLst>
          </p:cNvPr>
          <p:cNvSpPr/>
          <p:nvPr/>
        </p:nvSpPr>
        <p:spPr>
          <a:xfrm>
            <a:off x="3333220" y="4335111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00CFBFB-7FF0-47E7-BDE3-15CCA80ABECF}"/>
              </a:ext>
            </a:extLst>
          </p:cNvPr>
          <p:cNvSpPr/>
          <p:nvPr/>
        </p:nvSpPr>
        <p:spPr>
          <a:xfrm>
            <a:off x="4156180" y="4335111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522833D-1A7E-456C-9DAE-FE7F699E3862}"/>
              </a:ext>
            </a:extLst>
          </p:cNvPr>
          <p:cNvSpPr/>
          <p:nvPr/>
        </p:nvSpPr>
        <p:spPr>
          <a:xfrm>
            <a:off x="4989300" y="4335111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5B942D5-5520-4900-8773-86B5C9841A89}"/>
              </a:ext>
            </a:extLst>
          </p:cNvPr>
          <p:cNvSpPr/>
          <p:nvPr/>
        </p:nvSpPr>
        <p:spPr>
          <a:xfrm>
            <a:off x="5820480" y="433843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47FAB5A-0CFD-4E58-81A7-A538630E6B5D}"/>
              </a:ext>
            </a:extLst>
          </p:cNvPr>
          <p:cNvSpPr/>
          <p:nvPr/>
        </p:nvSpPr>
        <p:spPr>
          <a:xfrm>
            <a:off x="6653600" y="433843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4508333-AC4D-4576-B08E-ACE47F82D3D1}"/>
              </a:ext>
            </a:extLst>
          </p:cNvPr>
          <p:cNvSpPr/>
          <p:nvPr/>
        </p:nvSpPr>
        <p:spPr>
          <a:xfrm>
            <a:off x="7476560" y="433843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16A446A-EC57-45AF-A96C-784C9880B48C}"/>
              </a:ext>
            </a:extLst>
          </p:cNvPr>
          <p:cNvSpPr/>
          <p:nvPr/>
        </p:nvSpPr>
        <p:spPr>
          <a:xfrm>
            <a:off x="8309680" y="433843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43F523D-F162-4C03-A051-336640D4C4FA}"/>
              </a:ext>
            </a:extLst>
          </p:cNvPr>
          <p:cNvSpPr/>
          <p:nvPr/>
        </p:nvSpPr>
        <p:spPr>
          <a:xfrm>
            <a:off x="9152960" y="433843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8055F13-84F7-4D3D-A887-E35E0E690AEC}"/>
              </a:ext>
            </a:extLst>
          </p:cNvPr>
          <p:cNvSpPr/>
          <p:nvPr/>
        </p:nvSpPr>
        <p:spPr>
          <a:xfrm>
            <a:off x="9986080" y="4338438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7EEA1A1-6D99-4A00-A985-03283961103B}"/>
              </a:ext>
            </a:extLst>
          </p:cNvPr>
          <p:cNvSpPr/>
          <p:nvPr/>
        </p:nvSpPr>
        <p:spPr>
          <a:xfrm>
            <a:off x="4169422" y="8913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6001091-BE3A-4F91-B9F6-959E671B069E}"/>
              </a:ext>
            </a:extLst>
          </p:cNvPr>
          <p:cNvSpPr/>
          <p:nvPr/>
        </p:nvSpPr>
        <p:spPr>
          <a:xfrm>
            <a:off x="5000602" y="9245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8354C09-95AD-4446-9E9E-05442A0AC60E}"/>
              </a:ext>
            </a:extLst>
          </p:cNvPr>
          <p:cNvSpPr/>
          <p:nvPr/>
        </p:nvSpPr>
        <p:spPr>
          <a:xfrm>
            <a:off x="5833722" y="9245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2C86BA9-A045-4296-8D7D-2569DCA6A844}"/>
              </a:ext>
            </a:extLst>
          </p:cNvPr>
          <p:cNvSpPr/>
          <p:nvPr/>
        </p:nvSpPr>
        <p:spPr>
          <a:xfrm>
            <a:off x="6656682" y="9245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AF81650-4D6A-47B9-AABF-549EB5B5E666}"/>
              </a:ext>
            </a:extLst>
          </p:cNvPr>
          <p:cNvSpPr/>
          <p:nvPr/>
        </p:nvSpPr>
        <p:spPr>
          <a:xfrm>
            <a:off x="7489802" y="9245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822C59A-A9E2-49CD-874F-C8A737BABBEF}"/>
              </a:ext>
            </a:extLst>
          </p:cNvPr>
          <p:cNvSpPr/>
          <p:nvPr/>
        </p:nvSpPr>
        <p:spPr>
          <a:xfrm>
            <a:off x="8333082" y="9245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94288E1D-AB5D-4388-9397-F427F1FA43C0}"/>
              </a:ext>
            </a:extLst>
          </p:cNvPr>
          <p:cNvSpPr/>
          <p:nvPr/>
        </p:nvSpPr>
        <p:spPr>
          <a:xfrm>
            <a:off x="9166202" y="9245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E65E6CE-8205-4034-AA5B-D174FEBE931D}"/>
              </a:ext>
            </a:extLst>
          </p:cNvPr>
          <p:cNvSpPr/>
          <p:nvPr/>
        </p:nvSpPr>
        <p:spPr>
          <a:xfrm>
            <a:off x="1675144" y="799685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9E7197A-AC7C-4CF0-99A5-1DDA1263CC9C}"/>
              </a:ext>
            </a:extLst>
          </p:cNvPr>
          <p:cNvSpPr/>
          <p:nvPr/>
        </p:nvSpPr>
        <p:spPr>
          <a:xfrm>
            <a:off x="2508264" y="799685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976FB0C-3437-413F-AE7D-62BFA38EEEBC}"/>
              </a:ext>
            </a:extLst>
          </p:cNvPr>
          <p:cNvSpPr/>
          <p:nvPr/>
        </p:nvSpPr>
        <p:spPr>
          <a:xfrm>
            <a:off x="3331224" y="799685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E31CA87-CB4A-4AC8-8BEC-78EC4E5563DB}"/>
              </a:ext>
            </a:extLst>
          </p:cNvPr>
          <p:cNvSpPr/>
          <p:nvPr/>
        </p:nvSpPr>
        <p:spPr>
          <a:xfrm>
            <a:off x="4164344" y="799685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F4E7803-A61C-41EA-9693-4943EA1A62A1}"/>
              </a:ext>
            </a:extLst>
          </p:cNvPr>
          <p:cNvSpPr/>
          <p:nvPr/>
        </p:nvSpPr>
        <p:spPr>
          <a:xfrm>
            <a:off x="4995524" y="80301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C2FBF09-5B8E-43B1-8B16-225281DE6A04}"/>
              </a:ext>
            </a:extLst>
          </p:cNvPr>
          <p:cNvSpPr/>
          <p:nvPr/>
        </p:nvSpPr>
        <p:spPr>
          <a:xfrm>
            <a:off x="5828644" y="80301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35C5463-09BC-4901-A884-C240BB34B138}"/>
              </a:ext>
            </a:extLst>
          </p:cNvPr>
          <p:cNvSpPr/>
          <p:nvPr/>
        </p:nvSpPr>
        <p:spPr>
          <a:xfrm>
            <a:off x="6651604" y="80301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0B0F5D5-2D5B-4608-BFC4-03BE3143DA68}"/>
              </a:ext>
            </a:extLst>
          </p:cNvPr>
          <p:cNvSpPr/>
          <p:nvPr/>
        </p:nvSpPr>
        <p:spPr>
          <a:xfrm>
            <a:off x="7484724" y="80301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A7E4F64-D952-499F-A3E9-FA98F202734A}"/>
              </a:ext>
            </a:extLst>
          </p:cNvPr>
          <p:cNvSpPr/>
          <p:nvPr/>
        </p:nvSpPr>
        <p:spPr>
          <a:xfrm>
            <a:off x="8328004" y="80301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ECE68889-DB5F-43B2-98B4-B770420A946E}"/>
              </a:ext>
            </a:extLst>
          </p:cNvPr>
          <p:cNvSpPr/>
          <p:nvPr/>
        </p:nvSpPr>
        <p:spPr>
          <a:xfrm>
            <a:off x="9161124" y="80301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A2F87FF-2563-4551-9579-C0582DEBF240}"/>
              </a:ext>
            </a:extLst>
          </p:cNvPr>
          <p:cNvSpPr/>
          <p:nvPr/>
        </p:nvSpPr>
        <p:spPr>
          <a:xfrm>
            <a:off x="2508875" y="15050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0B2CA14-0863-4A4E-ACB4-C6C2CF4261FF}"/>
              </a:ext>
            </a:extLst>
          </p:cNvPr>
          <p:cNvSpPr/>
          <p:nvPr/>
        </p:nvSpPr>
        <p:spPr>
          <a:xfrm>
            <a:off x="3341995" y="15050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AB1D42A4-0EA1-4784-BF3B-B5AD75005DE2}"/>
              </a:ext>
            </a:extLst>
          </p:cNvPr>
          <p:cNvSpPr/>
          <p:nvPr/>
        </p:nvSpPr>
        <p:spPr>
          <a:xfrm>
            <a:off x="4164955" y="15050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9DA4F2E-448C-4818-86F8-1AAA59990C8C}"/>
              </a:ext>
            </a:extLst>
          </p:cNvPr>
          <p:cNvSpPr/>
          <p:nvPr/>
        </p:nvSpPr>
        <p:spPr>
          <a:xfrm>
            <a:off x="4998075" y="15050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103EDF4E-549D-41DE-9D8F-2664DE4220BF}"/>
              </a:ext>
            </a:extLst>
          </p:cNvPr>
          <p:cNvSpPr/>
          <p:nvPr/>
        </p:nvSpPr>
        <p:spPr>
          <a:xfrm>
            <a:off x="5829255" y="15083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BF50779-0805-405B-8B0A-CD7EB13B8720}"/>
              </a:ext>
            </a:extLst>
          </p:cNvPr>
          <p:cNvSpPr/>
          <p:nvPr/>
        </p:nvSpPr>
        <p:spPr>
          <a:xfrm>
            <a:off x="6662375" y="15083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068220AA-EE9A-4CE2-B033-33128C33D98E}"/>
              </a:ext>
            </a:extLst>
          </p:cNvPr>
          <p:cNvSpPr/>
          <p:nvPr/>
        </p:nvSpPr>
        <p:spPr>
          <a:xfrm>
            <a:off x="7485335" y="15083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F0988D0-7907-4C61-BD87-F05D3EB81F39}"/>
              </a:ext>
            </a:extLst>
          </p:cNvPr>
          <p:cNvSpPr/>
          <p:nvPr/>
        </p:nvSpPr>
        <p:spPr>
          <a:xfrm>
            <a:off x="8318455" y="15083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A8592D6E-1A0E-4E3A-91DF-0C64C07B6174}"/>
              </a:ext>
            </a:extLst>
          </p:cNvPr>
          <p:cNvSpPr/>
          <p:nvPr/>
        </p:nvSpPr>
        <p:spPr>
          <a:xfrm>
            <a:off x="9161735" y="15083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209C4AB-7F7C-4404-A895-FC64FB38E1B2}"/>
              </a:ext>
            </a:extLst>
          </p:cNvPr>
          <p:cNvSpPr/>
          <p:nvPr/>
        </p:nvSpPr>
        <p:spPr>
          <a:xfrm>
            <a:off x="9994855" y="15083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64843BE-8C78-4CC8-9D74-0B7FDC9011C4}"/>
              </a:ext>
            </a:extLst>
          </p:cNvPr>
          <p:cNvSpPr/>
          <p:nvPr/>
        </p:nvSpPr>
        <p:spPr>
          <a:xfrm>
            <a:off x="4164955" y="22136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9746F8A4-AA31-4789-8241-B4B3ABC77096}"/>
              </a:ext>
            </a:extLst>
          </p:cNvPr>
          <p:cNvSpPr/>
          <p:nvPr/>
        </p:nvSpPr>
        <p:spPr>
          <a:xfrm>
            <a:off x="4998075" y="22136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FEF834D7-8EC7-41BE-B481-90AD354C14E6}"/>
              </a:ext>
            </a:extLst>
          </p:cNvPr>
          <p:cNvSpPr/>
          <p:nvPr/>
        </p:nvSpPr>
        <p:spPr>
          <a:xfrm>
            <a:off x="5829255" y="22169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BF57B2B4-873E-4FE7-B5B8-EB275A680CF7}"/>
              </a:ext>
            </a:extLst>
          </p:cNvPr>
          <p:cNvSpPr/>
          <p:nvPr/>
        </p:nvSpPr>
        <p:spPr>
          <a:xfrm>
            <a:off x="6662375" y="22169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145FD19E-796C-4CA8-B433-61A7F4010959}"/>
              </a:ext>
            </a:extLst>
          </p:cNvPr>
          <p:cNvSpPr/>
          <p:nvPr/>
        </p:nvSpPr>
        <p:spPr>
          <a:xfrm>
            <a:off x="7485335" y="22169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4E43195-732B-43B7-B801-2F21B7A70A98}"/>
              </a:ext>
            </a:extLst>
          </p:cNvPr>
          <p:cNvSpPr/>
          <p:nvPr/>
        </p:nvSpPr>
        <p:spPr>
          <a:xfrm>
            <a:off x="8318455" y="22169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F64A4164-81BE-460D-A6C1-1539A71A3A5C}"/>
              </a:ext>
            </a:extLst>
          </p:cNvPr>
          <p:cNvSpPr/>
          <p:nvPr/>
        </p:nvSpPr>
        <p:spPr>
          <a:xfrm>
            <a:off x="9161735" y="22169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B24AED6-EA6B-4DF5-A4E0-D990478BBDA8}"/>
              </a:ext>
            </a:extLst>
          </p:cNvPr>
          <p:cNvSpPr/>
          <p:nvPr/>
        </p:nvSpPr>
        <p:spPr>
          <a:xfrm>
            <a:off x="9994855" y="22169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C20ECC4D-B53D-41DA-B4E8-BB91575E6790}"/>
              </a:ext>
            </a:extLst>
          </p:cNvPr>
          <p:cNvSpPr/>
          <p:nvPr/>
        </p:nvSpPr>
        <p:spPr>
          <a:xfrm>
            <a:off x="1673215" y="292232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2253A13-562C-4C50-B355-C46F3CB44818}"/>
              </a:ext>
            </a:extLst>
          </p:cNvPr>
          <p:cNvSpPr/>
          <p:nvPr/>
        </p:nvSpPr>
        <p:spPr>
          <a:xfrm>
            <a:off x="2506335" y="292232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A052A776-2F28-4069-8B76-BC552DE129CB}"/>
              </a:ext>
            </a:extLst>
          </p:cNvPr>
          <p:cNvSpPr/>
          <p:nvPr/>
        </p:nvSpPr>
        <p:spPr>
          <a:xfrm>
            <a:off x="3329295" y="292232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EA42AFA-167F-4A69-B7FB-358C7055BB5C}"/>
              </a:ext>
            </a:extLst>
          </p:cNvPr>
          <p:cNvSpPr/>
          <p:nvPr/>
        </p:nvSpPr>
        <p:spPr>
          <a:xfrm>
            <a:off x="4162415" y="292232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6B2AF05-D5A4-4640-8882-615B186F9796}"/>
              </a:ext>
            </a:extLst>
          </p:cNvPr>
          <p:cNvSpPr/>
          <p:nvPr/>
        </p:nvSpPr>
        <p:spPr>
          <a:xfrm>
            <a:off x="4993595" y="292565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08177B61-EC2C-46E7-BF43-F5AD0964898C}"/>
              </a:ext>
            </a:extLst>
          </p:cNvPr>
          <p:cNvSpPr/>
          <p:nvPr/>
        </p:nvSpPr>
        <p:spPr>
          <a:xfrm>
            <a:off x="5826715" y="292565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5401FFC3-222C-472E-90F5-5AAA9F292B96}"/>
              </a:ext>
            </a:extLst>
          </p:cNvPr>
          <p:cNvSpPr/>
          <p:nvPr/>
        </p:nvSpPr>
        <p:spPr>
          <a:xfrm>
            <a:off x="6649675" y="292565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63F233D4-85F6-405A-90CD-D36975D9DB22}"/>
              </a:ext>
            </a:extLst>
          </p:cNvPr>
          <p:cNvSpPr/>
          <p:nvPr/>
        </p:nvSpPr>
        <p:spPr>
          <a:xfrm>
            <a:off x="7482795" y="292565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C03413AB-179B-4770-AFA8-91590E44A9C5}"/>
              </a:ext>
            </a:extLst>
          </p:cNvPr>
          <p:cNvSpPr/>
          <p:nvPr/>
        </p:nvSpPr>
        <p:spPr>
          <a:xfrm>
            <a:off x="8326075" y="292565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D3F4D891-AB29-4008-8239-85FC1964D57E}"/>
              </a:ext>
            </a:extLst>
          </p:cNvPr>
          <p:cNvSpPr/>
          <p:nvPr/>
        </p:nvSpPr>
        <p:spPr>
          <a:xfrm>
            <a:off x="9159195" y="292565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22E703B9-F132-4567-81EE-BF51DB36D93D}"/>
              </a:ext>
            </a:extLst>
          </p:cNvPr>
          <p:cNvSpPr/>
          <p:nvPr/>
        </p:nvSpPr>
        <p:spPr>
          <a:xfrm>
            <a:off x="9997395" y="292057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81D94E20-5A71-4D22-ADA9-F83E6E8E627F}"/>
              </a:ext>
            </a:extLst>
          </p:cNvPr>
          <p:cNvSpPr/>
          <p:nvPr/>
        </p:nvSpPr>
        <p:spPr>
          <a:xfrm>
            <a:off x="3333731" y="361941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CB87D9AF-D1B5-464C-A661-62870024104E}"/>
              </a:ext>
            </a:extLst>
          </p:cNvPr>
          <p:cNvSpPr/>
          <p:nvPr/>
        </p:nvSpPr>
        <p:spPr>
          <a:xfrm>
            <a:off x="4156691" y="361941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5D4885B9-C440-41D2-A87C-FE0B09F3B6A9}"/>
              </a:ext>
            </a:extLst>
          </p:cNvPr>
          <p:cNvSpPr/>
          <p:nvPr/>
        </p:nvSpPr>
        <p:spPr>
          <a:xfrm>
            <a:off x="4989811" y="3619412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2FC490DC-8E5C-4AF4-B847-8286C48FE137}"/>
              </a:ext>
            </a:extLst>
          </p:cNvPr>
          <p:cNvSpPr/>
          <p:nvPr/>
        </p:nvSpPr>
        <p:spPr>
          <a:xfrm>
            <a:off x="5820991" y="362273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852FB87C-2BA5-4C1C-B9C5-536555947ED1}"/>
              </a:ext>
            </a:extLst>
          </p:cNvPr>
          <p:cNvSpPr/>
          <p:nvPr/>
        </p:nvSpPr>
        <p:spPr>
          <a:xfrm>
            <a:off x="6654111" y="362273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1F7C669-C242-423E-8BCC-05AE77330389}"/>
              </a:ext>
            </a:extLst>
          </p:cNvPr>
          <p:cNvSpPr/>
          <p:nvPr/>
        </p:nvSpPr>
        <p:spPr>
          <a:xfrm>
            <a:off x="7477071" y="362273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10A68AB1-2DDF-42F9-8B32-82B023DEE12F}"/>
              </a:ext>
            </a:extLst>
          </p:cNvPr>
          <p:cNvSpPr/>
          <p:nvPr/>
        </p:nvSpPr>
        <p:spPr>
          <a:xfrm>
            <a:off x="8310191" y="362273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4900C64B-6261-4950-9B04-41DD65084450}"/>
              </a:ext>
            </a:extLst>
          </p:cNvPr>
          <p:cNvSpPr/>
          <p:nvPr/>
        </p:nvSpPr>
        <p:spPr>
          <a:xfrm>
            <a:off x="9153471" y="362273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35658D3B-3B68-473D-BECE-E51176D3B9E0}"/>
              </a:ext>
            </a:extLst>
          </p:cNvPr>
          <p:cNvSpPr/>
          <p:nvPr/>
        </p:nvSpPr>
        <p:spPr>
          <a:xfrm>
            <a:off x="9986591" y="3622739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8B2DB0AA-0D88-4AE2-843E-015FB6013AAB}"/>
              </a:ext>
            </a:extLst>
          </p:cNvPr>
          <p:cNvSpPr/>
          <p:nvPr/>
        </p:nvSpPr>
        <p:spPr>
          <a:xfrm>
            <a:off x="13503" y="5072314"/>
            <a:ext cx="12192000" cy="177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CHO ANH EM UỐNG MỘT CHÉN NƯỚC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 LẼ ANH EM THUỘC VỀ ĐẤNG KI-TÔ,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 ĐÓ SẼ KHÔNG MẤT CÁI GÌ ?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49A68151-CCCE-41D4-8A6F-8AF2F24B3929}"/>
              </a:ext>
            </a:extLst>
          </p:cNvPr>
          <p:cNvSpPr/>
          <p:nvPr/>
        </p:nvSpPr>
        <p:spPr>
          <a:xfrm>
            <a:off x="3856" y="5074243"/>
            <a:ext cx="12192000" cy="177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THÀ CỤT MỘT TAY MÀ ĐƯỢC LÀM SAO,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CÒN HƠN LÀ CÓ ĐỦ HAI TAY MÀ PHẢI SA HỎA NGỤC?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ED067344-03BF-4F18-A17E-63585BD59F05}"/>
              </a:ext>
            </a:extLst>
          </p:cNvPr>
          <p:cNvSpPr/>
          <p:nvPr/>
        </p:nvSpPr>
        <p:spPr>
          <a:xfrm>
            <a:off x="5781" y="5076168"/>
            <a:ext cx="12192000" cy="177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LÀM CỚ CHO MỘT KẺ BÉ MỌN ĐANG TIN ĐÂY</a:t>
            </a:r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PHẢI SA NGÃ, THÌ THÀ BUỘC CÁI GÌ VÀO CỔ NÓ</a:t>
            </a:r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MÀ NÉM XUỐNG BIỂN CÒN HƠN ?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A73AADB7-B4F7-45C7-B8A1-F8F2FCFF94D1}"/>
              </a:ext>
            </a:extLst>
          </p:cNvPr>
          <p:cNvSpPr/>
          <p:nvPr/>
        </p:nvSpPr>
        <p:spPr>
          <a:xfrm>
            <a:off x="7708" y="5078096"/>
            <a:ext cx="12192000" cy="177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CHO ANH EM UỐNG CÁI GÌ</a:t>
            </a:r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 LẼ ANH EM THUỘC VỀ ĐẤNG KI-TÔ,</a:t>
            </a:r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THÌ NGƯỜI ĐÓ SẼ KHÔNG MẤT PHẦN THƯỞNG ?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6D68F9F8-1EDF-40A6-B01C-0FECDE5CD46C}"/>
              </a:ext>
            </a:extLst>
          </p:cNvPr>
          <p:cNvSpPr/>
          <p:nvPr/>
        </p:nvSpPr>
        <p:spPr>
          <a:xfrm>
            <a:off x="-1942" y="5080021"/>
            <a:ext cx="12192000" cy="177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KHÔNG AI LẤY CÁI GÌ CỦA THẦY MÀ LÀM PHÉP LẠ,</a:t>
            </a:r>
            <a:r>
              <a:rPr lang="en-US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RỒI NGAY SAU ĐÓ LẠI CÓ THỂ NÓI XẤU VỀ THẦY ?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D416195D-2C2F-408D-BED9-8513F6011543}"/>
              </a:ext>
            </a:extLst>
          </p:cNvPr>
          <p:cNvSpPr/>
          <p:nvPr/>
        </p:nvSpPr>
        <p:spPr>
          <a:xfrm>
            <a:off x="-17" y="5070371"/>
            <a:ext cx="12192000" cy="177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vi-VN" sz="3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3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“AI LÀM CỚ CHO MỘT TRONG NHỮNG KẺ BÉ MỌN</a:t>
            </a:r>
            <a:r>
              <a:rPr lang="en-US" sz="3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ĐANG TIN ĐÂY … … …, THÌ THÀ BUỘC CỐI ĐÁ LỚN</a:t>
            </a:r>
            <a:r>
              <a:rPr lang="en-US" sz="3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3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VÀO CỔ NÓ MÀ NÉM XUỐNG BIỂN CÒN HƠN”</a:t>
            </a:r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0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6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5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8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6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0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6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9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2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5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8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1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4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1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0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3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6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9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2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5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0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0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5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8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1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4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7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0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3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6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3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9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146" grpId="0" animBg="1"/>
      <p:bldP spid="14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2" grpId="0" animBg="1"/>
      <p:bldP spid="152" grpId="1" animBg="1"/>
      <p:bldP spid="153" grpId="0" animBg="1"/>
      <p:bldP spid="153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E254936-1CFF-4E7A-BAB4-B88692D08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99953"/>
              </p:ext>
            </p:extLst>
          </p:nvPr>
        </p:nvGraphicFramePr>
        <p:xfrm>
          <a:off x="115748" y="108273"/>
          <a:ext cx="12076251" cy="6524023"/>
        </p:xfrm>
        <a:graphic>
          <a:graphicData uri="http://schemas.openxmlformats.org/drawingml/2006/table">
            <a:tbl>
              <a:tblPr firstRow="1" firstCol="1" bandRow="1"/>
              <a:tblGrid>
                <a:gridCol w="1097841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1097841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1097841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1097841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1097841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1097841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1097841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1097841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1097841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1097841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  <a:gridCol w="1097841">
                  <a:extLst>
                    <a:ext uri="{9D8B030D-6E8A-4147-A177-3AD203B41FA5}">
                      <a16:colId xmlns:a16="http://schemas.microsoft.com/office/drawing/2014/main" val="2867814151"/>
                    </a:ext>
                  </a:extLst>
                </a:gridCol>
              </a:tblGrid>
              <a:tr h="932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Ă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932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Ầ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400" b="1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932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Õ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932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931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Ộ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Ớ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931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Ĩ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  <a:tr h="931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Ã</a:t>
                      </a:r>
                      <a:endParaRPr lang="vi-VN" sz="5400" b="1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120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Sẽ được mọi người yêu mến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Sẽ được trả công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Sẽ không mất phần thưởng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Sẽ được vào Thiên Đàng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99626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Sẽ không mất phần thưởng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CHO ANH EM UỐNG MỘT CHÉN NƯỚC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 LẼ ANH EM THUỘC VỀ ĐẤNG KI-TÔ,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THÌ THẾ NÀO 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Những người không thuộc nhóm Mười Hai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Những người làm cớ cho kẻ bé mọn sa ngã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Những người rao giảng Tin mừng</a:t>
              </a:r>
              <a:endParaRPr kumimoji="0" lang="vi-VN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kinh sư</a:t>
              </a:r>
              <a:endParaRPr kumimoji="0" lang="vi-VN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35189"/>
            <a:ext cx="12240988" cy="811689"/>
            <a:chOff x="-1896924" y="3982366"/>
            <a:chExt cx="10567017" cy="695723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6" y="399228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Những người làm cớ cho kẻ bé mọn sa ngã</a:t>
              </a:r>
              <a:endParaRPr kumimoji="0" lang="vi-VN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LÀ NGƯỜI SẼ BỊ BUỘC CỐI ĐÁ LỚN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VÀO CỔ MÀ NÉM XUỐNG BIỂN CÒN HƠN ?</a:t>
            </a: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Sửa dạy nó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Rửa nó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Bẻ nó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Chặt nó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5363921"/>
            <a:ext cx="12258546" cy="814299"/>
            <a:chOff x="-1896924" y="4711697"/>
            <a:chExt cx="10582177" cy="69796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Chặt nó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NẾU TAY ANH LÀM CỚ CHO ANH SA NGÃ,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THÌ PHẢI LÀM GÌ 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Nước Thiên Chúa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Đất Hứa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Hỏa ngục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Sa mạc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48048"/>
            <a:ext cx="12240986" cy="828623"/>
            <a:chOff x="-1896924" y="3960590"/>
            <a:chExt cx="10567018" cy="710235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85025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Nước Thiên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NẾU MẮT ANH LÀM CỚ CHO ANH SA NGÃ,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THÌ MÓC NÓ ĐI,</a:t>
            </a:r>
            <a:r>
              <a:rPr lang="en-US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THÀ CHỘT MẮT MÀ ĐƯỢC VÀO ĐÂU ?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257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ông Gio-an nói với Đức Giê-su rằng: “Thưa Thầy, chúng con thấy có người lấy danh Thầy mà trừ quỷ.</a:t>
            </a:r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MÁC-CÔ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Giòi bọ không hề chết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bình an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Lửa không hề tắt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 A và C đúng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41063"/>
            <a:ext cx="12227798" cy="812862"/>
            <a:chOff x="-1896924" y="3198570"/>
            <a:chExt cx="10555633" cy="696725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80360" y="3198570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 A và C đúng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HỎA NGỤC LÀ NƠI THẾ NÀO?</a:t>
            </a: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434925" y="1387430"/>
            <a:ext cx="6083719" cy="2729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5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55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55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làm gì để sống tinh thần bác ái?</a:t>
            </a: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Chúng con đã cố ngăn cản, vì người ấy không theo chúng ta.”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bảo: “Đừng ngăn cản người ta, vì không ai lấy danh nghĩa Thầy mà làm phép lạ, rồi ngay sau đó lại có thể nói xấu về Thầy.</a:t>
            </a:r>
            <a:endParaRPr lang="en-US" sz="7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Quả thật, ai không chống lại chúng ta là ủng hộ chúng ta.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“Ai cho anh em uống một chén nước vì lẽ anh em thuộc về Đấng Ki-tô, thì Thầy bảo thật anh em, người đó sẽ không mất phần thưởng đâu.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“Ai làm cớ cho một trong những kẻ bé mọn đang tin đây phải sa ngã, thì thà buộc cối đá lớn vào cổ nó mà ném xuống biển còn hơn.</a:t>
            </a:r>
            <a:endParaRPr lang="en-US" sz="7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Nếu tay anh làm cớ cho anh sa ngã, thì chặt nó đi; thà cụt một tay mà được vào cõi sống còn hơn là có đủ hai tay mà phải sa hoả ngục, phải vào lửa không hề tắt.</a:t>
            </a:r>
            <a:endParaRPr lang="en-US" sz="6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5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Nếu chân anh làm cớ cho anh sa ngã, thì chặt nó đi; thà cụt một chân mà được vào cõi sống còn hơn là có đủ hai chân mà bị ném vào hoả ngục.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019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3140</TotalTime>
  <Words>939</Words>
  <Application>Microsoft Office PowerPoint</Application>
  <PresentationFormat>Widescreen</PresentationFormat>
  <Paragraphs>236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Chúng con đã cố ngăn cản, vì người ấy không theo chúng ta.”</vt:lpstr>
      <vt:lpstr>Đức Giê-su bảo: “Đừng ngăn cản người ta, vì không ai lấy danh nghĩa Thầy mà làm phép lạ, rồi ngay sau đó lại có thể nói xấu về Thầy.</vt:lpstr>
      <vt:lpstr>Quả thật, ai không chống lại chúng ta là ủng hộ chúng ta.</vt:lpstr>
      <vt:lpstr>“Ai cho anh em uống một chén nước vì lẽ anh em thuộc về Đấng Ki-tô, thì Thầy bảo thật anh em, người đó sẽ không mất phần thưởng đâu.</vt:lpstr>
      <vt:lpstr>“Ai làm cớ cho một trong những kẻ bé mọn đang tin đây phải sa ngã, thì thà buộc cối đá lớn vào cổ nó mà ném xuống biển còn hơn.</vt:lpstr>
      <vt:lpstr>Nếu tay anh làm cớ cho anh sa ngã, thì chặt nó đi; thà cụt một tay mà được vào cõi sống còn hơn là có đủ hai tay mà phải sa hoả ngục, phải vào lửa không hề tắt.</vt:lpstr>
      <vt:lpstr>Nếu chân anh làm cớ cho anh sa ngã, thì chặt nó đi; thà cụt một chân mà được vào cõi sống còn hơn là có đủ hai chân mà bị ném vào hoả ngục.</vt:lpstr>
      <vt:lpstr>Nếu mắt anh làm cớ cho anh sa ngã, thì móc nó đi; thà chột mắt mà được vào Nước Thiên Chúa còn hơn là có đủ hai mắt mà bị ném vào hoả ngục,</vt:lpstr>
      <vt:lpstr>nơi giòi bọ không hề chết và lửa không hề tắt.”.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58</cp:revision>
  <dcterms:created xsi:type="dcterms:W3CDTF">2020-05-22T13:54:49Z</dcterms:created>
  <dcterms:modified xsi:type="dcterms:W3CDTF">2024-09-28T00:52:08Z</dcterms:modified>
</cp:coreProperties>
</file>