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3" r:id="rId5"/>
    <p:sldId id="304" r:id="rId6"/>
    <p:sldId id="305" r:id="rId7"/>
    <p:sldId id="306" r:id="rId8"/>
    <p:sldId id="307" r:id="rId9"/>
    <p:sldId id="308" r:id="rId10"/>
    <p:sldId id="288" r:id="rId11"/>
    <p:sldId id="293" r:id="rId12"/>
    <p:sldId id="295" r:id="rId13"/>
    <p:sldId id="300" r:id="rId14"/>
    <p:sldId id="301" r:id="rId15"/>
    <p:sldId id="260" r:id="rId16"/>
    <p:sldId id="261" r:id="rId17"/>
    <p:sldId id="299" r:id="rId18"/>
    <p:sldId id="298" r:id="rId19"/>
    <p:sldId id="297" r:id="rId20"/>
    <p:sldId id="29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074" y="13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21/09/2024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899619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XXV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9364717" y="4282750"/>
            <a:ext cx="2770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104778" y="4282750"/>
            <a:ext cx="3281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ai tiếp đón Thầy, thì không phải là tiếp đón Thầy, nhưng là tiếp đón Đấng đã sai Thầy.”</a:t>
            </a:r>
            <a:r>
              <a:rPr lang="en-US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“AI … … MỘT EM NHỎ NHƯ EM NÀY VÌ DANH THẦY, LÀ … … CHÍNH THẦY”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58788"/>
              </p:ext>
            </p:extLst>
          </p:nvPr>
        </p:nvGraphicFramePr>
        <p:xfrm>
          <a:off x="1679712" y="108274"/>
          <a:ext cx="9561310" cy="4688754"/>
        </p:xfrm>
        <a:graphic>
          <a:graphicData uri="http://schemas.openxmlformats.org/drawingml/2006/table">
            <a:tbl>
              <a:tblPr firstRow="1" firstCol="1" bandRow="1"/>
              <a:tblGrid>
                <a:gridCol w="869210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318365653"/>
                    </a:ext>
                  </a:extLst>
                </a:gridCol>
              </a:tblGrid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</a:tbl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E9F8AAF9-E1B6-41BD-AF75-F7F7EB7AF9FD}"/>
              </a:ext>
            </a:extLst>
          </p:cNvPr>
          <p:cNvSpPr/>
          <p:nvPr/>
        </p:nvSpPr>
        <p:spPr>
          <a:xfrm>
            <a:off x="3406764" y="322576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0D38507-8022-4114-8F4B-D58961A1BE0C}"/>
              </a:ext>
            </a:extLst>
          </p:cNvPr>
          <p:cNvSpPr/>
          <p:nvPr/>
        </p:nvSpPr>
        <p:spPr>
          <a:xfrm>
            <a:off x="4277302" y="322576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B24AA6B-DEC9-4926-AAA4-9CCE72917B06}"/>
              </a:ext>
            </a:extLst>
          </p:cNvPr>
          <p:cNvSpPr/>
          <p:nvPr/>
        </p:nvSpPr>
        <p:spPr>
          <a:xfrm>
            <a:off x="5144030" y="322576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8ECDC79-3234-4F49-B3C2-0285A450F991}"/>
              </a:ext>
            </a:extLst>
          </p:cNvPr>
          <p:cNvSpPr/>
          <p:nvPr/>
        </p:nvSpPr>
        <p:spPr>
          <a:xfrm>
            <a:off x="6014568" y="322576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BC57D86-F08F-45C8-9EFF-13DC6F059E12}"/>
              </a:ext>
            </a:extLst>
          </p:cNvPr>
          <p:cNvSpPr/>
          <p:nvPr/>
        </p:nvSpPr>
        <p:spPr>
          <a:xfrm>
            <a:off x="6881296" y="322576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F0B7A01-1671-45C0-83E2-9214FF853497}"/>
              </a:ext>
            </a:extLst>
          </p:cNvPr>
          <p:cNvSpPr/>
          <p:nvPr/>
        </p:nvSpPr>
        <p:spPr>
          <a:xfrm>
            <a:off x="7751834" y="322576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597BB00-2570-43F1-848C-6F8E56FADB92}"/>
              </a:ext>
            </a:extLst>
          </p:cNvPr>
          <p:cNvSpPr/>
          <p:nvPr/>
        </p:nvSpPr>
        <p:spPr>
          <a:xfrm>
            <a:off x="1665543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2BB8601-8A23-4F84-9D04-F2EDF927FBC3}"/>
              </a:ext>
            </a:extLst>
          </p:cNvPr>
          <p:cNvSpPr/>
          <p:nvPr/>
        </p:nvSpPr>
        <p:spPr>
          <a:xfrm>
            <a:off x="2536081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B4E21EA-1033-46C4-9E5A-68DBAFDA0397}"/>
              </a:ext>
            </a:extLst>
          </p:cNvPr>
          <p:cNvSpPr/>
          <p:nvPr/>
        </p:nvSpPr>
        <p:spPr>
          <a:xfrm>
            <a:off x="3402809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716E172-2BA4-48EC-816F-88EC11AA7870}"/>
              </a:ext>
            </a:extLst>
          </p:cNvPr>
          <p:cNvSpPr/>
          <p:nvPr/>
        </p:nvSpPr>
        <p:spPr>
          <a:xfrm>
            <a:off x="4273347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7B04866-D037-4DAC-8585-E0D473F297DC}"/>
              </a:ext>
            </a:extLst>
          </p:cNvPr>
          <p:cNvSpPr/>
          <p:nvPr/>
        </p:nvSpPr>
        <p:spPr>
          <a:xfrm>
            <a:off x="5140075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3099AD9-5F82-4BE8-8886-E67DE463ADCF}"/>
              </a:ext>
            </a:extLst>
          </p:cNvPr>
          <p:cNvSpPr/>
          <p:nvPr/>
        </p:nvSpPr>
        <p:spPr>
          <a:xfrm>
            <a:off x="6010613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3DD8D53-B969-4EC9-A359-8364807D9B97}"/>
              </a:ext>
            </a:extLst>
          </p:cNvPr>
          <p:cNvSpPr/>
          <p:nvPr/>
        </p:nvSpPr>
        <p:spPr>
          <a:xfrm>
            <a:off x="6877341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59BBC66-75B9-463B-BBC1-2049F45A32D9}"/>
              </a:ext>
            </a:extLst>
          </p:cNvPr>
          <p:cNvSpPr/>
          <p:nvPr/>
        </p:nvSpPr>
        <p:spPr>
          <a:xfrm>
            <a:off x="7747879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7B92927-460C-43C7-9807-9BCEDC677725}"/>
              </a:ext>
            </a:extLst>
          </p:cNvPr>
          <p:cNvSpPr/>
          <p:nvPr/>
        </p:nvSpPr>
        <p:spPr>
          <a:xfrm>
            <a:off x="8621639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0066A4C-8E9F-41A1-8867-6F54C772D01F}"/>
              </a:ext>
            </a:extLst>
          </p:cNvPr>
          <p:cNvSpPr/>
          <p:nvPr/>
        </p:nvSpPr>
        <p:spPr>
          <a:xfrm>
            <a:off x="9485239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9553593-E2C2-43D2-911D-DE3E1D7E76C3}"/>
              </a:ext>
            </a:extLst>
          </p:cNvPr>
          <p:cNvSpPr/>
          <p:nvPr/>
        </p:nvSpPr>
        <p:spPr>
          <a:xfrm>
            <a:off x="10358999" y="401078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605BF91-2748-44E0-A135-A30AA3381581}"/>
              </a:ext>
            </a:extLst>
          </p:cNvPr>
          <p:cNvSpPr/>
          <p:nvPr/>
        </p:nvSpPr>
        <p:spPr>
          <a:xfrm>
            <a:off x="3414384" y="97255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5D455B9-B32B-4B59-B0AE-1627FA7B9A0B}"/>
              </a:ext>
            </a:extLst>
          </p:cNvPr>
          <p:cNvSpPr/>
          <p:nvPr/>
        </p:nvSpPr>
        <p:spPr>
          <a:xfrm>
            <a:off x="4284922" y="97255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A228DAC-3665-45D1-A53C-32B9420EFFFE}"/>
              </a:ext>
            </a:extLst>
          </p:cNvPr>
          <p:cNvSpPr/>
          <p:nvPr/>
        </p:nvSpPr>
        <p:spPr>
          <a:xfrm>
            <a:off x="5151650" y="97255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D8CE8A0-4372-4862-8510-D94105A24A97}"/>
              </a:ext>
            </a:extLst>
          </p:cNvPr>
          <p:cNvSpPr/>
          <p:nvPr/>
        </p:nvSpPr>
        <p:spPr>
          <a:xfrm>
            <a:off x="6022188" y="97255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80C2592-6455-4F89-9CD3-93336D6BBE62}"/>
              </a:ext>
            </a:extLst>
          </p:cNvPr>
          <p:cNvSpPr/>
          <p:nvPr/>
        </p:nvSpPr>
        <p:spPr>
          <a:xfrm>
            <a:off x="6888916" y="97255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BF0646A-263B-4D8F-B2FF-CE5E0278101D}"/>
              </a:ext>
            </a:extLst>
          </p:cNvPr>
          <p:cNvSpPr/>
          <p:nvPr/>
        </p:nvSpPr>
        <p:spPr>
          <a:xfrm>
            <a:off x="7759454" y="97255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26E998F-72F8-480E-BD22-8F75160236C4}"/>
              </a:ext>
            </a:extLst>
          </p:cNvPr>
          <p:cNvSpPr/>
          <p:nvPr/>
        </p:nvSpPr>
        <p:spPr>
          <a:xfrm>
            <a:off x="8633214" y="97255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3C7D670-A8E0-4A99-9864-C6F74A635638}"/>
              </a:ext>
            </a:extLst>
          </p:cNvPr>
          <p:cNvSpPr/>
          <p:nvPr/>
        </p:nvSpPr>
        <p:spPr>
          <a:xfrm>
            <a:off x="3414384" y="893122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6A07B07-5A5B-4E2B-95BE-621DC7772D80}"/>
              </a:ext>
            </a:extLst>
          </p:cNvPr>
          <p:cNvSpPr/>
          <p:nvPr/>
        </p:nvSpPr>
        <p:spPr>
          <a:xfrm>
            <a:off x="4284922" y="893122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296445A-CEDF-4BC8-8A09-209EF8D3E378}"/>
              </a:ext>
            </a:extLst>
          </p:cNvPr>
          <p:cNvSpPr/>
          <p:nvPr/>
        </p:nvSpPr>
        <p:spPr>
          <a:xfrm>
            <a:off x="5151650" y="893122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9A0368C-3FE3-456D-B2F6-452F76F0A647}"/>
              </a:ext>
            </a:extLst>
          </p:cNvPr>
          <p:cNvSpPr/>
          <p:nvPr/>
        </p:nvSpPr>
        <p:spPr>
          <a:xfrm>
            <a:off x="6022188" y="893122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851E7BE-A6BB-4816-8B69-FCAD743B19AD}"/>
              </a:ext>
            </a:extLst>
          </p:cNvPr>
          <p:cNvSpPr/>
          <p:nvPr/>
        </p:nvSpPr>
        <p:spPr>
          <a:xfrm>
            <a:off x="6888916" y="893122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5FF98B0-EB76-4F50-8F95-881DC651EA31}"/>
              </a:ext>
            </a:extLst>
          </p:cNvPr>
          <p:cNvSpPr/>
          <p:nvPr/>
        </p:nvSpPr>
        <p:spPr>
          <a:xfrm>
            <a:off x="7759454" y="893122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DFC778C-58FB-4125-8B2A-AEF53EF71DE2}"/>
              </a:ext>
            </a:extLst>
          </p:cNvPr>
          <p:cNvSpPr/>
          <p:nvPr/>
        </p:nvSpPr>
        <p:spPr>
          <a:xfrm>
            <a:off x="1677118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7D65B77-284C-4F45-B28D-55E6608667AC}"/>
              </a:ext>
            </a:extLst>
          </p:cNvPr>
          <p:cNvSpPr/>
          <p:nvPr/>
        </p:nvSpPr>
        <p:spPr>
          <a:xfrm>
            <a:off x="2547656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6E19971-A7A0-403E-8DAA-4179BE3A0EC5}"/>
              </a:ext>
            </a:extLst>
          </p:cNvPr>
          <p:cNvSpPr/>
          <p:nvPr/>
        </p:nvSpPr>
        <p:spPr>
          <a:xfrm>
            <a:off x="3414384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461165CD-96BE-4934-A74A-3BF73FF28F74}"/>
              </a:ext>
            </a:extLst>
          </p:cNvPr>
          <p:cNvSpPr/>
          <p:nvPr/>
        </p:nvSpPr>
        <p:spPr>
          <a:xfrm>
            <a:off x="4284922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33CC298-E25A-45E7-89A7-569C897319CB}"/>
              </a:ext>
            </a:extLst>
          </p:cNvPr>
          <p:cNvSpPr/>
          <p:nvPr/>
        </p:nvSpPr>
        <p:spPr>
          <a:xfrm>
            <a:off x="5151650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8B01102-6E8C-4AA9-89BA-AEBBBBF3CBF7}"/>
              </a:ext>
            </a:extLst>
          </p:cNvPr>
          <p:cNvSpPr/>
          <p:nvPr/>
        </p:nvSpPr>
        <p:spPr>
          <a:xfrm>
            <a:off x="6022188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702DE45-0B00-438E-A08E-E40057B41447}"/>
              </a:ext>
            </a:extLst>
          </p:cNvPr>
          <p:cNvSpPr/>
          <p:nvPr/>
        </p:nvSpPr>
        <p:spPr>
          <a:xfrm>
            <a:off x="6888916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DCE7684-EAB2-464E-9136-3AC96B9DA139}"/>
              </a:ext>
            </a:extLst>
          </p:cNvPr>
          <p:cNvSpPr/>
          <p:nvPr/>
        </p:nvSpPr>
        <p:spPr>
          <a:xfrm>
            <a:off x="7759454" y="1668073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D6B20DB-3E1B-4E09-BBDB-6E3BC5EA651E}"/>
              </a:ext>
            </a:extLst>
          </p:cNvPr>
          <p:cNvSpPr/>
          <p:nvPr/>
        </p:nvSpPr>
        <p:spPr>
          <a:xfrm>
            <a:off x="4285317" y="244715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C60F5CB-88C9-4118-B405-495A2A7AF2AC}"/>
              </a:ext>
            </a:extLst>
          </p:cNvPr>
          <p:cNvSpPr/>
          <p:nvPr/>
        </p:nvSpPr>
        <p:spPr>
          <a:xfrm>
            <a:off x="5152045" y="244715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88ACAB7-5C6F-4637-B79B-F118BBD350D9}"/>
              </a:ext>
            </a:extLst>
          </p:cNvPr>
          <p:cNvSpPr/>
          <p:nvPr/>
        </p:nvSpPr>
        <p:spPr>
          <a:xfrm>
            <a:off x="6022583" y="244715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7461FEC4-FC43-4DCA-A1D5-7C153804604D}"/>
              </a:ext>
            </a:extLst>
          </p:cNvPr>
          <p:cNvSpPr/>
          <p:nvPr/>
        </p:nvSpPr>
        <p:spPr>
          <a:xfrm>
            <a:off x="6889311" y="244715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EBBEDA2-2DFC-4233-94A5-8DF8DCB16193}"/>
              </a:ext>
            </a:extLst>
          </p:cNvPr>
          <p:cNvSpPr/>
          <p:nvPr/>
        </p:nvSpPr>
        <p:spPr>
          <a:xfrm>
            <a:off x="7759849" y="244715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583A600-B4F0-4075-996A-36937F80DE41}"/>
              </a:ext>
            </a:extLst>
          </p:cNvPr>
          <p:cNvSpPr/>
          <p:nvPr/>
        </p:nvSpPr>
        <p:spPr>
          <a:xfrm>
            <a:off x="1929" y="502306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GIÊSU BẢO: “AI MUỐN LÀM NGƯỜI ĐỨNG ĐẦU, THÌ PHẢI LÀM NGƯỜI … …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4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06BC6307-3802-4739-9745-565E74D2D01E}"/>
              </a:ext>
            </a:extLst>
          </p:cNvPr>
          <p:cNvSpPr/>
          <p:nvPr/>
        </p:nvSpPr>
        <p:spPr>
          <a:xfrm>
            <a:off x="3858" y="5013414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GIÊSU NÓI: “AI SẼ BỊ NỘP VÀO TAY NGƯỜI ĐỜI”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6A58353-0957-4A01-943D-DABF38D63E93}"/>
              </a:ext>
            </a:extLst>
          </p:cNvPr>
          <p:cNvSpPr/>
          <p:nvPr/>
        </p:nvSpPr>
        <p:spPr>
          <a:xfrm>
            <a:off x="5784" y="5026915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BÀI TIN MỪNG HÔM NAY THEO THÁNH NÀO? 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98EF9CDC-3967-4883-9326-31A668589A63}"/>
              </a:ext>
            </a:extLst>
          </p:cNvPr>
          <p:cNvSpPr/>
          <p:nvPr/>
        </p:nvSpPr>
        <p:spPr>
          <a:xfrm>
            <a:off x="-3865" y="502884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“CON NGƯỜI SẼ BỊ … … TAY NGƯỜI ĐỜI, HỌ SẼ GIẾT CHẾT NGƯỜI.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80675682-D17F-4A27-867A-DDCE00935F16}"/>
              </a:ext>
            </a:extLst>
          </p:cNvPr>
          <p:cNvSpPr/>
          <p:nvPr/>
        </p:nvSpPr>
        <p:spPr>
          <a:xfrm>
            <a:off x="-1940" y="503076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 BÀI TIN MỪNG ĐỀ CẬP ĐẾN NHÓM NÀO?</a:t>
            </a: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70" grpId="0" animBg="1"/>
      <p:bldP spid="70" grpId="1" animBg="1"/>
      <p:bldP spid="71" grpId="0" animBg="1"/>
      <p:bldP spid="71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60" grpId="0" animBg="1"/>
      <p:bldP spid="160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2A5607-6E9B-48A1-98F0-1FFEBC98A5FF}"/>
              </a:ext>
            </a:extLst>
          </p:cNvPr>
          <p:cNvSpPr txBox="1"/>
          <p:nvPr/>
        </p:nvSpPr>
        <p:spPr>
          <a:xfrm>
            <a:off x="8229600" y="605790"/>
            <a:ext cx="36233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Hãy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mọi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ng</a:t>
            </a:r>
            <a:r>
              <a:rPr lang="vi-VN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endParaRPr lang="en-US" sz="54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Content Placeholder 7" descr="A group of people on a boat&#10;&#10;Description automatically generated">
            <a:extLst>
              <a:ext uri="{FF2B5EF4-FFF2-40B4-BE49-F238E27FC236}">
                <a16:creationId xmlns:a16="http://schemas.microsoft.com/office/drawing/2014/main" id="{6D2C6F43-C890-4949-AB12-A4596BB72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1" y="160096"/>
            <a:ext cx="8197216" cy="6502929"/>
          </a:xfrm>
        </p:spPr>
      </p:pic>
    </p:spTree>
    <p:extLst>
      <p:ext uri="{BB962C8B-B14F-4D97-AF65-F5344CB8AC3E}">
        <p14:creationId xmlns:p14="http://schemas.microsoft.com/office/powerpoint/2010/main" val="3580682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29E4F4-193C-4F2A-8E91-9E0AA2298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27801"/>
              </p:ext>
            </p:extLst>
          </p:nvPr>
        </p:nvGraphicFramePr>
        <p:xfrm>
          <a:off x="232876" y="85124"/>
          <a:ext cx="11781649" cy="6628194"/>
        </p:xfrm>
        <a:graphic>
          <a:graphicData uri="http://schemas.openxmlformats.org/drawingml/2006/table">
            <a:tbl>
              <a:tblPr firstRow="1" firstCol="1" bandRow="1"/>
              <a:tblGrid>
                <a:gridCol w="1071059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1071059">
                  <a:extLst>
                    <a:ext uri="{9D8B030D-6E8A-4147-A177-3AD203B41FA5}">
                      <a16:colId xmlns:a16="http://schemas.microsoft.com/office/drawing/2014/main" val="3318365653"/>
                    </a:ext>
                  </a:extLst>
                </a:gridCol>
              </a:tblGrid>
              <a:tr h="1104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1104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1104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1104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1104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1104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“Anh em hãy yêu thương nhau”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“Ai là anh em tôi”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“Con Người sẽ bị nộp vào tay người đời…”</a:t>
              </a:r>
              <a:endParaRPr kumimoji="0" lang="vi-VN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“Ta là bánh trường sinh”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5671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“Con Người sẽ bị nộp vào tay người đời…”</a:t>
              </a:r>
              <a:endParaRPr kumimoji="0" lang="vi-VN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BĂNG QUA MIỀN GALILÊ, ĐỨC GIÊSU DẠY CÁC MÔN ĐỆ ĐIỀU GÌ?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chôn cất trong mồ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lại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Hiện ra với các phụ nữ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An ủi các môn đệ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179" y="3621962"/>
            <a:ext cx="12240986" cy="818484"/>
            <a:chOff x="-1896924" y="3982366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98110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lại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DẠY CON NGƯỜI SẼ BỊ NỘP VÀO TAY NGƯỜI ĐỜI, HỌ SẼ GIẾT CHẾT NGƯỜI VÀ BA NGÀY SAU, NGƯỜI SẼ THẾ NÀO?</a:t>
            </a:r>
            <a:endParaRPr lang="en-US" sz="44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đau khổ mà Đức Giêsu phải chịu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Cái chết của Đức Giêsu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Ai là người lớn hơn cả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Bánh trường sinh mà Đức Giêsu đã dạy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4504893"/>
            <a:ext cx="12258546" cy="814301"/>
            <a:chOff x="-1896924" y="4711697"/>
            <a:chExt cx="10582177" cy="69796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Ai là người lớn hơn cả</a:t>
              </a:r>
              <a:endParaRPr kumimoji="0" lang="pt-BR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ĐÂU LÀ ĐIỀU CÁC MÔN ĐỆ BÀN TÁN DỌC ĐƯỜNG?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 người chỉ huy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người phục vụ mọi người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người rốt hết</a:t>
              </a:r>
              <a:endParaRPr kumimoji="0" lang="vi-VN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b và c đúng.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635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b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 VỚI CÁC MÔN ĐỆ: “AI MUỐN LÀM NGƯỜI ĐỨNG ĐẦU THÌ PHẢI LÀM GÌ? 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3148"/>
            <a:ext cx="12192000" cy="596485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và các môn đệ đi băng qua miền Ga-li-lê. Nhưng Đức Giê-su không muốn cho ai biết, vì Người đang dạy các môn đệ rằng: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MỪNG CHÚA 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GIÊ-SU KI-TÔ THEO THÁNH MÁC-CÔ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467209" y="1650373"/>
            <a:ext cx="6083719" cy="2681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4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sống phục vụ qua cử chỉ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“Con Người sẽ bị nộp vào tay người đời, họ sẽ giết chết Người, và ba ngày sau khi bị giết chết, Người sẽ sống lại.” 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các ông không hiểu lời đó, và các ông sợ không dám hỏi lại Người.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26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Sau đó, Đức Giê-su và các môn đệ đến thành Ca-phác-na-um. Khi về tới nhà, Đức Giê-su hỏi các ông: “Dọc đường, anh em đã bàn tán điều gì vậy ?”</a:t>
            </a:r>
            <a:endParaRPr lang="en-US" sz="6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5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làm thinh, vì khi đi đường, các ông đã cãi nhau xem ai là người lớn hơn cả.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18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Đức Giê-su ngồi xuống, gọi Nhóm Mười Hai lại mà nói: “Ai muốn làm người đứng đầu, thì phải làm người rốt hết, và làm người phục vụ mọi người.”</a:t>
            </a:r>
          </a:p>
        </p:txBody>
      </p:sp>
    </p:spTree>
    <p:extLst>
      <p:ext uri="{BB962C8B-B14F-4D97-AF65-F5344CB8AC3E}">
        <p14:creationId xmlns:p14="http://schemas.microsoft.com/office/powerpoint/2010/main" val="140089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Kế đó, Người đem một em nhỏ đặt vào giữa các ông, rồi ôm lấy nó và nói :</a:t>
            </a:r>
          </a:p>
        </p:txBody>
      </p:sp>
    </p:spTree>
    <p:extLst>
      <p:ext uri="{BB962C8B-B14F-4D97-AF65-F5344CB8AC3E}">
        <p14:creationId xmlns:p14="http://schemas.microsoft.com/office/powerpoint/2010/main" val="135536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“Ai tiếp đón một em nhỏ như em này vì danh Thầy, là tiếp đón chính Thầy ;</a:t>
            </a:r>
          </a:p>
        </p:txBody>
      </p:sp>
    </p:spTree>
    <p:extLst>
      <p:ext uri="{BB962C8B-B14F-4D97-AF65-F5344CB8AC3E}">
        <p14:creationId xmlns:p14="http://schemas.microsoft.com/office/powerpoint/2010/main" val="27214567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763</Words>
  <Application>Microsoft Office PowerPoint</Application>
  <PresentationFormat>Widescreen</PresentationFormat>
  <Paragraphs>180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“Con Người sẽ bị nộp vào tay người đời, họ sẽ giết chết Người, và ba ngày sau khi bị giết chết, Người sẽ sống lại.” </vt:lpstr>
      <vt:lpstr>Nhưng các ông không hiểu lời đó, và các ông sợ không dám hỏi lại Người.</vt:lpstr>
      <vt:lpstr>Sau đó, Đức Giê-su và các môn đệ đến thành Ca-phác-na-um. Khi về tới nhà, Đức Giê-su hỏi các ông: “Dọc đường, anh em đã bàn tán điều gì vậy ?”</vt:lpstr>
      <vt:lpstr>Các ông làm thinh, vì khi đi đường, các ông đã cãi nhau xem ai là người lớn hơn cả.</vt:lpstr>
      <vt:lpstr>Rồi Đức Giê-su ngồi xuống, gọi Nhóm Mười Hai lại mà nói: “Ai muốn làm người đứng đầu, thì phải làm người rốt hết, và làm người phục vụ mọi người.”</vt:lpstr>
      <vt:lpstr>Kế đó, Người đem một em nhỏ đặt vào giữa các ông, rồi ôm lấy nó và nói :</vt:lpstr>
      <vt:lpstr>“Ai tiếp đón một em nhỏ như em này vì danh Thầy, là tiếp đón chính Thầy ;</vt:lpstr>
      <vt:lpstr>và ai tiếp đón Thầy, thì không phải là tiếp đón Thầy, nhưng là tiếp đón Đấng đã sai Thầy.”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48</cp:revision>
  <dcterms:created xsi:type="dcterms:W3CDTF">2020-05-22T13:54:49Z</dcterms:created>
  <dcterms:modified xsi:type="dcterms:W3CDTF">2024-09-21T02:44:28Z</dcterms:modified>
</cp:coreProperties>
</file>