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17" r:id="rId8"/>
    <p:sldId id="318" r:id="rId9"/>
    <p:sldId id="319" r:id="rId10"/>
    <p:sldId id="320" r:id="rId11"/>
    <p:sldId id="321" r:id="rId12"/>
    <p:sldId id="322" r:id="rId13"/>
    <p:sldId id="288" r:id="rId14"/>
    <p:sldId id="293" r:id="rId15"/>
    <p:sldId id="303" r:id="rId16"/>
    <p:sldId id="301" r:id="rId17"/>
    <p:sldId id="260" r:id="rId18"/>
    <p:sldId id="261" r:id="rId19"/>
    <p:sldId id="299" r:id="rId20"/>
    <p:sldId id="298" r:id="rId21"/>
    <p:sldId id="297" r:id="rId22"/>
    <p:sldId id="302" r:id="rId23"/>
    <p:sldId id="29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758" y="6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06/09/2024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0034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XXIV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khi Đức Giê-su quay lại, nhìn thấy các môn đệ, Người trách ông Phê-rô :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88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“Xa-tan ! lui lại đàng sau Thầy ! Vì tư tưởng của anh không phải là tư tưởng của Thiên Chúa, mà là của loài người.”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24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Đức Giê-su gọi đám đông cùng với các môn đệ lại. Người nói với họ rằng: “Ai muốn theo tôi, phải từ bỏ chính mình, vác thập giá mình mà theo.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5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ai muốn cứu mạng sống mình, thì sẽ mất; còn ai liều mất mạng sống mình vì tôi và vì Tin Mừng, thì sẽ cứu được mạng sống ấy.”</a:t>
            </a:r>
            <a:r>
              <a:rPr lang="en-US" sz="6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2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6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721604"/>
              </p:ext>
            </p:extLst>
          </p:nvPr>
        </p:nvGraphicFramePr>
        <p:xfrm>
          <a:off x="1187394" y="133632"/>
          <a:ext cx="9729036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Ỳ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CHO CÁC MÔN ĐỆ BIẾT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NGƯỜI SẼ PHẢI LÀM SAO NHIỀU,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CUỐI CÙNG LÀ BỊ GIẾT CHẾT?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AEA043D-D836-4708-9E58-DF949F589F55}"/>
              </a:ext>
            </a:extLst>
          </p:cNvPr>
          <p:cNvSpPr/>
          <p:nvPr/>
        </p:nvSpPr>
        <p:spPr>
          <a:xfrm>
            <a:off x="1182314" y="1286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7E21A3F-C914-4F84-A3F5-07055AF65610}"/>
              </a:ext>
            </a:extLst>
          </p:cNvPr>
          <p:cNvSpPr/>
          <p:nvPr/>
        </p:nvSpPr>
        <p:spPr>
          <a:xfrm>
            <a:off x="1998354" y="13250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2F3608F-67AA-4071-8532-2D17D9F44E11}"/>
              </a:ext>
            </a:extLst>
          </p:cNvPr>
          <p:cNvSpPr/>
          <p:nvPr/>
        </p:nvSpPr>
        <p:spPr>
          <a:xfrm>
            <a:off x="2807997" y="1286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53D234AF-C73B-4500-8263-3D4E311E2CDF}"/>
              </a:ext>
            </a:extLst>
          </p:cNvPr>
          <p:cNvSpPr/>
          <p:nvPr/>
        </p:nvSpPr>
        <p:spPr>
          <a:xfrm>
            <a:off x="3620855" y="12861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3E97978-1DA4-4CA1-92E8-BD6E997F3182}"/>
              </a:ext>
            </a:extLst>
          </p:cNvPr>
          <p:cNvSpPr/>
          <p:nvPr/>
        </p:nvSpPr>
        <p:spPr>
          <a:xfrm>
            <a:off x="4428005" y="1286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7F91EB-FEC6-413E-B19B-4CDE8A1FD718}"/>
              </a:ext>
            </a:extLst>
          </p:cNvPr>
          <p:cNvSpPr/>
          <p:nvPr/>
        </p:nvSpPr>
        <p:spPr>
          <a:xfrm>
            <a:off x="5239802" y="1299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A97D3D-D4BF-4BC0-BF55-BB46E0E3FF2A}"/>
              </a:ext>
            </a:extLst>
          </p:cNvPr>
          <p:cNvSpPr/>
          <p:nvPr/>
        </p:nvSpPr>
        <p:spPr>
          <a:xfrm>
            <a:off x="6055842" y="12619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29A730B-DEB9-4E4E-8650-A7F8558EE5AE}"/>
              </a:ext>
            </a:extLst>
          </p:cNvPr>
          <p:cNvSpPr/>
          <p:nvPr/>
        </p:nvSpPr>
        <p:spPr>
          <a:xfrm>
            <a:off x="6865485" y="1299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ADE2BB1-4FFF-4E81-A104-0F779C71439E}"/>
              </a:ext>
            </a:extLst>
          </p:cNvPr>
          <p:cNvSpPr/>
          <p:nvPr/>
        </p:nvSpPr>
        <p:spPr>
          <a:xfrm>
            <a:off x="7678343" y="12992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0962E82-2A01-498F-8157-F62876845090}"/>
              </a:ext>
            </a:extLst>
          </p:cNvPr>
          <p:cNvSpPr/>
          <p:nvPr/>
        </p:nvSpPr>
        <p:spPr>
          <a:xfrm>
            <a:off x="8485493" y="1299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5FC0A4A-0C0E-479C-A5B4-C9011DADCFA8}"/>
              </a:ext>
            </a:extLst>
          </p:cNvPr>
          <p:cNvSpPr/>
          <p:nvPr/>
        </p:nvSpPr>
        <p:spPr>
          <a:xfrm>
            <a:off x="2807997" y="7458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933E68C-8E70-459C-96D3-29D08C3166C6}"/>
              </a:ext>
            </a:extLst>
          </p:cNvPr>
          <p:cNvSpPr/>
          <p:nvPr/>
        </p:nvSpPr>
        <p:spPr>
          <a:xfrm>
            <a:off x="3620855" y="74583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A0A894F-A944-4848-8DA1-55568BE9ADE7}"/>
              </a:ext>
            </a:extLst>
          </p:cNvPr>
          <p:cNvSpPr/>
          <p:nvPr/>
        </p:nvSpPr>
        <p:spPr>
          <a:xfrm>
            <a:off x="4428005" y="7458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195F9C9-4822-436D-B938-91A5CB49EEB8}"/>
              </a:ext>
            </a:extLst>
          </p:cNvPr>
          <p:cNvSpPr/>
          <p:nvPr/>
        </p:nvSpPr>
        <p:spPr>
          <a:xfrm>
            <a:off x="5239802" y="74714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96C477D-35AF-46E2-8DC5-E6F68880D03C}"/>
              </a:ext>
            </a:extLst>
          </p:cNvPr>
          <p:cNvSpPr/>
          <p:nvPr/>
        </p:nvSpPr>
        <p:spPr>
          <a:xfrm>
            <a:off x="6055842" y="74341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F0EFFED-EA4B-4531-886A-06672C6B8FFB}"/>
              </a:ext>
            </a:extLst>
          </p:cNvPr>
          <p:cNvSpPr/>
          <p:nvPr/>
        </p:nvSpPr>
        <p:spPr>
          <a:xfrm>
            <a:off x="6865485" y="74714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A801DE9-7E71-4DC9-A654-AFB252B00EDB}"/>
              </a:ext>
            </a:extLst>
          </p:cNvPr>
          <p:cNvSpPr/>
          <p:nvPr/>
        </p:nvSpPr>
        <p:spPr>
          <a:xfrm>
            <a:off x="7678343" y="74714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274B75C-3428-4CF8-AE5E-F27D523C52EE}"/>
              </a:ext>
            </a:extLst>
          </p:cNvPr>
          <p:cNvSpPr/>
          <p:nvPr/>
        </p:nvSpPr>
        <p:spPr>
          <a:xfrm>
            <a:off x="1192474" y="13478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D8B2FB2-8987-49AA-A6CB-AB1F377A0234}"/>
              </a:ext>
            </a:extLst>
          </p:cNvPr>
          <p:cNvSpPr/>
          <p:nvPr/>
        </p:nvSpPr>
        <p:spPr>
          <a:xfrm>
            <a:off x="2008514" y="135170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9B49F9B-C220-430C-B186-411BDF6B2E7E}"/>
              </a:ext>
            </a:extLst>
          </p:cNvPr>
          <p:cNvSpPr/>
          <p:nvPr/>
        </p:nvSpPr>
        <p:spPr>
          <a:xfrm>
            <a:off x="2818157" y="13478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0D412C-A6A0-4630-A1EF-8D246D1B18FD}"/>
              </a:ext>
            </a:extLst>
          </p:cNvPr>
          <p:cNvSpPr/>
          <p:nvPr/>
        </p:nvSpPr>
        <p:spPr>
          <a:xfrm>
            <a:off x="3631015" y="134781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F836E94-C241-4AA9-BC91-1ABA421AC37C}"/>
              </a:ext>
            </a:extLst>
          </p:cNvPr>
          <p:cNvSpPr/>
          <p:nvPr/>
        </p:nvSpPr>
        <p:spPr>
          <a:xfrm>
            <a:off x="4438165" y="13478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3D8E0FF-DD4B-4539-A453-CE5001693CF2}"/>
              </a:ext>
            </a:extLst>
          </p:cNvPr>
          <p:cNvSpPr/>
          <p:nvPr/>
        </p:nvSpPr>
        <p:spPr>
          <a:xfrm>
            <a:off x="5249962" y="13491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3F3FDE5-A13E-4DEC-9387-B58515172BC7}"/>
              </a:ext>
            </a:extLst>
          </p:cNvPr>
          <p:cNvSpPr/>
          <p:nvPr/>
        </p:nvSpPr>
        <p:spPr>
          <a:xfrm>
            <a:off x="6066002" y="134539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7E0B1A7-92C4-4B82-A33C-BC8D6B186605}"/>
              </a:ext>
            </a:extLst>
          </p:cNvPr>
          <p:cNvSpPr/>
          <p:nvPr/>
        </p:nvSpPr>
        <p:spPr>
          <a:xfrm>
            <a:off x="6875645" y="13491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29B6423-0419-4AF1-AADD-819FECAA54EF}"/>
              </a:ext>
            </a:extLst>
          </p:cNvPr>
          <p:cNvSpPr/>
          <p:nvPr/>
        </p:nvSpPr>
        <p:spPr>
          <a:xfrm>
            <a:off x="7688503" y="134912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C371C1B-9848-48DA-9032-521A2C196D6F}"/>
              </a:ext>
            </a:extLst>
          </p:cNvPr>
          <p:cNvSpPr/>
          <p:nvPr/>
        </p:nvSpPr>
        <p:spPr>
          <a:xfrm>
            <a:off x="8495653" y="13491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FE9BA99-9DBC-432E-8F88-2E04875E449F}"/>
              </a:ext>
            </a:extLst>
          </p:cNvPr>
          <p:cNvSpPr/>
          <p:nvPr/>
        </p:nvSpPr>
        <p:spPr>
          <a:xfrm>
            <a:off x="9300853" y="1345855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60C2720-20AE-414F-B4E0-6EC898EAE3C2}"/>
              </a:ext>
            </a:extLst>
          </p:cNvPr>
          <p:cNvSpPr/>
          <p:nvPr/>
        </p:nvSpPr>
        <p:spPr>
          <a:xfrm>
            <a:off x="1998354" y="196130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6A7E55A-A895-4A21-B9E9-2A9F4AC9FA05}"/>
              </a:ext>
            </a:extLst>
          </p:cNvPr>
          <p:cNvSpPr/>
          <p:nvPr/>
        </p:nvSpPr>
        <p:spPr>
          <a:xfrm>
            <a:off x="2807997" y="19574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ED6A75C-6A9D-4269-8664-B82FE6E4CDF6}"/>
              </a:ext>
            </a:extLst>
          </p:cNvPr>
          <p:cNvSpPr/>
          <p:nvPr/>
        </p:nvSpPr>
        <p:spPr>
          <a:xfrm>
            <a:off x="3620855" y="195741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DFA6E21-5327-4A8E-A07D-D1FF345748DF}"/>
              </a:ext>
            </a:extLst>
          </p:cNvPr>
          <p:cNvSpPr/>
          <p:nvPr/>
        </p:nvSpPr>
        <p:spPr>
          <a:xfrm>
            <a:off x="4428005" y="19574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EEDF9D5-C0A5-4A7C-B3B8-D70B45BB448F}"/>
              </a:ext>
            </a:extLst>
          </p:cNvPr>
          <p:cNvSpPr/>
          <p:nvPr/>
        </p:nvSpPr>
        <p:spPr>
          <a:xfrm>
            <a:off x="5239802" y="19587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A818A29-A8FB-4B17-8961-5FDE32E26A3D}"/>
              </a:ext>
            </a:extLst>
          </p:cNvPr>
          <p:cNvSpPr/>
          <p:nvPr/>
        </p:nvSpPr>
        <p:spPr>
          <a:xfrm>
            <a:off x="6055842" y="195499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5D25246-C438-4E63-A88E-41FFD57C98EE}"/>
              </a:ext>
            </a:extLst>
          </p:cNvPr>
          <p:cNvSpPr/>
          <p:nvPr/>
        </p:nvSpPr>
        <p:spPr>
          <a:xfrm>
            <a:off x="6865485" y="19587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20D9F28-60FC-4F96-84AC-F6897ABFA8F6}"/>
              </a:ext>
            </a:extLst>
          </p:cNvPr>
          <p:cNvSpPr/>
          <p:nvPr/>
        </p:nvSpPr>
        <p:spPr>
          <a:xfrm>
            <a:off x="7678343" y="195872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D9AA9A26-298E-496E-B3BC-7FDBC80EF6AB}"/>
              </a:ext>
            </a:extLst>
          </p:cNvPr>
          <p:cNvSpPr/>
          <p:nvPr/>
        </p:nvSpPr>
        <p:spPr>
          <a:xfrm>
            <a:off x="1998354" y="257852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F05090E-F53C-44E0-8839-639A1FF81389}"/>
              </a:ext>
            </a:extLst>
          </p:cNvPr>
          <p:cNvSpPr/>
          <p:nvPr/>
        </p:nvSpPr>
        <p:spPr>
          <a:xfrm>
            <a:off x="2807997" y="25746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17F0A4A-68EE-4067-B4D4-9C2C6F97EBDD}"/>
              </a:ext>
            </a:extLst>
          </p:cNvPr>
          <p:cNvSpPr/>
          <p:nvPr/>
        </p:nvSpPr>
        <p:spPr>
          <a:xfrm>
            <a:off x="3620855" y="257463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B4CB664-E4CC-48CC-9E8D-5EA700432470}"/>
              </a:ext>
            </a:extLst>
          </p:cNvPr>
          <p:cNvSpPr/>
          <p:nvPr/>
        </p:nvSpPr>
        <p:spPr>
          <a:xfrm>
            <a:off x="4428005" y="25746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9F73F8A-E036-4427-9733-B0047DC738DE}"/>
              </a:ext>
            </a:extLst>
          </p:cNvPr>
          <p:cNvSpPr/>
          <p:nvPr/>
        </p:nvSpPr>
        <p:spPr>
          <a:xfrm>
            <a:off x="5239802" y="257594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D2C2D0F-F4E6-4B24-A895-0F2DC905E078}"/>
              </a:ext>
            </a:extLst>
          </p:cNvPr>
          <p:cNvSpPr/>
          <p:nvPr/>
        </p:nvSpPr>
        <p:spPr>
          <a:xfrm>
            <a:off x="6055842" y="257221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CE3B879-9006-4FBD-8807-6E126A12BD04}"/>
              </a:ext>
            </a:extLst>
          </p:cNvPr>
          <p:cNvSpPr/>
          <p:nvPr/>
        </p:nvSpPr>
        <p:spPr>
          <a:xfrm>
            <a:off x="6865485" y="257594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1F02E-51FB-45C2-B005-85B3FC081444}"/>
              </a:ext>
            </a:extLst>
          </p:cNvPr>
          <p:cNvSpPr/>
          <p:nvPr/>
        </p:nvSpPr>
        <p:spPr>
          <a:xfrm>
            <a:off x="7678343" y="257594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C29367E-CB90-4ADE-BE53-6A34B01F34B6}"/>
              </a:ext>
            </a:extLst>
          </p:cNvPr>
          <p:cNvSpPr/>
          <p:nvPr/>
        </p:nvSpPr>
        <p:spPr>
          <a:xfrm>
            <a:off x="2810537" y="319185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56C0AD3-40A4-488B-A2E9-7875B590822B}"/>
              </a:ext>
            </a:extLst>
          </p:cNvPr>
          <p:cNvSpPr/>
          <p:nvPr/>
        </p:nvSpPr>
        <p:spPr>
          <a:xfrm>
            <a:off x="3623395" y="319185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D9EF77D-ED6C-4844-989E-33EBD3B356B1}"/>
              </a:ext>
            </a:extLst>
          </p:cNvPr>
          <p:cNvSpPr/>
          <p:nvPr/>
        </p:nvSpPr>
        <p:spPr>
          <a:xfrm>
            <a:off x="4430545" y="319185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F9A2A0F-7E50-4930-A38E-2F0ED44510F5}"/>
              </a:ext>
            </a:extLst>
          </p:cNvPr>
          <p:cNvSpPr/>
          <p:nvPr/>
        </p:nvSpPr>
        <p:spPr>
          <a:xfrm>
            <a:off x="5242342" y="319316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BEE8BA3A-2A32-48AE-ABC2-B43C97AABEEC}"/>
              </a:ext>
            </a:extLst>
          </p:cNvPr>
          <p:cNvSpPr/>
          <p:nvPr/>
        </p:nvSpPr>
        <p:spPr>
          <a:xfrm>
            <a:off x="6058382" y="318943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2948589-8BF2-4A7E-B268-3DCED8803816}"/>
              </a:ext>
            </a:extLst>
          </p:cNvPr>
          <p:cNvSpPr/>
          <p:nvPr/>
        </p:nvSpPr>
        <p:spPr>
          <a:xfrm>
            <a:off x="6868025" y="319316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BA92C8B-1965-4F9F-A6D4-21932DAF0153}"/>
              </a:ext>
            </a:extLst>
          </p:cNvPr>
          <p:cNvSpPr/>
          <p:nvPr/>
        </p:nvSpPr>
        <p:spPr>
          <a:xfrm>
            <a:off x="7680883" y="319316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F1B2044-A72B-4B32-B573-A3A1F5828D9C}"/>
              </a:ext>
            </a:extLst>
          </p:cNvPr>
          <p:cNvSpPr/>
          <p:nvPr/>
        </p:nvSpPr>
        <p:spPr>
          <a:xfrm>
            <a:off x="8488033" y="319316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927FB47-C126-4001-B20A-A8E7BC17CF02}"/>
              </a:ext>
            </a:extLst>
          </p:cNvPr>
          <p:cNvSpPr/>
          <p:nvPr/>
        </p:nvSpPr>
        <p:spPr>
          <a:xfrm>
            <a:off x="9293233" y="3189895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998CA13B-BD95-4A88-A07C-598A8AB52F0B}"/>
              </a:ext>
            </a:extLst>
          </p:cNvPr>
          <p:cNvSpPr/>
          <p:nvPr/>
        </p:nvSpPr>
        <p:spPr>
          <a:xfrm>
            <a:off x="2005974" y="380534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EC72DF4-BA7C-48F1-B265-0181B1F5B5E9}"/>
              </a:ext>
            </a:extLst>
          </p:cNvPr>
          <p:cNvSpPr/>
          <p:nvPr/>
        </p:nvSpPr>
        <p:spPr>
          <a:xfrm>
            <a:off x="2815617" y="380145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44514F92-64E9-4B6C-A374-DC5EF0DB6BE8}"/>
              </a:ext>
            </a:extLst>
          </p:cNvPr>
          <p:cNvSpPr/>
          <p:nvPr/>
        </p:nvSpPr>
        <p:spPr>
          <a:xfrm>
            <a:off x="3628475" y="380145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B27EE8B-3EEB-4DEE-94D8-C221B9D011C3}"/>
              </a:ext>
            </a:extLst>
          </p:cNvPr>
          <p:cNvSpPr/>
          <p:nvPr/>
        </p:nvSpPr>
        <p:spPr>
          <a:xfrm>
            <a:off x="4435625" y="380145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E4EBF3F-7926-4AD8-A3B3-E275B287B057}"/>
              </a:ext>
            </a:extLst>
          </p:cNvPr>
          <p:cNvSpPr/>
          <p:nvPr/>
        </p:nvSpPr>
        <p:spPr>
          <a:xfrm>
            <a:off x="5247422" y="380276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E6FC83A-1178-45D6-942B-B60FC1F99CE0}"/>
              </a:ext>
            </a:extLst>
          </p:cNvPr>
          <p:cNvSpPr/>
          <p:nvPr/>
        </p:nvSpPr>
        <p:spPr>
          <a:xfrm>
            <a:off x="6063462" y="379903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B97F04E-7041-4272-8F36-2DEBE57F91D7}"/>
              </a:ext>
            </a:extLst>
          </p:cNvPr>
          <p:cNvSpPr/>
          <p:nvPr/>
        </p:nvSpPr>
        <p:spPr>
          <a:xfrm>
            <a:off x="6873486" y="380276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0AD4906-D82A-4269-BF9F-66DE0CACC164}"/>
              </a:ext>
            </a:extLst>
          </p:cNvPr>
          <p:cNvSpPr/>
          <p:nvPr/>
        </p:nvSpPr>
        <p:spPr>
          <a:xfrm>
            <a:off x="7685963" y="380276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DDB00B2-B5E2-4A03-BDB3-E9A870D6C315}"/>
              </a:ext>
            </a:extLst>
          </p:cNvPr>
          <p:cNvSpPr/>
          <p:nvPr/>
        </p:nvSpPr>
        <p:spPr>
          <a:xfrm>
            <a:off x="2807997" y="441867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EC3FA212-6CBC-46AC-AAC2-9B310C527B52}"/>
              </a:ext>
            </a:extLst>
          </p:cNvPr>
          <p:cNvSpPr/>
          <p:nvPr/>
        </p:nvSpPr>
        <p:spPr>
          <a:xfrm>
            <a:off x="3620855" y="4418676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760046E-8337-40FB-884D-C418BF56C977}"/>
              </a:ext>
            </a:extLst>
          </p:cNvPr>
          <p:cNvSpPr/>
          <p:nvPr/>
        </p:nvSpPr>
        <p:spPr>
          <a:xfrm>
            <a:off x="4428005" y="441867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9B05112-DC87-49E5-BB2C-FCF0FC228418}"/>
              </a:ext>
            </a:extLst>
          </p:cNvPr>
          <p:cNvSpPr/>
          <p:nvPr/>
        </p:nvSpPr>
        <p:spPr>
          <a:xfrm>
            <a:off x="5239802" y="441998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0E9D04BC-11A4-45AF-84F4-23ED9C3803D8}"/>
              </a:ext>
            </a:extLst>
          </p:cNvPr>
          <p:cNvSpPr/>
          <p:nvPr/>
        </p:nvSpPr>
        <p:spPr>
          <a:xfrm>
            <a:off x="6055842" y="4416253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5157C33F-5226-4113-9670-16D6E7E29B79}"/>
              </a:ext>
            </a:extLst>
          </p:cNvPr>
          <p:cNvSpPr/>
          <p:nvPr/>
        </p:nvSpPr>
        <p:spPr>
          <a:xfrm>
            <a:off x="6865485" y="441998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C5A2628E-F917-427D-835E-2D64D681C253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MUỐN THEO CHÚA GIÊ-SU,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PHẢI VÁC GÌ MÀ THEO ?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C96FC8CF-CA74-402D-893D-B99D73381AD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ĐẦU TIÊN HỌ BẢO ĐỨC GIÊ-SU LÀ VỊ NGÔN SỨ NÀO?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42A0353-6663-4E14-9EA7-6580E397E4C6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MUỐN CỨU CÁI GÌ MÌNH, THÌ SẼ MẤT ?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A862EA02-FF55-4768-85B8-408B20D42CF5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NGOÀI CÁC THƯỢNG TẾ VÀ KINH SƯ,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CÒN BỊ NHỮNG AI LOẠI BỎ ?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53B444F6-FD72-40E1-943D-D0218993A982}"/>
              </a:ext>
            </a:extLst>
          </p:cNvPr>
          <p:cNvSpPr/>
          <p:nvPr/>
        </p:nvSpPr>
        <p:spPr>
          <a:xfrm>
            <a:off x="6281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NÓI: AI MUỐN THEO TÔI,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 TỪ BỎ CÁI GÌ ?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23645CB-066F-45AF-9A5C-096B98150A07}"/>
              </a:ext>
            </a:extLst>
          </p:cNvPr>
          <p:cNvSpPr/>
          <p:nvPr/>
        </p:nvSpPr>
        <p:spPr>
          <a:xfrm>
            <a:off x="-16579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DẠY CHO CÁC MÔN ĐỆ BIẾT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NGƯỜI PHẢI CHỊU ĐAU KHỔ NHIỀU, BỊ LÀM SAO RỒI SAU BA NGÀY SỐNG LẠI ?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90BD00-92DF-45BE-8DC1-4413A555D85F}"/>
              </a:ext>
            </a:extLst>
          </p:cNvPr>
          <p:cNvSpPr/>
          <p:nvPr/>
        </p:nvSpPr>
        <p:spPr>
          <a:xfrm>
            <a:off x="-895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BẢO THẦY LÀ ÔNG GIOAN TẨY GIẢ, CÓ KẺ THÌ BẢO LÀ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Ê-LI-A, KẺ KHÁC LẠI CHO LÀ MỘT … … NÀO ĐÓ.</a:t>
            </a: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4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>
                      <p:stCondLst>
                        <p:cond delay="0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4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7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0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3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6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9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2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8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1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4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73" grpId="0" animBg="1"/>
      <p:bldP spid="173" grpId="1" animBg="1"/>
      <p:bldP spid="174" grpId="0" animBg="1"/>
      <p:bldP spid="174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73" grpId="0" animBg="1"/>
      <p:bldP spid="73" grpId="1" animBg="1"/>
      <p:bldP spid="74" grpId="0" animBg="1"/>
      <p:bldP spid="74" grpId="1" animBg="1"/>
      <p:bldP spid="83" grpId="0" animBg="1"/>
      <p:bldP spid="83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6" grpId="0" animBg="1"/>
      <p:bldP spid="156" grpId="1" animBg="1"/>
      <p:bldP spid="157" grpId="0" animBg="1"/>
      <p:bldP spid="15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F61068-0090-4E41-B11F-949442ED7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73106"/>
              </p:ext>
            </p:extLst>
          </p:nvPr>
        </p:nvGraphicFramePr>
        <p:xfrm>
          <a:off x="1187394" y="133632"/>
          <a:ext cx="10676952" cy="6411952"/>
        </p:xfrm>
        <a:graphic>
          <a:graphicData uri="http://schemas.openxmlformats.org/drawingml/2006/table">
            <a:tbl>
              <a:tblPr firstRow="1" firstCol="1" bandRow="1"/>
              <a:tblGrid>
                <a:gridCol w="889746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89746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</a:tblGrid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Ẩ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Ỳ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01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44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vị ngôn sứ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 Tẩy Giả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Êlia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0713"/>
            <a:ext cx="12233366" cy="802023"/>
            <a:chOff x="-1896924" y="5472048"/>
            <a:chExt cx="10560440" cy="6874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547204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r>
                <a:rPr lang="en-US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ả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A,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DÂN CHÚNG NÓI ĐỨC GIÊ-SU LÀ AI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Tôma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Phaolô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88936"/>
            <a:ext cx="12233366" cy="803243"/>
            <a:chOff x="-1896924" y="3982366"/>
            <a:chExt cx="10560440" cy="68848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98504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TUYÊN XƯNG ĐỨC GIÊ-SU</a:t>
            </a:r>
          </a:p>
          <a:p>
            <a:pPr lvl="0" algn="just"/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ĐẤNG KI-TÔ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và các môn đệ rời Bết-xai-đa để đi tới các làng xã vùng Xê-da-rê Phi-líp-phê.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</a:t>
            </a:r>
            <a:r>
              <a:rPr lang="en-US" sz="31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Dân ngoại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Kỳ mục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5353771"/>
            <a:ext cx="12258546" cy="814295"/>
            <a:chOff x="-1896924" y="4711697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NÓI: CON NGƯỜI SẼ CHỊU NHIỀU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ĐAU KHỔ VÀ BỊ AI GIẾT CHẾT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Gioan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Tôma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Giuđa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3169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BIẾT ĐƯỢC THẦY SẼ CHỊU NHIỀU ĐAU KHỔ,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SẼ BỊ GIẾT CHẾT, AI ĐÃ TRÁCH NGƯỜI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Vác thập giá mình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Từ bỏ chính mình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vui với mọi người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B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8852"/>
            <a:ext cx="12227749" cy="812585"/>
            <a:chOff x="-1896924" y="3209495"/>
            <a:chExt cx="10555592" cy="69649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0401" y="32201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B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“ĐÂY LÀ ĐIỀU KIỆN ĐỂ THEO ĐỨC GIÊ-SU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685371" y="14113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535430"/>
            <a:ext cx="6083719" cy="2393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48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tuyên xưng đức tin</a:t>
            </a:r>
            <a:b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như thế nào?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Dọc đường, Người hỏi các môn đệ : “Người ta nói Thầy là ai ?”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đáp : “Họ bảo Thầy là ông Gio-an Tẩy Giả, có kẻ thì bảo là ông Ê-li-a, kẻ khác lại cho là một ngôn sứ nào đó.”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lại hỏi các ông : “Còn anh em, anh em bảo Thầy là ai ?” Ông Phê-rô trả lời: “Thầy là Đấng Ki-tô.”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liền cấm ngặt các ông không được nói với ai về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bắt đầu dạy cho các ông biết: Con Người phải chịu đau khổ nhiều, bị các kỳ mục,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2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thượng tế cùng kinh sư loại bỏ, bị giết chết và sau ba ngày sẽ sống lại.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2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rõ điều đó, không úp mở. Ông Phê-rô liền kéo riêng Người ra và bắt đầu trách Người.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561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871</Words>
  <Application>Microsoft Office PowerPoint</Application>
  <PresentationFormat>Widescreen</PresentationFormat>
  <Paragraphs>247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Dọc đường, Người hỏi các môn đệ : “Người ta nói Thầy là ai ?” </vt:lpstr>
      <vt:lpstr>Các ông đáp : “Họ bảo Thầy là ông Gio-an Tẩy Giả, có kẻ thì bảo là ông Ê-li-a, kẻ khác lại cho là một ngôn sứ nào đó.”</vt:lpstr>
      <vt:lpstr>Người lại hỏi các ông : “Còn anh em, anh em bảo Thầy là ai ?” Ông Phê-rô trả lời: “Thầy là Đấng Ki-tô.”</vt:lpstr>
      <vt:lpstr>Đức Giê-su liền cấm ngặt các ông không được nói với ai về Người.</vt:lpstr>
      <vt:lpstr>Rồi Người bắt đầu dạy cho các ông biết: Con Người phải chịu đau khổ nhiều, bị các kỳ mục, </vt:lpstr>
      <vt:lpstr>thượng tế cùng kinh sư loại bỏ, bị giết chết và sau ba ngày sẽ sống lại.</vt:lpstr>
      <vt:lpstr>Người nói rõ điều đó, không úp mở. Ông Phê-rô liền kéo riêng Người ra và bắt đầu trách Người.</vt:lpstr>
      <vt:lpstr>Nhưng khi Đức Giê-su quay lại, nhìn thấy các môn đệ, Người trách ông Phê-rô :</vt:lpstr>
      <vt:lpstr>“Xa-tan ! lui lại đàng sau Thầy ! Vì tư tưởng của anh không phải là tư tưởng của Thiên Chúa, mà là của loài người.”</vt:lpstr>
      <vt:lpstr>Rồi Đức Giê-su gọi đám đông cùng với các môn đệ lại. Người nói với họ rằng: “Ai muốn theo tôi, phải từ bỏ chính mình, vác thập giá mình mà theo.</vt:lpstr>
      <vt:lpstr>Quả vậy, ai muốn cứu mạng sống mình, thì sẽ mất; còn ai liều mất mạng sống mình vì tôi và vì Tin Mừng, thì sẽ cứu được mạng sống ấy.”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50</cp:revision>
  <dcterms:created xsi:type="dcterms:W3CDTF">2020-05-22T13:54:49Z</dcterms:created>
  <dcterms:modified xsi:type="dcterms:W3CDTF">2024-09-06T03:12:11Z</dcterms:modified>
</cp:coreProperties>
</file>