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87" r:id="rId4"/>
    <p:sldId id="304" r:id="rId5"/>
    <p:sldId id="305" r:id="rId6"/>
    <p:sldId id="306" r:id="rId7"/>
    <p:sldId id="317" r:id="rId8"/>
    <p:sldId id="318" r:id="rId9"/>
    <p:sldId id="319" r:id="rId10"/>
    <p:sldId id="320" r:id="rId11"/>
    <p:sldId id="321" r:id="rId12"/>
    <p:sldId id="322" r:id="rId13"/>
    <p:sldId id="288" r:id="rId14"/>
    <p:sldId id="293" r:id="rId15"/>
    <p:sldId id="303" r:id="rId16"/>
    <p:sldId id="301" r:id="rId17"/>
    <p:sldId id="260" r:id="rId18"/>
    <p:sldId id="261" r:id="rId19"/>
    <p:sldId id="299" r:id="rId20"/>
    <p:sldId id="298" r:id="rId21"/>
    <p:sldId id="297" r:id="rId22"/>
    <p:sldId id="302" r:id="rId23"/>
    <p:sldId id="296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758" y="6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06/09/2024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2823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06/09/2024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06/09/2024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91547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06/09/2024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7388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06/09/2024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8886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06/09/2024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72443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06/09/2024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9667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06/09/2024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37632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06/09/2024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101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06/09/2024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4166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F6F5F-504B-4E25-BC0D-3512FB791460}" type="datetimeFigureOut">
              <a:rPr lang="vi-VN" smtClean="0"/>
              <a:t>06/09/2024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4673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6F5F-504B-4E25-BC0D-3512FB791460}" type="datetimeFigureOut">
              <a:rPr lang="vi-VN" smtClean="0"/>
              <a:t>06/09/2024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BE03F-87A6-484C-92DC-656CDCAFC68D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549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THÁNH</a:t>
            </a: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-1" y="5700345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 dirty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NHẬT XXIV THƯỜNG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NIÊN </a:t>
            </a: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- NĂM </a:t>
            </a:r>
            <a:r>
              <a:rPr lang="en-US" sz="4400" b="1" kern="1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latin typeface="Times New Roman" panose="02020603050405020304" pitchFamily="18" charset="0"/>
              </a:rPr>
              <a:t>B</a:t>
            </a:r>
            <a:endParaRPr kumimoji="0" lang="en-US" sz="4400" b="1" i="0" u="none" strike="noStrike" kern="10" cap="none" spc="0" normalizeH="0" baseline="0" noProof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193984" y="4089441"/>
            <a:ext cx="38091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SẼ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GIỮ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LỜI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33959" y="4089441"/>
            <a:ext cx="4031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YÊU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MẾN 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THẦY</a:t>
            </a: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khi Đức Giê-su quay lại, nhìn thấy các môn đệ, Người trách ông Phê-rô :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8885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“Xa-tan ! lui lại đàng sau Thầy ! Vì tư tưởng của anh không phải là tư tưởng của Thiên Chúa, mà là của loài người.”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243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4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Đức Giê-su gọi đám đông cùng với các môn đệ lại. Người nói với họ rằng: “Ai muốn theo tôi, phải từ bỏ chính mình, vác thập giá mình mà theo.</a:t>
            </a:r>
            <a:endParaRPr lang="en-US" sz="64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056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Quả vậy, ai muốn cứu mạng sống mình, thì sẽ mất; còn ai liều mất mạng sống mình vì tôi và vì Tin Mừng, thì sẽ cứu được mạng sống ấy.”</a:t>
            </a:r>
            <a:r>
              <a:rPr lang="en-US" sz="6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6200" b="1">
                <a:solidFill>
                  <a:srgbClr val="FF0000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</a:t>
            </a:r>
            <a:r>
              <a:rPr lang="en-US" sz="62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ời Chúa</a:t>
            </a:r>
            <a:endParaRPr lang="en-US" sz="6200" b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20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168021" y="14516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168021" y="753640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168021" y="1355279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168021" y="1994448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168021" y="2633617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168021" y="3247386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168021" y="3835755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7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C39D121-5D7B-4096-AC15-7D99D0382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0721604"/>
              </p:ext>
            </p:extLst>
          </p:nvPr>
        </p:nvGraphicFramePr>
        <p:xfrm>
          <a:off x="1187394" y="133632"/>
          <a:ext cx="9729036" cy="4896736"/>
        </p:xfrm>
        <a:graphic>
          <a:graphicData uri="http://schemas.openxmlformats.org/drawingml/2006/table">
            <a:tbl>
              <a:tblPr firstRow="1" firstCol="1" bandRow="1"/>
              <a:tblGrid>
                <a:gridCol w="810753">
                  <a:extLst>
                    <a:ext uri="{9D8B030D-6E8A-4147-A177-3AD203B41FA5}">
                      <a16:colId xmlns:a16="http://schemas.microsoft.com/office/drawing/2014/main" val="2156262816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2742214517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32903870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2667884793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425176694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3669872011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662897113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776490349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384194544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31149654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424828892"/>
                    </a:ext>
                  </a:extLst>
                </a:gridCol>
                <a:gridCol w="810753">
                  <a:extLst>
                    <a:ext uri="{9D8B030D-6E8A-4147-A177-3AD203B41FA5}">
                      <a16:colId xmlns:a16="http://schemas.microsoft.com/office/drawing/2014/main" val="1899966502"/>
                    </a:ext>
                  </a:extLst>
                </a:gridCol>
              </a:tblGrid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Ị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Ổ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57524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Ậ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1935624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Ẩ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648323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94042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Ỳ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Ụ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953724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Í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Ì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80553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031621"/>
                  </a:ext>
                </a:extLst>
              </a:tr>
              <a:tr h="61209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0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0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553872"/>
                  </a:ext>
                </a:extLst>
              </a:tr>
            </a:tbl>
          </a:graphicData>
        </a:graphic>
      </p:graphicFrame>
      <p:sp>
        <p:nvSpPr>
          <p:cNvPr id="77" name="Star: 10 Points 76">
            <a:extLst>
              <a:ext uri="{FF2B5EF4-FFF2-40B4-BE49-F238E27FC236}">
                <a16:creationId xmlns:a16="http://schemas.microsoft.com/office/drawing/2014/main" id="{37585962-43AA-4829-99D2-B102AE264020}"/>
              </a:ext>
            </a:extLst>
          </p:cNvPr>
          <p:cNvSpPr/>
          <p:nvPr/>
        </p:nvSpPr>
        <p:spPr>
          <a:xfrm>
            <a:off x="168021" y="4451580"/>
            <a:ext cx="603780" cy="574435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5" name="Rectangle 154">
            <a:extLst>
              <a:ext uri="{FF2B5EF4-FFF2-40B4-BE49-F238E27FC236}">
                <a16:creationId xmlns:a16="http://schemas.microsoft.com/office/drawing/2014/main" id="{B1484CB5-CA5B-422D-84D5-399513C9A8EF}"/>
              </a:ext>
            </a:extLst>
          </p:cNvPr>
          <p:cNvSpPr/>
          <p:nvPr/>
        </p:nvSpPr>
        <p:spPr>
          <a:xfrm>
            <a:off x="-1339" y="513203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ĐỨC GIÊ-SU CHO CÁC MÔN ĐỆ BIẾT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NGƯỜI SẼ PHẢI LÀM SAO NHIỀU,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VÀ CUỐI CÙNG LÀ BỊ GIẾT CHẾT?</a:t>
            </a:r>
          </a:p>
        </p:txBody>
      </p:sp>
      <p:sp>
        <p:nvSpPr>
          <p:cNvPr id="173" name="Rectangle 172">
            <a:extLst>
              <a:ext uri="{FF2B5EF4-FFF2-40B4-BE49-F238E27FC236}">
                <a16:creationId xmlns:a16="http://schemas.microsoft.com/office/drawing/2014/main" id="{EAEA043D-D836-4708-9E58-DF949F589F55}"/>
              </a:ext>
            </a:extLst>
          </p:cNvPr>
          <p:cNvSpPr/>
          <p:nvPr/>
        </p:nvSpPr>
        <p:spPr>
          <a:xfrm>
            <a:off x="1182314" y="12861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4" name="Rectangle 173">
            <a:extLst>
              <a:ext uri="{FF2B5EF4-FFF2-40B4-BE49-F238E27FC236}">
                <a16:creationId xmlns:a16="http://schemas.microsoft.com/office/drawing/2014/main" id="{B7E21A3F-C914-4F84-A3F5-07055AF65610}"/>
              </a:ext>
            </a:extLst>
          </p:cNvPr>
          <p:cNvSpPr/>
          <p:nvPr/>
        </p:nvSpPr>
        <p:spPr>
          <a:xfrm>
            <a:off x="1998354" y="132503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Rectangle 176">
            <a:extLst>
              <a:ext uri="{FF2B5EF4-FFF2-40B4-BE49-F238E27FC236}">
                <a16:creationId xmlns:a16="http://schemas.microsoft.com/office/drawing/2014/main" id="{32F3608F-67AA-4071-8532-2D17D9F44E11}"/>
              </a:ext>
            </a:extLst>
          </p:cNvPr>
          <p:cNvSpPr/>
          <p:nvPr/>
        </p:nvSpPr>
        <p:spPr>
          <a:xfrm>
            <a:off x="2807997" y="12861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8" name="Rectangle 177">
            <a:extLst>
              <a:ext uri="{FF2B5EF4-FFF2-40B4-BE49-F238E27FC236}">
                <a16:creationId xmlns:a16="http://schemas.microsoft.com/office/drawing/2014/main" id="{53D234AF-C73B-4500-8263-3D4E311E2CDF}"/>
              </a:ext>
            </a:extLst>
          </p:cNvPr>
          <p:cNvSpPr/>
          <p:nvPr/>
        </p:nvSpPr>
        <p:spPr>
          <a:xfrm>
            <a:off x="3620855" y="128616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" name="Rectangle 178">
            <a:extLst>
              <a:ext uri="{FF2B5EF4-FFF2-40B4-BE49-F238E27FC236}">
                <a16:creationId xmlns:a16="http://schemas.microsoft.com/office/drawing/2014/main" id="{13E97978-1DA4-4CA1-92E8-BD6E997F3182}"/>
              </a:ext>
            </a:extLst>
          </p:cNvPr>
          <p:cNvSpPr/>
          <p:nvPr/>
        </p:nvSpPr>
        <p:spPr>
          <a:xfrm>
            <a:off x="4428005" y="12861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617F91EB-FEC6-413E-B19B-4CDE8A1FD718}"/>
              </a:ext>
            </a:extLst>
          </p:cNvPr>
          <p:cNvSpPr/>
          <p:nvPr/>
        </p:nvSpPr>
        <p:spPr>
          <a:xfrm>
            <a:off x="5239802" y="12992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E2A97D3D-D4BF-4BC0-BF55-BB46E0E3FF2A}"/>
              </a:ext>
            </a:extLst>
          </p:cNvPr>
          <p:cNvSpPr/>
          <p:nvPr/>
        </p:nvSpPr>
        <p:spPr>
          <a:xfrm>
            <a:off x="6055842" y="126193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29A730B-DEB9-4E4E-8650-A7F8558EE5AE}"/>
              </a:ext>
            </a:extLst>
          </p:cNvPr>
          <p:cNvSpPr/>
          <p:nvPr/>
        </p:nvSpPr>
        <p:spPr>
          <a:xfrm>
            <a:off x="6865485" y="12992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5ADE2BB1-4FFF-4E81-A104-0F779C71439E}"/>
              </a:ext>
            </a:extLst>
          </p:cNvPr>
          <p:cNvSpPr/>
          <p:nvPr/>
        </p:nvSpPr>
        <p:spPr>
          <a:xfrm>
            <a:off x="7678343" y="129926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0962E82-2A01-498F-8157-F62876845090}"/>
              </a:ext>
            </a:extLst>
          </p:cNvPr>
          <p:cNvSpPr/>
          <p:nvPr/>
        </p:nvSpPr>
        <p:spPr>
          <a:xfrm>
            <a:off x="8485493" y="12992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55FC0A4A-0C0E-479C-A5B4-C9011DADCFA8}"/>
              </a:ext>
            </a:extLst>
          </p:cNvPr>
          <p:cNvSpPr/>
          <p:nvPr/>
        </p:nvSpPr>
        <p:spPr>
          <a:xfrm>
            <a:off x="2807997" y="74583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933E68C-8E70-459C-96D3-29D08C3166C6}"/>
              </a:ext>
            </a:extLst>
          </p:cNvPr>
          <p:cNvSpPr/>
          <p:nvPr/>
        </p:nvSpPr>
        <p:spPr>
          <a:xfrm>
            <a:off x="3620855" y="745836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7A0A894F-A944-4848-8DA1-55568BE9ADE7}"/>
              </a:ext>
            </a:extLst>
          </p:cNvPr>
          <p:cNvSpPr/>
          <p:nvPr/>
        </p:nvSpPr>
        <p:spPr>
          <a:xfrm>
            <a:off x="4428005" y="74583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D195F9C9-4822-436D-B938-91A5CB49EEB8}"/>
              </a:ext>
            </a:extLst>
          </p:cNvPr>
          <p:cNvSpPr/>
          <p:nvPr/>
        </p:nvSpPr>
        <p:spPr>
          <a:xfrm>
            <a:off x="5239802" y="74714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796C477D-35AF-46E2-8DC5-E6F68880D03C}"/>
              </a:ext>
            </a:extLst>
          </p:cNvPr>
          <p:cNvSpPr/>
          <p:nvPr/>
        </p:nvSpPr>
        <p:spPr>
          <a:xfrm>
            <a:off x="6055842" y="743413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4F0EFFED-EA4B-4531-886A-06672C6B8FFB}"/>
              </a:ext>
            </a:extLst>
          </p:cNvPr>
          <p:cNvSpPr/>
          <p:nvPr/>
        </p:nvSpPr>
        <p:spPr>
          <a:xfrm>
            <a:off x="6865485" y="74714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A801DE9-7E71-4DC9-A654-AFB252B00EDB}"/>
              </a:ext>
            </a:extLst>
          </p:cNvPr>
          <p:cNvSpPr/>
          <p:nvPr/>
        </p:nvSpPr>
        <p:spPr>
          <a:xfrm>
            <a:off x="7678343" y="747146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C274B75C-3428-4CF8-AE5E-F27D523C52EE}"/>
              </a:ext>
            </a:extLst>
          </p:cNvPr>
          <p:cNvSpPr/>
          <p:nvPr/>
        </p:nvSpPr>
        <p:spPr>
          <a:xfrm>
            <a:off x="1192474" y="134781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D8B2FB2-8987-49AA-A6CB-AB1F377A0234}"/>
              </a:ext>
            </a:extLst>
          </p:cNvPr>
          <p:cNvSpPr/>
          <p:nvPr/>
        </p:nvSpPr>
        <p:spPr>
          <a:xfrm>
            <a:off x="2008514" y="1351703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9B49F9B-C220-430C-B186-411BDF6B2E7E}"/>
              </a:ext>
            </a:extLst>
          </p:cNvPr>
          <p:cNvSpPr/>
          <p:nvPr/>
        </p:nvSpPr>
        <p:spPr>
          <a:xfrm>
            <a:off x="2818157" y="134781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F50D412C-A6A0-4630-A1EF-8D246D1B18FD}"/>
              </a:ext>
            </a:extLst>
          </p:cNvPr>
          <p:cNvSpPr/>
          <p:nvPr/>
        </p:nvSpPr>
        <p:spPr>
          <a:xfrm>
            <a:off x="3631015" y="1347816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F836E94-C241-4AA9-BC91-1ABA421AC37C}"/>
              </a:ext>
            </a:extLst>
          </p:cNvPr>
          <p:cNvSpPr/>
          <p:nvPr/>
        </p:nvSpPr>
        <p:spPr>
          <a:xfrm>
            <a:off x="4438165" y="134781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>
            <a:extLst>
              <a:ext uri="{FF2B5EF4-FFF2-40B4-BE49-F238E27FC236}">
                <a16:creationId xmlns:a16="http://schemas.microsoft.com/office/drawing/2014/main" id="{43D8E0FF-DD4B-4539-A453-CE5001693CF2}"/>
              </a:ext>
            </a:extLst>
          </p:cNvPr>
          <p:cNvSpPr/>
          <p:nvPr/>
        </p:nvSpPr>
        <p:spPr>
          <a:xfrm>
            <a:off x="5249962" y="134912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33F3FDE5-A13E-4DEC-9387-B58515172BC7}"/>
              </a:ext>
            </a:extLst>
          </p:cNvPr>
          <p:cNvSpPr/>
          <p:nvPr/>
        </p:nvSpPr>
        <p:spPr>
          <a:xfrm>
            <a:off x="6066002" y="1345393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C7E0B1A7-92C4-4B82-A33C-BC8D6B186605}"/>
              </a:ext>
            </a:extLst>
          </p:cNvPr>
          <p:cNvSpPr/>
          <p:nvPr/>
        </p:nvSpPr>
        <p:spPr>
          <a:xfrm>
            <a:off x="6875645" y="134912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629B6423-0419-4AF1-AADD-819FECAA54EF}"/>
              </a:ext>
            </a:extLst>
          </p:cNvPr>
          <p:cNvSpPr/>
          <p:nvPr/>
        </p:nvSpPr>
        <p:spPr>
          <a:xfrm>
            <a:off x="7688503" y="1349126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6C371C1B-9848-48DA-9032-521A2C196D6F}"/>
              </a:ext>
            </a:extLst>
          </p:cNvPr>
          <p:cNvSpPr/>
          <p:nvPr/>
        </p:nvSpPr>
        <p:spPr>
          <a:xfrm>
            <a:off x="8495653" y="134912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3FE9BA99-9DBC-432E-8F88-2E04875E449F}"/>
              </a:ext>
            </a:extLst>
          </p:cNvPr>
          <p:cNvSpPr/>
          <p:nvPr/>
        </p:nvSpPr>
        <p:spPr>
          <a:xfrm>
            <a:off x="9300853" y="1345855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>
            <a:extLst>
              <a:ext uri="{FF2B5EF4-FFF2-40B4-BE49-F238E27FC236}">
                <a16:creationId xmlns:a16="http://schemas.microsoft.com/office/drawing/2014/main" id="{C60C2720-20AE-414F-B4E0-6EC898EAE3C2}"/>
              </a:ext>
            </a:extLst>
          </p:cNvPr>
          <p:cNvSpPr/>
          <p:nvPr/>
        </p:nvSpPr>
        <p:spPr>
          <a:xfrm>
            <a:off x="1998354" y="1961303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B6A7E55A-A895-4A21-B9E9-2A9F4AC9FA05}"/>
              </a:ext>
            </a:extLst>
          </p:cNvPr>
          <p:cNvSpPr/>
          <p:nvPr/>
        </p:nvSpPr>
        <p:spPr>
          <a:xfrm>
            <a:off x="2807997" y="195741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3ED6A75C-6A9D-4269-8664-B82FE6E4CDF6}"/>
              </a:ext>
            </a:extLst>
          </p:cNvPr>
          <p:cNvSpPr/>
          <p:nvPr/>
        </p:nvSpPr>
        <p:spPr>
          <a:xfrm>
            <a:off x="3620855" y="1957416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EDFA6E21-5327-4A8E-A07D-D1FF345748DF}"/>
              </a:ext>
            </a:extLst>
          </p:cNvPr>
          <p:cNvSpPr/>
          <p:nvPr/>
        </p:nvSpPr>
        <p:spPr>
          <a:xfrm>
            <a:off x="4428005" y="195741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id="{1EEDF9D5-C0A5-4A7C-B3B8-D70B45BB448F}"/>
              </a:ext>
            </a:extLst>
          </p:cNvPr>
          <p:cNvSpPr/>
          <p:nvPr/>
        </p:nvSpPr>
        <p:spPr>
          <a:xfrm>
            <a:off x="5239802" y="195872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5A818A29-A8FB-4B17-8961-5FDE32E26A3D}"/>
              </a:ext>
            </a:extLst>
          </p:cNvPr>
          <p:cNvSpPr/>
          <p:nvPr/>
        </p:nvSpPr>
        <p:spPr>
          <a:xfrm>
            <a:off x="6055842" y="1954993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Rectangle 123">
            <a:extLst>
              <a:ext uri="{FF2B5EF4-FFF2-40B4-BE49-F238E27FC236}">
                <a16:creationId xmlns:a16="http://schemas.microsoft.com/office/drawing/2014/main" id="{95D25246-C438-4E63-A88E-41FFD57C98EE}"/>
              </a:ext>
            </a:extLst>
          </p:cNvPr>
          <p:cNvSpPr/>
          <p:nvPr/>
        </p:nvSpPr>
        <p:spPr>
          <a:xfrm>
            <a:off x="6865485" y="195872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920D9F28-60FC-4F96-84AC-F6897ABFA8F6}"/>
              </a:ext>
            </a:extLst>
          </p:cNvPr>
          <p:cNvSpPr/>
          <p:nvPr/>
        </p:nvSpPr>
        <p:spPr>
          <a:xfrm>
            <a:off x="7678343" y="1958726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D9AA9A26-298E-496E-B3BC-7FDBC80EF6AB}"/>
              </a:ext>
            </a:extLst>
          </p:cNvPr>
          <p:cNvSpPr/>
          <p:nvPr/>
        </p:nvSpPr>
        <p:spPr>
          <a:xfrm>
            <a:off x="1998354" y="2578523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AF05090E-F53C-44E0-8839-639A1FF81389}"/>
              </a:ext>
            </a:extLst>
          </p:cNvPr>
          <p:cNvSpPr/>
          <p:nvPr/>
        </p:nvSpPr>
        <p:spPr>
          <a:xfrm>
            <a:off x="2807997" y="257463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717F0A4A-68EE-4067-B4D4-9C2C6F97EBDD}"/>
              </a:ext>
            </a:extLst>
          </p:cNvPr>
          <p:cNvSpPr/>
          <p:nvPr/>
        </p:nvSpPr>
        <p:spPr>
          <a:xfrm>
            <a:off x="3620855" y="2574636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3B4CB664-E4CC-48CC-9E8D-5EA700432470}"/>
              </a:ext>
            </a:extLst>
          </p:cNvPr>
          <p:cNvSpPr/>
          <p:nvPr/>
        </p:nvSpPr>
        <p:spPr>
          <a:xfrm>
            <a:off x="4428005" y="257463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69F73F8A-E036-4427-9733-B0047DC738DE}"/>
              </a:ext>
            </a:extLst>
          </p:cNvPr>
          <p:cNvSpPr/>
          <p:nvPr/>
        </p:nvSpPr>
        <p:spPr>
          <a:xfrm>
            <a:off x="5239802" y="257594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3D2C2D0F-F4E6-4B24-A895-0F2DC905E078}"/>
              </a:ext>
            </a:extLst>
          </p:cNvPr>
          <p:cNvSpPr/>
          <p:nvPr/>
        </p:nvSpPr>
        <p:spPr>
          <a:xfrm>
            <a:off x="6055842" y="2572213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9CE3B879-9006-4FBD-8807-6E126A12BD04}"/>
              </a:ext>
            </a:extLst>
          </p:cNvPr>
          <p:cNvSpPr/>
          <p:nvPr/>
        </p:nvSpPr>
        <p:spPr>
          <a:xfrm>
            <a:off x="6865485" y="257594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AA71F02E-51FB-45C2-B005-85B3FC081444}"/>
              </a:ext>
            </a:extLst>
          </p:cNvPr>
          <p:cNvSpPr/>
          <p:nvPr/>
        </p:nvSpPr>
        <p:spPr>
          <a:xfrm>
            <a:off x="7678343" y="2575946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EC29367E-CB90-4ADE-BE53-6A34B01F34B6}"/>
              </a:ext>
            </a:extLst>
          </p:cNvPr>
          <p:cNvSpPr/>
          <p:nvPr/>
        </p:nvSpPr>
        <p:spPr>
          <a:xfrm>
            <a:off x="2810537" y="319185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456C0AD3-40A4-488B-A2E9-7875B590822B}"/>
              </a:ext>
            </a:extLst>
          </p:cNvPr>
          <p:cNvSpPr/>
          <p:nvPr/>
        </p:nvSpPr>
        <p:spPr>
          <a:xfrm>
            <a:off x="3623395" y="3191856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0D9EF77D-ED6C-4844-989E-33EBD3B356B1}"/>
              </a:ext>
            </a:extLst>
          </p:cNvPr>
          <p:cNvSpPr/>
          <p:nvPr/>
        </p:nvSpPr>
        <p:spPr>
          <a:xfrm>
            <a:off x="4430545" y="319185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CF9A2A0F-7E50-4930-A38E-2F0ED44510F5}"/>
              </a:ext>
            </a:extLst>
          </p:cNvPr>
          <p:cNvSpPr/>
          <p:nvPr/>
        </p:nvSpPr>
        <p:spPr>
          <a:xfrm>
            <a:off x="5242342" y="319316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Rectangle 142">
            <a:extLst>
              <a:ext uri="{FF2B5EF4-FFF2-40B4-BE49-F238E27FC236}">
                <a16:creationId xmlns:a16="http://schemas.microsoft.com/office/drawing/2014/main" id="{BEE8BA3A-2A32-48AE-ABC2-B43C97AABEEC}"/>
              </a:ext>
            </a:extLst>
          </p:cNvPr>
          <p:cNvSpPr/>
          <p:nvPr/>
        </p:nvSpPr>
        <p:spPr>
          <a:xfrm>
            <a:off x="6058382" y="3189433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E2948589-8BF2-4A7E-B268-3DCED8803816}"/>
              </a:ext>
            </a:extLst>
          </p:cNvPr>
          <p:cNvSpPr/>
          <p:nvPr/>
        </p:nvSpPr>
        <p:spPr>
          <a:xfrm>
            <a:off x="6868025" y="319316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BA92C8B-1965-4F9F-A6D4-21932DAF0153}"/>
              </a:ext>
            </a:extLst>
          </p:cNvPr>
          <p:cNvSpPr/>
          <p:nvPr/>
        </p:nvSpPr>
        <p:spPr>
          <a:xfrm>
            <a:off x="7680883" y="3193166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3F1B2044-A72B-4B32-B573-A3A1F5828D9C}"/>
              </a:ext>
            </a:extLst>
          </p:cNvPr>
          <p:cNvSpPr/>
          <p:nvPr/>
        </p:nvSpPr>
        <p:spPr>
          <a:xfrm>
            <a:off x="8488033" y="319316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0927FB47-C126-4001-B20A-A8E7BC17CF02}"/>
              </a:ext>
            </a:extLst>
          </p:cNvPr>
          <p:cNvSpPr/>
          <p:nvPr/>
        </p:nvSpPr>
        <p:spPr>
          <a:xfrm>
            <a:off x="9293233" y="3189895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998CA13B-BD95-4A88-A07C-598A8AB52F0B}"/>
              </a:ext>
            </a:extLst>
          </p:cNvPr>
          <p:cNvSpPr/>
          <p:nvPr/>
        </p:nvSpPr>
        <p:spPr>
          <a:xfrm>
            <a:off x="2005974" y="3805343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1EC72DF4-BA7C-48F1-B265-0181B1F5B5E9}"/>
              </a:ext>
            </a:extLst>
          </p:cNvPr>
          <p:cNvSpPr/>
          <p:nvPr/>
        </p:nvSpPr>
        <p:spPr>
          <a:xfrm>
            <a:off x="2815617" y="380145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44514F92-64E9-4B6C-A374-DC5EF0DB6BE8}"/>
              </a:ext>
            </a:extLst>
          </p:cNvPr>
          <p:cNvSpPr/>
          <p:nvPr/>
        </p:nvSpPr>
        <p:spPr>
          <a:xfrm>
            <a:off x="3628475" y="3801456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4B27EE8B-3EEB-4DEE-94D8-C221B9D011C3}"/>
              </a:ext>
            </a:extLst>
          </p:cNvPr>
          <p:cNvSpPr/>
          <p:nvPr/>
        </p:nvSpPr>
        <p:spPr>
          <a:xfrm>
            <a:off x="4435625" y="380145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Rectangle 152">
            <a:extLst>
              <a:ext uri="{FF2B5EF4-FFF2-40B4-BE49-F238E27FC236}">
                <a16:creationId xmlns:a16="http://schemas.microsoft.com/office/drawing/2014/main" id="{EE4EBF3F-7926-4AD8-A3B3-E275B287B057}"/>
              </a:ext>
            </a:extLst>
          </p:cNvPr>
          <p:cNvSpPr/>
          <p:nvPr/>
        </p:nvSpPr>
        <p:spPr>
          <a:xfrm>
            <a:off x="5247422" y="380276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1E6FC83A-1178-45D6-942B-B60FC1F99CE0}"/>
              </a:ext>
            </a:extLst>
          </p:cNvPr>
          <p:cNvSpPr/>
          <p:nvPr/>
        </p:nvSpPr>
        <p:spPr>
          <a:xfrm>
            <a:off x="6063462" y="3799033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1B97F04E-7041-4272-8F36-2DEBE57F91D7}"/>
              </a:ext>
            </a:extLst>
          </p:cNvPr>
          <p:cNvSpPr/>
          <p:nvPr/>
        </p:nvSpPr>
        <p:spPr>
          <a:xfrm>
            <a:off x="6873486" y="3802766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7" name="Rectangle 156">
            <a:extLst>
              <a:ext uri="{FF2B5EF4-FFF2-40B4-BE49-F238E27FC236}">
                <a16:creationId xmlns:a16="http://schemas.microsoft.com/office/drawing/2014/main" id="{A0AD4906-D82A-4269-BF9F-66DE0CACC164}"/>
              </a:ext>
            </a:extLst>
          </p:cNvPr>
          <p:cNvSpPr/>
          <p:nvPr/>
        </p:nvSpPr>
        <p:spPr>
          <a:xfrm>
            <a:off x="7685963" y="3802766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Rectangle 167">
            <a:extLst>
              <a:ext uri="{FF2B5EF4-FFF2-40B4-BE49-F238E27FC236}">
                <a16:creationId xmlns:a16="http://schemas.microsoft.com/office/drawing/2014/main" id="{ADDB00B2-B5E2-4A03-BDB3-E9A870D6C315}"/>
              </a:ext>
            </a:extLst>
          </p:cNvPr>
          <p:cNvSpPr/>
          <p:nvPr/>
        </p:nvSpPr>
        <p:spPr>
          <a:xfrm>
            <a:off x="2807997" y="441867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Rectangle 168">
            <a:extLst>
              <a:ext uri="{FF2B5EF4-FFF2-40B4-BE49-F238E27FC236}">
                <a16:creationId xmlns:a16="http://schemas.microsoft.com/office/drawing/2014/main" id="{EC3FA212-6CBC-46AC-AAC2-9B310C527B52}"/>
              </a:ext>
            </a:extLst>
          </p:cNvPr>
          <p:cNvSpPr/>
          <p:nvPr/>
        </p:nvSpPr>
        <p:spPr>
          <a:xfrm>
            <a:off x="3620855" y="4418676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Rectangle 169">
            <a:extLst>
              <a:ext uri="{FF2B5EF4-FFF2-40B4-BE49-F238E27FC236}">
                <a16:creationId xmlns:a16="http://schemas.microsoft.com/office/drawing/2014/main" id="{F760046E-8337-40FB-884D-C418BF56C977}"/>
              </a:ext>
            </a:extLst>
          </p:cNvPr>
          <p:cNvSpPr/>
          <p:nvPr/>
        </p:nvSpPr>
        <p:spPr>
          <a:xfrm>
            <a:off x="4428005" y="441867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99B05112-DC87-49E5-BB2C-FCF0FC228418}"/>
              </a:ext>
            </a:extLst>
          </p:cNvPr>
          <p:cNvSpPr/>
          <p:nvPr/>
        </p:nvSpPr>
        <p:spPr>
          <a:xfrm>
            <a:off x="5239802" y="441998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6" name="Rectangle 195">
            <a:extLst>
              <a:ext uri="{FF2B5EF4-FFF2-40B4-BE49-F238E27FC236}">
                <a16:creationId xmlns:a16="http://schemas.microsoft.com/office/drawing/2014/main" id="{0E9D04BC-11A4-45AF-84F4-23ED9C3803D8}"/>
              </a:ext>
            </a:extLst>
          </p:cNvPr>
          <p:cNvSpPr/>
          <p:nvPr/>
        </p:nvSpPr>
        <p:spPr>
          <a:xfrm>
            <a:off x="6055842" y="4416253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Rectangle 196">
            <a:extLst>
              <a:ext uri="{FF2B5EF4-FFF2-40B4-BE49-F238E27FC236}">
                <a16:creationId xmlns:a16="http://schemas.microsoft.com/office/drawing/2014/main" id="{5157C33F-5226-4113-9670-16D6E7E29B79}"/>
              </a:ext>
            </a:extLst>
          </p:cNvPr>
          <p:cNvSpPr/>
          <p:nvPr/>
        </p:nvSpPr>
        <p:spPr>
          <a:xfrm>
            <a:off x="6865485" y="4419989"/>
            <a:ext cx="801428" cy="6106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" name="Rectangle 197">
            <a:extLst>
              <a:ext uri="{FF2B5EF4-FFF2-40B4-BE49-F238E27FC236}">
                <a16:creationId xmlns:a16="http://schemas.microsoft.com/office/drawing/2014/main" id="{C5A2628E-F917-427D-835E-2D64D681C253}"/>
              </a:ext>
            </a:extLst>
          </p:cNvPr>
          <p:cNvSpPr/>
          <p:nvPr/>
        </p:nvSpPr>
        <p:spPr>
          <a:xfrm>
            <a:off x="-1339" y="512441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MUỐN THEO CHÚA GIÊ-SU,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 PHẢI VÁC GÌ MÀ THEO ?</a:t>
            </a:r>
          </a:p>
        </p:txBody>
      </p:sp>
      <p:sp>
        <p:nvSpPr>
          <p:cNvPr id="199" name="Rectangle 198">
            <a:extLst>
              <a:ext uri="{FF2B5EF4-FFF2-40B4-BE49-F238E27FC236}">
                <a16:creationId xmlns:a16="http://schemas.microsoft.com/office/drawing/2014/main" id="{C96FC8CF-CA74-402D-893D-B99D73381ADF}"/>
              </a:ext>
            </a:extLst>
          </p:cNvPr>
          <p:cNvSpPr/>
          <p:nvPr/>
        </p:nvSpPr>
        <p:spPr>
          <a:xfrm>
            <a:off x="-1339" y="513203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ĐẦU TIÊN HỌ BẢO ĐỨC GIÊ-SU LÀ VỊ NGÔN SỨ NÀO?</a:t>
            </a:r>
          </a:p>
        </p:txBody>
      </p:sp>
      <p:sp>
        <p:nvSpPr>
          <p:cNvPr id="200" name="Rectangle 199">
            <a:extLst>
              <a:ext uri="{FF2B5EF4-FFF2-40B4-BE49-F238E27FC236}">
                <a16:creationId xmlns:a16="http://schemas.microsoft.com/office/drawing/2014/main" id="{842A0353-6663-4E14-9EA7-6580E397E4C6}"/>
              </a:ext>
            </a:extLst>
          </p:cNvPr>
          <p:cNvSpPr/>
          <p:nvPr/>
        </p:nvSpPr>
        <p:spPr>
          <a:xfrm>
            <a:off x="-1339" y="512441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 MUỐN CỨU CÁI GÌ MÌNH, THÌ SẼ MẤT ?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A862EA02-FF55-4768-85B8-408B20D42CF5}"/>
              </a:ext>
            </a:extLst>
          </p:cNvPr>
          <p:cNvSpPr/>
          <p:nvPr/>
        </p:nvSpPr>
        <p:spPr>
          <a:xfrm>
            <a:off x="-1339" y="512441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NGOÀI CÁC THƯỢNG TẾ VÀ KINH SƯ,</a:t>
            </a:r>
            <a:r>
              <a:rPr lang="en-US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 GIÊ-SU CÒN BỊ NHỮNG AI LOẠI BỎ ?</a:t>
            </a:r>
          </a:p>
        </p:txBody>
      </p:sp>
      <p:sp>
        <p:nvSpPr>
          <p:cNvPr id="202" name="Rectangle 201">
            <a:extLst>
              <a:ext uri="{FF2B5EF4-FFF2-40B4-BE49-F238E27FC236}">
                <a16:creationId xmlns:a16="http://schemas.microsoft.com/office/drawing/2014/main" id="{53B444F6-FD72-40E1-943D-D0218993A982}"/>
              </a:ext>
            </a:extLst>
          </p:cNvPr>
          <p:cNvSpPr/>
          <p:nvPr/>
        </p:nvSpPr>
        <p:spPr>
          <a:xfrm>
            <a:off x="6281" y="513965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6.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 GIÊ-SU NÓI: AI MUỐN THEO TÔI,</a:t>
            </a:r>
            <a:r>
              <a:rPr lang="en-US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40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PHẢI TỪ BỎ CÁI GÌ ?</a:t>
            </a:r>
          </a:p>
        </p:txBody>
      </p:sp>
      <p:sp>
        <p:nvSpPr>
          <p:cNvPr id="203" name="Rectangle 202">
            <a:extLst>
              <a:ext uri="{FF2B5EF4-FFF2-40B4-BE49-F238E27FC236}">
                <a16:creationId xmlns:a16="http://schemas.microsoft.com/office/drawing/2014/main" id="{E23645CB-066F-45AF-9A5C-096B98150A07}"/>
              </a:ext>
            </a:extLst>
          </p:cNvPr>
          <p:cNvSpPr/>
          <p:nvPr/>
        </p:nvSpPr>
        <p:spPr>
          <a:xfrm>
            <a:off x="-16579" y="513965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7.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CHÚA GIÊ-SU DẠY CHO CÁC MÔN ĐỆ BIẾT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 NGƯỜI PHẢI CHỊU ĐAU KHỔ NHIỀU, BỊ LÀM SAO RỒI SAU BA NGÀY SỐNG LẠI ?</a:t>
            </a:r>
          </a:p>
        </p:txBody>
      </p:sp>
      <p:sp>
        <p:nvSpPr>
          <p:cNvPr id="204" name="Rectangle 203">
            <a:extLst>
              <a:ext uri="{FF2B5EF4-FFF2-40B4-BE49-F238E27FC236}">
                <a16:creationId xmlns:a16="http://schemas.microsoft.com/office/drawing/2014/main" id="{8F90BD00-92DF-45BE-8DC1-4413A555D85F}"/>
              </a:ext>
            </a:extLst>
          </p:cNvPr>
          <p:cNvSpPr/>
          <p:nvPr/>
        </p:nvSpPr>
        <p:spPr>
          <a:xfrm>
            <a:off x="-8959" y="5132035"/>
            <a:ext cx="12192000" cy="17359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3600" b="1" cap="all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8.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HỌ BẢO THẦY LÀ ÔNG GIOAN TẨY GIẢ, CÓ KẺ THÌ BẢO LÀ</a:t>
            </a:r>
            <a:r>
              <a:rPr lang="en-US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vi-VN" sz="3600" b="1" cap="al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ÔNG Ê-LI-A, KẺ KHÁC LẠI CHO LÀ MỘT … … NÀO ĐÓ.</a:t>
            </a:r>
          </a:p>
        </p:txBody>
      </p:sp>
    </p:spTree>
    <p:extLst>
      <p:ext uri="{BB962C8B-B14F-4D97-AF65-F5344CB8AC3E}">
        <p14:creationId xmlns:p14="http://schemas.microsoft.com/office/powerpoint/2010/main" val="207349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1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4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7" dur="2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0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3" dur="20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6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9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2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5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8" dur="2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1" dur="20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1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6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1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5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7" dur="2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0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6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9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2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5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8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6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1" fill="hold">
                      <p:stCondLst>
                        <p:cond delay="0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5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8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0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5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8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0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2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2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3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7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8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0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3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5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7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7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8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0" dur="5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4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7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0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3" dur="2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6" dur="2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9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2" dur="2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5" dur="2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8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1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4" dur="2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7" dur="2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5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0" fill="hold">
                      <p:stCondLst>
                        <p:cond delay="0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4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1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6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1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2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1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6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7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2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3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5" fill="hold">
                      <p:stCondLst>
                        <p:cond delay="indefinite"/>
                      </p:stCondLst>
                      <p:childTnLst>
                        <p:par>
                          <p:cTn id="306" fill="hold">
                            <p:stCondLst>
                              <p:cond delay="0"/>
                            </p:stCondLst>
                            <p:childTnLst>
                              <p:par>
                                <p:cTn id="30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8" dur="2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1" dur="2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4" dur="2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0" dur="2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3" dur="2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6" dur="2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29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32" dur="2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3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5" fill="hold">
                      <p:stCondLst>
                        <p:cond delay="0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9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2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4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8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6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7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8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9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1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4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6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7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1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2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3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4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3" dur="2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6" dur="2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9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2" dur="2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5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8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1" dur="2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4" dur="2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7" dur="2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0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0" fill="hold">
                      <p:stCondLst>
                        <p:cond delay="0"/>
                      </p:stCondLst>
                      <p:childTnLst>
                        <p:par>
                          <p:cTn id="411" fill="hold">
                            <p:stCondLst>
                              <p:cond delay="0"/>
                            </p:stCondLst>
                            <p:childTnLst>
                              <p:par>
                                <p:cTn id="4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4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6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7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3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4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26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7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8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1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2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3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4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6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37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8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2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6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7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48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9" dur="50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1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2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3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4" dur="500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6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9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0" fill="hold">
                      <p:stCondLst>
                        <p:cond delay="indefinite"/>
                      </p:stCondLst>
                      <p:childTnLst>
                        <p:par>
                          <p:cTn id="461" fill="hold">
                            <p:stCondLst>
                              <p:cond delay="0"/>
                            </p:stCondLst>
                            <p:childTnLst>
                              <p:par>
                                <p:cTn id="46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3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6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69" dur="2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2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5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8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1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4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7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0" dur="2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9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3" fill="hold">
                      <p:stCondLst>
                        <p:cond delay="0"/>
                      </p:stCondLst>
                      <p:childTnLst>
                        <p:par>
                          <p:cTn id="494" fill="hold">
                            <p:stCondLst>
                              <p:cond delay="0"/>
                            </p:stCondLst>
                            <p:childTnLst>
                              <p:par>
                                <p:cTn id="49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7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99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0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1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2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4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05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09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0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4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15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6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7" dur="5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9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0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1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2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4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5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6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7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9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0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1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2" dur="5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4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5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6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7" dur="5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8" fill="hold">
                      <p:stCondLst>
                        <p:cond delay="indefinite"/>
                      </p:stCondLst>
                      <p:childTnLst>
                        <p:par>
                          <p:cTn id="539" fill="hold">
                            <p:stCondLst>
                              <p:cond delay="0"/>
                            </p:stCondLst>
                            <p:childTnLst>
                              <p:par>
                                <p:cTn id="54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1" dur="2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4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7" dur="2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0" dur="2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3" dur="2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6" dur="2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9" dur="2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2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5" dur="2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67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68" fill="hold">
                      <p:stCondLst>
                        <p:cond delay="0"/>
                      </p:stCondLst>
                      <p:childTnLst>
                        <p:par>
                          <p:cTn id="569" fill="hold">
                            <p:stCondLst>
                              <p:cond delay="0"/>
                            </p:stCondLst>
                            <p:childTnLst>
                              <p:par>
                                <p:cTn id="57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2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4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75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76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7" dur="500" fill="hold"/>
                                        <p:tgtEl>
                                          <p:spTgt spid="1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9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0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1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2" dur="5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4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5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6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7" dur="500" fill="hold"/>
                                        <p:tgtEl>
                                          <p:spTgt spid="1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9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0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4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6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7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9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00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1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2" dur="5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3" fill="hold">
                      <p:stCondLst>
                        <p:cond delay="indefinite"/>
                      </p:stCondLst>
                      <p:childTnLst>
                        <p:par>
                          <p:cTn id="604" fill="hold">
                            <p:stCondLst>
                              <p:cond delay="0"/>
                            </p:stCondLst>
                            <p:childTnLst>
                              <p:par>
                                <p:cTn id="60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6" dur="2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9" dur="2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2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5" dur="2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18" dur="2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1" dur="2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24" dur="2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</p:childTnLst>
        </p:cTn>
      </p:par>
    </p:tnLst>
    <p:bldLst>
      <p:bldP spid="155" grpId="0" animBg="1"/>
      <p:bldP spid="155" grpId="1" animBg="1"/>
      <p:bldP spid="173" grpId="0" animBg="1"/>
      <p:bldP spid="173" grpId="1" animBg="1"/>
      <p:bldP spid="174" grpId="0" animBg="1"/>
      <p:bldP spid="174" grpId="1" animBg="1"/>
      <p:bldP spid="177" grpId="0" animBg="1"/>
      <p:bldP spid="177" grpId="1" animBg="1"/>
      <p:bldP spid="178" grpId="0" animBg="1"/>
      <p:bldP spid="178" grpId="1" animBg="1"/>
      <p:bldP spid="179" grpId="0" animBg="1"/>
      <p:bldP spid="179" grpId="1" animBg="1"/>
      <p:bldP spid="73" grpId="0" animBg="1"/>
      <p:bldP spid="73" grpId="1" animBg="1"/>
      <p:bldP spid="74" grpId="0" animBg="1"/>
      <p:bldP spid="74" grpId="1" animBg="1"/>
      <p:bldP spid="83" grpId="0" animBg="1"/>
      <p:bldP spid="83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  <p:bldP spid="105" grpId="0" animBg="1"/>
      <p:bldP spid="105" grpId="1" animBg="1"/>
      <p:bldP spid="106" grpId="0" animBg="1"/>
      <p:bldP spid="106" grpId="1" animBg="1"/>
      <p:bldP spid="107" grpId="0" animBg="1"/>
      <p:bldP spid="107" grpId="1" animBg="1"/>
      <p:bldP spid="108" grpId="0" animBg="1"/>
      <p:bldP spid="108" grpId="1" animBg="1"/>
      <p:bldP spid="109" grpId="0" animBg="1"/>
      <p:bldP spid="109" grpId="1" animBg="1"/>
      <p:bldP spid="110" grpId="0" animBg="1"/>
      <p:bldP spid="110" grpId="1" animBg="1"/>
      <p:bldP spid="111" grpId="0" animBg="1"/>
      <p:bldP spid="111" grpId="1" animBg="1"/>
      <p:bldP spid="112" grpId="0" animBg="1"/>
      <p:bldP spid="112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  <p:bldP spid="116" grpId="0" animBg="1"/>
      <p:bldP spid="116" grpId="1" animBg="1"/>
      <p:bldP spid="117" grpId="0" animBg="1"/>
      <p:bldP spid="117" grpId="1" animBg="1"/>
      <p:bldP spid="118" grpId="0" animBg="1"/>
      <p:bldP spid="118" grpId="1" animBg="1"/>
      <p:bldP spid="119" grpId="0" animBg="1"/>
      <p:bldP spid="119" grpId="1" animBg="1"/>
      <p:bldP spid="120" grpId="0" animBg="1"/>
      <p:bldP spid="120" grpId="1" animBg="1"/>
      <p:bldP spid="121" grpId="0" animBg="1"/>
      <p:bldP spid="121" grpId="1" animBg="1"/>
      <p:bldP spid="122" grpId="0" animBg="1"/>
      <p:bldP spid="122" grpId="1" animBg="1"/>
      <p:bldP spid="123" grpId="0" animBg="1"/>
      <p:bldP spid="123" grpId="1" animBg="1"/>
      <p:bldP spid="124" grpId="0" animBg="1"/>
      <p:bldP spid="124" grpId="1" animBg="1"/>
      <p:bldP spid="125" grpId="0" animBg="1"/>
      <p:bldP spid="125" grpId="1" animBg="1"/>
      <p:bldP spid="126" grpId="0" animBg="1"/>
      <p:bldP spid="126" grpId="1" animBg="1"/>
      <p:bldP spid="127" grpId="0" animBg="1"/>
      <p:bldP spid="127" grpId="1" animBg="1"/>
      <p:bldP spid="133" grpId="0" animBg="1"/>
      <p:bldP spid="133" grpId="1" animBg="1"/>
      <p:bldP spid="134" grpId="0" animBg="1"/>
      <p:bldP spid="134" grpId="1" animBg="1"/>
      <p:bldP spid="135" grpId="0" animBg="1"/>
      <p:bldP spid="135" grpId="1" animBg="1"/>
      <p:bldP spid="136" grpId="0" animBg="1"/>
      <p:bldP spid="136" grpId="1" animBg="1"/>
      <p:bldP spid="137" grpId="0" animBg="1"/>
      <p:bldP spid="137" grpId="1" animBg="1"/>
      <p:bldP spid="138" grpId="0" animBg="1"/>
      <p:bldP spid="138" grpId="1" animBg="1"/>
      <p:bldP spid="139" grpId="0" animBg="1"/>
      <p:bldP spid="139" grpId="1" animBg="1"/>
      <p:bldP spid="140" grpId="0" animBg="1"/>
      <p:bldP spid="140" grpId="1" animBg="1"/>
      <p:bldP spid="141" grpId="0" animBg="1"/>
      <p:bldP spid="141" grpId="1" animBg="1"/>
      <p:bldP spid="142" grpId="0" animBg="1"/>
      <p:bldP spid="142" grpId="1" animBg="1"/>
      <p:bldP spid="143" grpId="0" animBg="1"/>
      <p:bldP spid="143" grpId="1" animBg="1"/>
      <p:bldP spid="144" grpId="0" animBg="1"/>
      <p:bldP spid="144" grpId="1" animBg="1"/>
      <p:bldP spid="145" grpId="0" animBg="1"/>
      <p:bldP spid="145" grpId="1" animBg="1"/>
      <p:bldP spid="146" grpId="0" animBg="1"/>
      <p:bldP spid="146" grpId="1" animBg="1"/>
      <p:bldP spid="147" grpId="0" animBg="1"/>
      <p:bldP spid="147" grpId="1" animBg="1"/>
      <p:bldP spid="148" grpId="0" animBg="1"/>
      <p:bldP spid="148" grpId="1" animBg="1"/>
      <p:bldP spid="150" grpId="0" animBg="1"/>
      <p:bldP spid="150" grpId="1" animBg="1"/>
      <p:bldP spid="151" grpId="0" animBg="1"/>
      <p:bldP spid="151" grpId="1" animBg="1"/>
      <p:bldP spid="152" grpId="0" animBg="1"/>
      <p:bldP spid="152" grpId="1" animBg="1"/>
      <p:bldP spid="153" grpId="0" animBg="1"/>
      <p:bldP spid="153" grpId="1" animBg="1"/>
      <p:bldP spid="154" grpId="0" animBg="1"/>
      <p:bldP spid="154" grpId="1" animBg="1"/>
      <p:bldP spid="156" grpId="0" animBg="1"/>
      <p:bldP spid="156" grpId="1" animBg="1"/>
      <p:bldP spid="157" grpId="0" animBg="1"/>
      <p:bldP spid="157" grpId="1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95" grpId="0" animBg="1"/>
      <p:bldP spid="195" grpId="1" animBg="1"/>
      <p:bldP spid="196" grpId="0" animBg="1"/>
      <p:bldP spid="196" grpId="1" animBg="1"/>
      <p:bldP spid="197" grpId="0" animBg="1"/>
      <p:bldP spid="197" grpId="1" animBg="1"/>
      <p:bldP spid="198" grpId="0" animBg="1"/>
      <p:bldP spid="198" grpId="1" animBg="1"/>
      <p:bldP spid="199" grpId="0" animBg="1"/>
      <p:bldP spid="199" grpId="1" animBg="1"/>
      <p:bldP spid="200" grpId="0" animBg="1"/>
      <p:bldP spid="200" grpId="1" animBg="1"/>
      <p:bldP spid="201" grpId="0" animBg="1"/>
      <p:bldP spid="201" grpId="1" animBg="1"/>
      <p:bldP spid="202" grpId="0" animBg="1"/>
      <p:bldP spid="202" grpId="1" animBg="1"/>
      <p:bldP spid="203" grpId="0" animBg="1"/>
      <p:bldP spid="203" grpId="1" animBg="1"/>
      <p:bldP spid="204" grpId="0" animBg="1"/>
      <p:bldP spid="204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BF61068-0090-4E41-B11F-949442ED7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7273106"/>
              </p:ext>
            </p:extLst>
          </p:nvPr>
        </p:nvGraphicFramePr>
        <p:xfrm>
          <a:off x="1187394" y="133632"/>
          <a:ext cx="10676952" cy="6411952"/>
        </p:xfrm>
        <a:graphic>
          <a:graphicData uri="http://schemas.openxmlformats.org/drawingml/2006/table">
            <a:tbl>
              <a:tblPr firstRow="1" firstCol="1" bandRow="1"/>
              <a:tblGrid>
                <a:gridCol w="889746">
                  <a:extLst>
                    <a:ext uri="{9D8B030D-6E8A-4147-A177-3AD203B41FA5}">
                      <a16:colId xmlns:a16="http://schemas.microsoft.com/office/drawing/2014/main" val="2156262816"/>
                    </a:ext>
                  </a:extLst>
                </a:gridCol>
                <a:gridCol w="889746">
                  <a:extLst>
                    <a:ext uri="{9D8B030D-6E8A-4147-A177-3AD203B41FA5}">
                      <a16:colId xmlns:a16="http://schemas.microsoft.com/office/drawing/2014/main" val="2742214517"/>
                    </a:ext>
                  </a:extLst>
                </a:gridCol>
                <a:gridCol w="889746">
                  <a:extLst>
                    <a:ext uri="{9D8B030D-6E8A-4147-A177-3AD203B41FA5}">
                      <a16:colId xmlns:a16="http://schemas.microsoft.com/office/drawing/2014/main" val="1329038702"/>
                    </a:ext>
                  </a:extLst>
                </a:gridCol>
                <a:gridCol w="889746">
                  <a:extLst>
                    <a:ext uri="{9D8B030D-6E8A-4147-A177-3AD203B41FA5}">
                      <a16:colId xmlns:a16="http://schemas.microsoft.com/office/drawing/2014/main" val="2667884793"/>
                    </a:ext>
                  </a:extLst>
                </a:gridCol>
                <a:gridCol w="889746">
                  <a:extLst>
                    <a:ext uri="{9D8B030D-6E8A-4147-A177-3AD203B41FA5}">
                      <a16:colId xmlns:a16="http://schemas.microsoft.com/office/drawing/2014/main" val="425176694"/>
                    </a:ext>
                  </a:extLst>
                </a:gridCol>
                <a:gridCol w="889746">
                  <a:extLst>
                    <a:ext uri="{9D8B030D-6E8A-4147-A177-3AD203B41FA5}">
                      <a16:colId xmlns:a16="http://schemas.microsoft.com/office/drawing/2014/main" val="3669872011"/>
                    </a:ext>
                  </a:extLst>
                </a:gridCol>
                <a:gridCol w="889746">
                  <a:extLst>
                    <a:ext uri="{9D8B030D-6E8A-4147-A177-3AD203B41FA5}">
                      <a16:colId xmlns:a16="http://schemas.microsoft.com/office/drawing/2014/main" val="1662897113"/>
                    </a:ext>
                  </a:extLst>
                </a:gridCol>
                <a:gridCol w="889746">
                  <a:extLst>
                    <a:ext uri="{9D8B030D-6E8A-4147-A177-3AD203B41FA5}">
                      <a16:colId xmlns:a16="http://schemas.microsoft.com/office/drawing/2014/main" val="776490349"/>
                    </a:ext>
                  </a:extLst>
                </a:gridCol>
                <a:gridCol w="889746">
                  <a:extLst>
                    <a:ext uri="{9D8B030D-6E8A-4147-A177-3AD203B41FA5}">
                      <a16:colId xmlns:a16="http://schemas.microsoft.com/office/drawing/2014/main" val="1384194544"/>
                    </a:ext>
                  </a:extLst>
                </a:gridCol>
                <a:gridCol w="889746">
                  <a:extLst>
                    <a:ext uri="{9D8B030D-6E8A-4147-A177-3AD203B41FA5}">
                      <a16:colId xmlns:a16="http://schemas.microsoft.com/office/drawing/2014/main" val="311496542"/>
                    </a:ext>
                  </a:extLst>
                </a:gridCol>
                <a:gridCol w="889746">
                  <a:extLst>
                    <a:ext uri="{9D8B030D-6E8A-4147-A177-3AD203B41FA5}">
                      <a16:colId xmlns:a16="http://schemas.microsoft.com/office/drawing/2014/main" val="424828892"/>
                    </a:ext>
                  </a:extLst>
                </a:gridCol>
                <a:gridCol w="889746">
                  <a:extLst>
                    <a:ext uri="{9D8B030D-6E8A-4147-A177-3AD203B41FA5}">
                      <a16:colId xmlns:a16="http://schemas.microsoft.com/office/drawing/2014/main" val="1899966502"/>
                    </a:ext>
                  </a:extLst>
                </a:gridCol>
              </a:tblGrid>
              <a:tr h="801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Ị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Ổ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1575241"/>
                  </a:ext>
                </a:extLst>
              </a:tr>
              <a:tr h="801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Ấ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1935624"/>
                  </a:ext>
                </a:extLst>
              </a:tr>
              <a:tr h="801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Ẩ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Y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Ả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2648323"/>
                  </a:ext>
                </a:extLst>
              </a:tr>
              <a:tr h="801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Ạ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Ố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4940421"/>
                  </a:ext>
                </a:extLst>
              </a:tr>
              <a:tr h="801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Á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Ỳ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Ụ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8953724"/>
                  </a:ext>
                </a:extLst>
              </a:tr>
              <a:tr h="801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Ì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805531"/>
                  </a:ext>
                </a:extLst>
              </a:tr>
              <a:tr h="801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031621"/>
                  </a:ext>
                </a:extLst>
              </a:tr>
              <a:tr h="801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5400" b="1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Ô</a:t>
                      </a:r>
                      <a:endParaRPr lang="vi-VN" sz="5400" b="1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400" b="1"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Ứ</a:t>
                      </a: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vi-VN" sz="4400" b="1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440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7553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9414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58105" y="1591056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Một vị ngôn sứ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Gioan Tẩy Giả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Êlia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Cả A, B và C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60713"/>
            <a:ext cx="12233366" cy="802023"/>
            <a:chOff x="-1896924" y="5472048"/>
            <a:chExt cx="10560440" cy="687444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5473692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5553" y="5472048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r>
                <a:rPr lang="en-US" sz="5400" b="1">
                  <a:solidFill>
                    <a:prstClr val="white"/>
                  </a:solidFill>
                  <a:latin typeface="Times New Roman" pitchFamily="18" charset="0"/>
                  <a:cs typeface="Times New Roman" pitchFamily="18" charset="0"/>
                </a:rPr>
                <a:t>ả</a:t>
              </a: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 </a:t>
              </a:r>
              <a:r>
                <a:rPr kumimoji="0" lang="en-US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A, </a:t>
              </a: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 và C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DÂN CHÚNG NÓI ĐỨC GIÊ-SU LÀ AI ?</a:t>
            </a:r>
          </a:p>
        </p:txBody>
      </p:sp>
    </p:spTree>
    <p:extLst>
      <p:ext uri="{BB962C8B-B14F-4D97-AF65-F5344CB8AC3E}">
        <p14:creationId xmlns:p14="http://schemas.microsoft.com/office/powerpoint/2010/main" val="275400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Gioan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Tôma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Phêrô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Phaolô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4488936"/>
            <a:ext cx="12233366" cy="803243"/>
            <a:chOff x="-1896924" y="3982366"/>
            <a:chExt cx="10560440" cy="688481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82366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75553" y="3985047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Phêrô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 ĐÃ TUYÊN XƯNG ĐỨC GIÊ-SU</a:t>
            </a:r>
          </a:p>
          <a:p>
            <a:pPr lvl="0" algn="just"/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LÀ ĐẤNG KI-TÔ ?</a:t>
            </a:r>
          </a:p>
        </p:txBody>
      </p:sp>
    </p:spTree>
    <p:extLst>
      <p:ext uri="{BB962C8B-B14F-4D97-AF65-F5344CB8AC3E}">
        <p14:creationId xmlns:p14="http://schemas.microsoft.com/office/powerpoint/2010/main" val="215694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4108"/>
            <a:ext cx="12192000" cy="5903892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6600" b="1">
                <a:effectLst/>
                <a:latin typeface="Verdana" panose="020B0604030504040204" pitchFamily="34" charset="0"/>
                <a:ea typeface="Times New Roman" panose="02020603050405020304" pitchFamily="18" charset="0"/>
              </a:rPr>
              <a:t>Khi ấy, Đức Giê-su và các môn đệ rời Bết-xai-đa để đi tới các làng xã vùng Xê-da-rê Phi-líp-phê.</a:t>
            </a:r>
            <a:endParaRPr lang="en-US" sz="6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92359"/>
            <a:ext cx="12192000" cy="56938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1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THEO THÁNH </a:t>
            </a:r>
            <a:r>
              <a:rPr lang="en-US" sz="31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MÁC-CÔ</a:t>
            </a: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Dân ngoại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Kỳ mục</a:t>
              </a:r>
              <a:endPara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Thượng tế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Câu B và C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56924" y="5353771"/>
            <a:ext cx="12258546" cy="814295"/>
            <a:chOff x="-1896924" y="4711697"/>
            <a:chExt cx="10582177" cy="697959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711697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53816" y="4723856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Câu B và C</a:t>
              </a:r>
              <a:endParaRPr kumimoji="0" lang="vi-V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0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r>
              <a:rPr lang="en-US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NÓI: CON NGƯỜI SẼ CHỊU NHIỀU</a:t>
            </a:r>
            <a:r>
              <a:rPr lang="en-US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ĐAU KHỔ VÀ BỊ AI GIẾT CHẾT ?</a:t>
            </a:r>
          </a:p>
        </p:txBody>
      </p:sp>
    </p:spTree>
    <p:extLst>
      <p:ext uri="{BB962C8B-B14F-4D97-AF65-F5344CB8AC3E}">
        <p14:creationId xmlns:p14="http://schemas.microsoft.com/office/powerpoint/2010/main" val="279104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Ông Gioan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Phêrô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Tôma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Giuđa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3631698"/>
            <a:ext cx="12240986" cy="818468"/>
            <a:chOff x="-1896924" y="3960590"/>
            <a:chExt cx="10567018" cy="701528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960590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8975" y="3976318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Ông Phêrô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BIẾT ĐƯỢC THẦY SẼ CHỊU NHIỀU ĐAU KHỔ,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SẼ BỊ GIẾT CHẾT, AI ĐÃ TRÁCH NGƯỜI ?</a:t>
            </a:r>
          </a:p>
        </p:txBody>
      </p:sp>
    </p:spTree>
    <p:extLst>
      <p:ext uri="{BB962C8B-B14F-4D97-AF65-F5344CB8AC3E}">
        <p14:creationId xmlns:p14="http://schemas.microsoft.com/office/powerpoint/2010/main" val="1178467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48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Vác thập giá mình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Từ bỏ chính mình</a:t>
              </a:r>
              <a:endPara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Sống vui với mọi người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8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Cả A và B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36604" y="5358852"/>
            <a:ext cx="12227749" cy="812585"/>
            <a:chOff x="-1896924" y="3209495"/>
            <a:chExt cx="10555592" cy="696494"/>
          </a:xfrm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3209495"/>
              <a:ext cx="835154" cy="685800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>
                  <a:solidFill>
                    <a:prstClr val="white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80401" y="3220189"/>
              <a:ext cx="9639069" cy="685800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4800" b="1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Cả A và B</a:t>
              </a:r>
              <a:endParaRPr kumimoji="0" lang="vi-VN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61368" y="-63442"/>
            <a:ext cx="12240986" cy="267873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</a:t>
            </a:r>
            <a:r>
              <a:rPr lang="en-US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“ĐÂY LÀ ĐIỀU KIỆN ĐỂ THEO ĐỨC GIÊ-SU ?</a:t>
            </a:r>
          </a:p>
        </p:txBody>
      </p:sp>
    </p:spTree>
    <p:extLst>
      <p:ext uri="{BB962C8B-B14F-4D97-AF65-F5344CB8AC3E}">
        <p14:creationId xmlns:p14="http://schemas.microsoft.com/office/powerpoint/2010/main" val="308059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685371" y="141136"/>
            <a:ext cx="7430429" cy="5425274"/>
          </a:xfrm>
          <a:prstGeom prst="cloudCallout">
            <a:avLst>
              <a:gd name="adj1" fmla="val -49404"/>
              <a:gd name="adj2" fmla="val 53096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327627" y="1535430"/>
            <a:ext cx="6083719" cy="23934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n-US" sz="48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Thiếu </a:t>
            </a:r>
            <a:r>
              <a:rPr lang="en-US" sz="4800" b="1" err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nhi</a:t>
            </a:r>
            <a:r>
              <a:rPr lang="en-US" sz="48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tuyên xưng đức tin</a:t>
            </a:r>
            <a:br>
              <a:rPr lang="en-US" sz="48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</a:br>
            <a:r>
              <a:rPr lang="en-US" sz="48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như thế nào?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Dọc đường, Người hỏi các môn đệ : “Người ta nói Thầy là ai ?”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237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66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Các ông đáp : “Họ bảo Thầy là ông Gio-an Tẩy Giả, có kẻ thì bảo là ông Ê-li-a, kẻ khác lại cho là một ngôn sứ nào đó.”</a:t>
            </a:r>
            <a:endParaRPr lang="en-US" sz="66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509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lại hỏi các ông : “Còn anh em, anh em bảo Thầy là ai ?” Ông Phê-rô trả lời: “Thầy là Đấng Ki-tô.”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98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Đức Giê-su liền cấm ngặt các ông không được nói với ai về Người.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20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Người bắt đầu dạy cho các ông biết: Con Người phải chịu đau khổ nhiều, bị các kỳ mục,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8238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thượng tế cùng kinh sư loại bỏ, bị giết chết và sau ba ngày sẽ sống lại.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8222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8000" b="1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Người nói rõ điều đó, không úp mở. Ông Phê-rô liền kéo riêng Người ra và bắt đầu trách Người.</a:t>
            </a:r>
            <a:endParaRPr lang="en-US" sz="80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38561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871</Words>
  <Application>Microsoft Office PowerPoint</Application>
  <PresentationFormat>Widescreen</PresentationFormat>
  <Paragraphs>247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Algerian</vt:lpstr>
      <vt:lpstr>Arial</vt:lpstr>
      <vt:lpstr>Calibri</vt:lpstr>
      <vt:lpstr>Calibri Light</vt:lpstr>
      <vt:lpstr>Tahoma</vt:lpstr>
      <vt:lpstr>Times New Roman</vt:lpstr>
      <vt:lpstr>Verdana</vt:lpstr>
      <vt:lpstr>1_Office Theme</vt:lpstr>
      <vt:lpstr>PowerPoint Presentation</vt:lpstr>
      <vt:lpstr>PowerPoint Presentation</vt:lpstr>
      <vt:lpstr>Dọc đường, Người hỏi các môn đệ : “Người ta nói Thầy là ai ?” </vt:lpstr>
      <vt:lpstr>Các ông đáp : “Họ bảo Thầy là ông Gio-an Tẩy Giả, có kẻ thì bảo là ông Ê-li-a, kẻ khác lại cho là một ngôn sứ nào đó.”</vt:lpstr>
      <vt:lpstr>Người lại hỏi các ông : “Còn anh em, anh em bảo Thầy là ai ?” Ông Phê-rô trả lời: “Thầy là Đấng Ki-tô.”</vt:lpstr>
      <vt:lpstr>Đức Giê-su liền cấm ngặt các ông không được nói với ai về Người.</vt:lpstr>
      <vt:lpstr>Rồi Người bắt đầu dạy cho các ông biết: Con Người phải chịu đau khổ nhiều, bị các kỳ mục, </vt:lpstr>
      <vt:lpstr>thượng tế cùng kinh sư loại bỏ, bị giết chết và sau ba ngày sẽ sống lại.</vt:lpstr>
      <vt:lpstr>Người nói rõ điều đó, không úp mở. Ông Phê-rô liền kéo riêng Người ra và bắt đầu trách Người.</vt:lpstr>
      <vt:lpstr>Nhưng khi Đức Giê-su quay lại, nhìn thấy các môn đệ, Người trách ông Phê-rô :</vt:lpstr>
      <vt:lpstr>“Xa-tan ! lui lại đàng sau Thầy ! Vì tư tưởng của anh không phải là tư tưởng của Thiên Chúa, mà là của loài người.”</vt:lpstr>
      <vt:lpstr>Rồi Đức Giê-su gọi đám đông cùng với các môn đệ lại. Người nói với họ rằng: “Ai muốn theo tôi, phải từ bỏ chính mình, vác thập giá mình mà theo.</vt:lpstr>
      <vt:lpstr>Quả vậy, ai muốn cứu mạng sống mình, thì sẽ mất; còn ai liều mất mạng sống mình vì tôi và vì Tin Mừng, thì sẽ cứu được mạng sống ấy.”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50</cp:revision>
  <dcterms:created xsi:type="dcterms:W3CDTF">2020-05-22T13:54:49Z</dcterms:created>
  <dcterms:modified xsi:type="dcterms:W3CDTF">2024-09-06T03:12:11Z</dcterms:modified>
</cp:coreProperties>
</file>