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288" r:id="rId17"/>
    <p:sldId id="293" r:id="rId18"/>
    <p:sldId id="303" r:id="rId19"/>
    <p:sldId id="301" r:id="rId20"/>
    <p:sldId id="260" r:id="rId21"/>
    <p:sldId id="261" r:id="rId22"/>
    <p:sldId id="299" r:id="rId23"/>
    <p:sldId id="298" r:id="rId24"/>
    <p:sldId id="297" r:id="rId25"/>
    <p:sldId id="302" r:id="rId26"/>
    <p:sldId id="29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31/08/2024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0034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XXII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gạt bỏ điều răn của Thiên Chúa, mà duy trì truyền thống của người phàm.”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3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đó, Đức Giê-su lại gọi đám đông tới mà bảo: “Xin mọi người nghe tôi nói đây, và hiểu cho rõ :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0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Không có cái gì từ bên ngoài vào trong con người lại có thể làm cho con người ra ô uế được ; 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5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chính cái từ con người xuất ra, là cái làm cho con người ra ô uế.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57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“Vì từ bên trong, từ lòng người, phát xuất những ý định xấu : tà dâm, trộm cắp, giết người, 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64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ngoại tình, tham lam, độc ác, xảo trá, trác táng, ganh tỵ, phỉ báng, kiêu ngạo, ngông cuồng.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Tất cả những điều xấu xa đó, đều từ bên trong xuất ra, và làm cho con người ra ô uế.”.</a:t>
            </a:r>
            <a:r>
              <a:rPr lang="en-US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14203"/>
              </p:ext>
            </p:extLst>
          </p:nvPr>
        </p:nvGraphicFramePr>
        <p:xfrm>
          <a:off x="1555694" y="170566"/>
          <a:ext cx="10539789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PHARISÊU VÀ NGƯỜI DO THÁI ĐỀU RỬA TAY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 KHI ĂN. ĐÓ LÀ HỌ GIỮ THEO CÁI GÌ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 TIỀN NHÂN ?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768FF8B-B431-4B29-AF8F-06761BAD6FC3}"/>
              </a:ext>
            </a:extLst>
          </p:cNvPr>
          <p:cNvSpPr/>
          <p:nvPr/>
        </p:nvSpPr>
        <p:spPr>
          <a:xfrm>
            <a:off x="2366534" y="17198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4A01C69-5FE3-4784-8AD9-46A32B9DF1D2}"/>
              </a:ext>
            </a:extLst>
          </p:cNvPr>
          <p:cNvSpPr/>
          <p:nvPr/>
        </p:nvSpPr>
        <p:spPr>
          <a:xfrm>
            <a:off x="3180662" y="17198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13387D2-AB00-4F2F-9824-68D8CA5DBBFA}"/>
              </a:ext>
            </a:extLst>
          </p:cNvPr>
          <p:cNvSpPr/>
          <p:nvPr/>
        </p:nvSpPr>
        <p:spPr>
          <a:xfrm>
            <a:off x="3988277" y="1730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33F9F9E-1647-40C9-B9D1-FBBA44439CD8}"/>
              </a:ext>
            </a:extLst>
          </p:cNvPr>
          <p:cNvSpPr/>
          <p:nvPr/>
        </p:nvSpPr>
        <p:spPr>
          <a:xfrm>
            <a:off x="4802405" y="1730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2ED4116-7406-440B-9D5A-0EA6F64E5C39}"/>
              </a:ext>
            </a:extLst>
          </p:cNvPr>
          <p:cNvSpPr/>
          <p:nvPr/>
        </p:nvSpPr>
        <p:spPr>
          <a:xfrm>
            <a:off x="5615905" y="17304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026A256-F1F1-4510-A30F-D39C470DB694}"/>
              </a:ext>
            </a:extLst>
          </p:cNvPr>
          <p:cNvSpPr/>
          <p:nvPr/>
        </p:nvSpPr>
        <p:spPr>
          <a:xfrm>
            <a:off x="6423520" y="17409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54C8561-859D-44F0-B0BC-24A42DDFF99D}"/>
              </a:ext>
            </a:extLst>
          </p:cNvPr>
          <p:cNvSpPr/>
          <p:nvPr/>
        </p:nvSpPr>
        <p:spPr>
          <a:xfrm>
            <a:off x="7237648" y="17409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50F9FDC-A27C-4979-A565-71A8AF774475}"/>
              </a:ext>
            </a:extLst>
          </p:cNvPr>
          <p:cNvSpPr/>
          <p:nvPr/>
        </p:nvSpPr>
        <p:spPr>
          <a:xfrm>
            <a:off x="8045368" y="1690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5232E1A-EBE4-4DAB-AECD-6B353F8B57BD}"/>
              </a:ext>
            </a:extLst>
          </p:cNvPr>
          <p:cNvSpPr/>
          <p:nvPr/>
        </p:nvSpPr>
        <p:spPr>
          <a:xfrm>
            <a:off x="8860862" y="17093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8629DF6-C321-43F1-932A-048613873999}"/>
              </a:ext>
            </a:extLst>
          </p:cNvPr>
          <p:cNvSpPr/>
          <p:nvPr/>
        </p:nvSpPr>
        <p:spPr>
          <a:xfrm>
            <a:off x="9674990" y="17093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6F16366-4B79-4FAA-A54E-F7BAE6B7CE83}"/>
              </a:ext>
            </a:extLst>
          </p:cNvPr>
          <p:cNvSpPr/>
          <p:nvPr/>
        </p:nvSpPr>
        <p:spPr>
          <a:xfrm>
            <a:off x="10482605" y="17198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C597010-4B4D-47AE-8F46-4B13370C2A84}"/>
              </a:ext>
            </a:extLst>
          </p:cNvPr>
          <p:cNvSpPr/>
          <p:nvPr/>
        </p:nvSpPr>
        <p:spPr>
          <a:xfrm>
            <a:off x="2369074" y="79428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1749841-AA56-4BF8-8F25-8740E1BEB5E4}"/>
              </a:ext>
            </a:extLst>
          </p:cNvPr>
          <p:cNvSpPr/>
          <p:nvPr/>
        </p:nvSpPr>
        <p:spPr>
          <a:xfrm>
            <a:off x="3183202" y="79428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D14BE25-E518-440D-BE0D-0F2B92AE7B91}"/>
              </a:ext>
            </a:extLst>
          </p:cNvPr>
          <p:cNvSpPr/>
          <p:nvPr/>
        </p:nvSpPr>
        <p:spPr>
          <a:xfrm>
            <a:off x="3990817" y="7953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D977CC2-FC48-4B63-98F9-32BE4D3DD3FF}"/>
              </a:ext>
            </a:extLst>
          </p:cNvPr>
          <p:cNvSpPr/>
          <p:nvPr/>
        </p:nvSpPr>
        <p:spPr>
          <a:xfrm>
            <a:off x="4804945" y="7953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69C1247-950E-446E-BFF6-D25F231400DC}"/>
              </a:ext>
            </a:extLst>
          </p:cNvPr>
          <p:cNvSpPr/>
          <p:nvPr/>
        </p:nvSpPr>
        <p:spPr>
          <a:xfrm>
            <a:off x="5618445" y="79534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EB0C869-1154-4E26-A873-270D42030499}"/>
              </a:ext>
            </a:extLst>
          </p:cNvPr>
          <p:cNvSpPr/>
          <p:nvPr/>
        </p:nvSpPr>
        <p:spPr>
          <a:xfrm>
            <a:off x="6426060" y="79639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5149107-2186-4541-88D0-62F46D897265}"/>
              </a:ext>
            </a:extLst>
          </p:cNvPr>
          <p:cNvSpPr/>
          <p:nvPr/>
        </p:nvSpPr>
        <p:spPr>
          <a:xfrm>
            <a:off x="7240188" y="79639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4C243C4-896A-4F69-9A02-4E138BC82D7C}"/>
              </a:ext>
            </a:extLst>
          </p:cNvPr>
          <p:cNvSpPr/>
          <p:nvPr/>
        </p:nvSpPr>
        <p:spPr>
          <a:xfrm>
            <a:off x="8047908" y="7913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9C8DECF-7CC5-413E-8A96-0E7270A3BD9A}"/>
              </a:ext>
            </a:extLst>
          </p:cNvPr>
          <p:cNvSpPr/>
          <p:nvPr/>
        </p:nvSpPr>
        <p:spPr>
          <a:xfrm>
            <a:off x="8863402" y="79323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E576DF8-A3B5-441E-BB81-F49EE0D59402}"/>
              </a:ext>
            </a:extLst>
          </p:cNvPr>
          <p:cNvSpPr/>
          <p:nvPr/>
        </p:nvSpPr>
        <p:spPr>
          <a:xfrm>
            <a:off x="3984467" y="139604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B3132B2-FF5E-4491-85DF-979AE8A1DE24}"/>
              </a:ext>
            </a:extLst>
          </p:cNvPr>
          <p:cNvSpPr/>
          <p:nvPr/>
        </p:nvSpPr>
        <p:spPr>
          <a:xfrm>
            <a:off x="4798595" y="139604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78A4742-8D07-4B2C-A269-93FF9D69DC6E}"/>
              </a:ext>
            </a:extLst>
          </p:cNvPr>
          <p:cNvSpPr/>
          <p:nvPr/>
        </p:nvSpPr>
        <p:spPr>
          <a:xfrm>
            <a:off x="5612095" y="13960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A6EDC48-64BC-40B1-8F50-6DFA221534EC}"/>
              </a:ext>
            </a:extLst>
          </p:cNvPr>
          <p:cNvSpPr/>
          <p:nvPr/>
        </p:nvSpPr>
        <p:spPr>
          <a:xfrm>
            <a:off x="6419710" y="13971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60EB01F7-B3EC-4491-8840-EB9A3B2B5F32}"/>
              </a:ext>
            </a:extLst>
          </p:cNvPr>
          <p:cNvSpPr/>
          <p:nvPr/>
        </p:nvSpPr>
        <p:spPr>
          <a:xfrm>
            <a:off x="7233838" y="13971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7DD4E40-18DE-40B8-90E8-879E468ED101}"/>
              </a:ext>
            </a:extLst>
          </p:cNvPr>
          <p:cNvSpPr/>
          <p:nvPr/>
        </p:nvSpPr>
        <p:spPr>
          <a:xfrm>
            <a:off x="8041558" y="139202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9504B12-FB75-4E33-8D35-96836366A212}"/>
              </a:ext>
            </a:extLst>
          </p:cNvPr>
          <p:cNvSpPr/>
          <p:nvPr/>
        </p:nvSpPr>
        <p:spPr>
          <a:xfrm>
            <a:off x="8857052" y="139394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65DB4C-A726-4ADF-9A9F-F8B4AE3E9811}"/>
              </a:ext>
            </a:extLst>
          </p:cNvPr>
          <p:cNvSpPr/>
          <p:nvPr/>
        </p:nvSpPr>
        <p:spPr>
          <a:xfrm>
            <a:off x="9671180" y="139394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6A730CA4-FA34-45FB-BBB3-8533395E4C86}"/>
              </a:ext>
            </a:extLst>
          </p:cNvPr>
          <p:cNvSpPr/>
          <p:nvPr/>
        </p:nvSpPr>
        <p:spPr>
          <a:xfrm>
            <a:off x="3180662" y="200840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737D05D4-E741-416E-9E8F-3A5B68852E4C}"/>
              </a:ext>
            </a:extLst>
          </p:cNvPr>
          <p:cNvSpPr/>
          <p:nvPr/>
        </p:nvSpPr>
        <p:spPr>
          <a:xfrm>
            <a:off x="3988277" y="20094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FBDA38CA-E761-4C05-B494-7587695CD5BB}"/>
              </a:ext>
            </a:extLst>
          </p:cNvPr>
          <p:cNvSpPr/>
          <p:nvPr/>
        </p:nvSpPr>
        <p:spPr>
          <a:xfrm>
            <a:off x="4802405" y="20094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6A85CFF-564C-47C5-8644-13C54ED3E2F0}"/>
              </a:ext>
            </a:extLst>
          </p:cNvPr>
          <p:cNvSpPr/>
          <p:nvPr/>
        </p:nvSpPr>
        <p:spPr>
          <a:xfrm>
            <a:off x="5615905" y="200946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A846B183-5CA0-45D6-B117-394FA3F92C50}"/>
              </a:ext>
            </a:extLst>
          </p:cNvPr>
          <p:cNvSpPr/>
          <p:nvPr/>
        </p:nvSpPr>
        <p:spPr>
          <a:xfrm>
            <a:off x="6423520" y="20105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3D967DC-148D-477D-8610-599C4CDD6616}"/>
              </a:ext>
            </a:extLst>
          </p:cNvPr>
          <p:cNvSpPr/>
          <p:nvPr/>
        </p:nvSpPr>
        <p:spPr>
          <a:xfrm>
            <a:off x="7237648" y="20105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E1B3048F-A57D-4D63-9AEB-2EB989AF0746}"/>
              </a:ext>
            </a:extLst>
          </p:cNvPr>
          <p:cNvSpPr/>
          <p:nvPr/>
        </p:nvSpPr>
        <p:spPr>
          <a:xfrm>
            <a:off x="8045368" y="20054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F569435-13F2-47CB-A44E-2F9DBB2C8681}"/>
              </a:ext>
            </a:extLst>
          </p:cNvPr>
          <p:cNvSpPr/>
          <p:nvPr/>
        </p:nvSpPr>
        <p:spPr>
          <a:xfrm>
            <a:off x="8860862" y="200735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27499EEB-799E-4429-9EC9-43686753B7DD}"/>
              </a:ext>
            </a:extLst>
          </p:cNvPr>
          <p:cNvSpPr/>
          <p:nvPr/>
        </p:nvSpPr>
        <p:spPr>
          <a:xfrm>
            <a:off x="9674990" y="200735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CE29E551-76CA-4F71-930D-1320E7C6DA23}"/>
              </a:ext>
            </a:extLst>
          </p:cNvPr>
          <p:cNvSpPr/>
          <p:nvPr/>
        </p:nvSpPr>
        <p:spPr>
          <a:xfrm>
            <a:off x="3984467" y="262159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5DAE3AA9-0965-493C-B223-393E1A9D5C97}"/>
              </a:ext>
            </a:extLst>
          </p:cNvPr>
          <p:cNvSpPr/>
          <p:nvPr/>
        </p:nvSpPr>
        <p:spPr>
          <a:xfrm>
            <a:off x="4798595" y="262159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6222D22-5BEB-4959-A3A5-CE08AE182946}"/>
              </a:ext>
            </a:extLst>
          </p:cNvPr>
          <p:cNvSpPr/>
          <p:nvPr/>
        </p:nvSpPr>
        <p:spPr>
          <a:xfrm>
            <a:off x="5612095" y="26216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E193822-19A7-4A3A-9216-CA6A214A5526}"/>
              </a:ext>
            </a:extLst>
          </p:cNvPr>
          <p:cNvSpPr/>
          <p:nvPr/>
        </p:nvSpPr>
        <p:spPr>
          <a:xfrm>
            <a:off x="6419710" y="26226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69C721B-5D11-43A5-842C-08912D08DF3D}"/>
              </a:ext>
            </a:extLst>
          </p:cNvPr>
          <p:cNvSpPr/>
          <p:nvPr/>
        </p:nvSpPr>
        <p:spPr>
          <a:xfrm>
            <a:off x="7233838" y="26226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747BFFCE-B5E1-4B7D-BF96-2D80203ED0DD}"/>
              </a:ext>
            </a:extLst>
          </p:cNvPr>
          <p:cNvSpPr/>
          <p:nvPr/>
        </p:nvSpPr>
        <p:spPr>
          <a:xfrm>
            <a:off x="8041558" y="261757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BB003C3-BCCD-480B-92BD-7D49ED5C93CF}"/>
              </a:ext>
            </a:extLst>
          </p:cNvPr>
          <p:cNvSpPr/>
          <p:nvPr/>
        </p:nvSpPr>
        <p:spPr>
          <a:xfrm>
            <a:off x="8857052" y="261949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7DE8E564-84FF-4645-B413-E0877CEE7E10}"/>
              </a:ext>
            </a:extLst>
          </p:cNvPr>
          <p:cNvSpPr/>
          <p:nvPr/>
        </p:nvSpPr>
        <p:spPr>
          <a:xfrm>
            <a:off x="9671180" y="261949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9898C44-3D33-42B0-93A3-4535245C2360}"/>
              </a:ext>
            </a:extLst>
          </p:cNvPr>
          <p:cNvSpPr/>
          <p:nvPr/>
        </p:nvSpPr>
        <p:spPr>
          <a:xfrm>
            <a:off x="4792245" y="3235644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2648F597-0CDF-4A92-8AEE-0547E31C87CD}"/>
              </a:ext>
            </a:extLst>
          </p:cNvPr>
          <p:cNvSpPr/>
          <p:nvPr/>
        </p:nvSpPr>
        <p:spPr>
          <a:xfrm>
            <a:off x="5605745" y="323564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041183A-FA6E-4DE3-9C76-3976005F74DF}"/>
              </a:ext>
            </a:extLst>
          </p:cNvPr>
          <p:cNvSpPr/>
          <p:nvPr/>
        </p:nvSpPr>
        <p:spPr>
          <a:xfrm>
            <a:off x="6413360" y="323669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76D6901C-59A1-4C05-8BC5-64433E5A1D4A}"/>
              </a:ext>
            </a:extLst>
          </p:cNvPr>
          <p:cNvSpPr/>
          <p:nvPr/>
        </p:nvSpPr>
        <p:spPr>
          <a:xfrm>
            <a:off x="7227488" y="323669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E66292F-14DE-4BE3-8F29-FCCE285A5D31}"/>
              </a:ext>
            </a:extLst>
          </p:cNvPr>
          <p:cNvSpPr/>
          <p:nvPr/>
        </p:nvSpPr>
        <p:spPr>
          <a:xfrm>
            <a:off x="8035208" y="3231617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9E5CE3A-51AC-4A54-B40E-92D5B2CC343D}"/>
              </a:ext>
            </a:extLst>
          </p:cNvPr>
          <p:cNvSpPr/>
          <p:nvPr/>
        </p:nvSpPr>
        <p:spPr>
          <a:xfrm>
            <a:off x="8850702" y="323354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FADFE37-CDCB-4037-BD60-25DA6A905D8F}"/>
              </a:ext>
            </a:extLst>
          </p:cNvPr>
          <p:cNvSpPr/>
          <p:nvPr/>
        </p:nvSpPr>
        <p:spPr>
          <a:xfrm>
            <a:off x="3978117" y="384079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9FF147A-91CF-4D1E-A52B-D96F4E481547}"/>
              </a:ext>
            </a:extLst>
          </p:cNvPr>
          <p:cNvSpPr/>
          <p:nvPr/>
        </p:nvSpPr>
        <p:spPr>
          <a:xfrm>
            <a:off x="4792245" y="384079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3FFCAEC6-3BEB-4436-8CB9-DE322E85DC3A}"/>
              </a:ext>
            </a:extLst>
          </p:cNvPr>
          <p:cNvSpPr/>
          <p:nvPr/>
        </p:nvSpPr>
        <p:spPr>
          <a:xfrm>
            <a:off x="5605745" y="38408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ECE378F9-2E8B-42B8-8F4A-930976AB8A0D}"/>
              </a:ext>
            </a:extLst>
          </p:cNvPr>
          <p:cNvSpPr/>
          <p:nvPr/>
        </p:nvSpPr>
        <p:spPr>
          <a:xfrm>
            <a:off x="6413360" y="38418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70C8453A-6930-4AF6-8D19-B517D95DB576}"/>
              </a:ext>
            </a:extLst>
          </p:cNvPr>
          <p:cNvSpPr/>
          <p:nvPr/>
        </p:nvSpPr>
        <p:spPr>
          <a:xfrm>
            <a:off x="7227488" y="38418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3A0E52EB-5C20-40D4-824A-53F4F23E54D5}"/>
              </a:ext>
            </a:extLst>
          </p:cNvPr>
          <p:cNvSpPr/>
          <p:nvPr/>
        </p:nvSpPr>
        <p:spPr>
          <a:xfrm>
            <a:off x="8035208" y="383677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9C6A73A-1223-4D0C-A6CA-60AB3D43C841}"/>
              </a:ext>
            </a:extLst>
          </p:cNvPr>
          <p:cNvSpPr/>
          <p:nvPr/>
        </p:nvSpPr>
        <p:spPr>
          <a:xfrm>
            <a:off x="8850702" y="383869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A27C0E2-52A9-4D7A-8AAB-477399AE9F59}"/>
              </a:ext>
            </a:extLst>
          </p:cNvPr>
          <p:cNvSpPr/>
          <p:nvPr/>
        </p:nvSpPr>
        <p:spPr>
          <a:xfrm>
            <a:off x="2358914" y="445442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B22D854-B721-4CAA-8F8F-62C9F820AC5D}"/>
              </a:ext>
            </a:extLst>
          </p:cNvPr>
          <p:cNvSpPr/>
          <p:nvPr/>
        </p:nvSpPr>
        <p:spPr>
          <a:xfrm>
            <a:off x="3173042" y="445442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4333EB5D-19FA-4D50-9614-8A0F8BB998E4}"/>
              </a:ext>
            </a:extLst>
          </p:cNvPr>
          <p:cNvSpPr/>
          <p:nvPr/>
        </p:nvSpPr>
        <p:spPr>
          <a:xfrm>
            <a:off x="3980657" y="44554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DB34B7F-138F-432F-B2AD-5326C2BB18CC}"/>
              </a:ext>
            </a:extLst>
          </p:cNvPr>
          <p:cNvSpPr/>
          <p:nvPr/>
        </p:nvSpPr>
        <p:spPr>
          <a:xfrm>
            <a:off x="4792838" y="445694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C407E7F3-404A-46EE-939E-D71D4C305837}"/>
              </a:ext>
            </a:extLst>
          </p:cNvPr>
          <p:cNvSpPr/>
          <p:nvPr/>
        </p:nvSpPr>
        <p:spPr>
          <a:xfrm>
            <a:off x="5606338" y="445694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ABB8EE9F-80D3-4DB4-9062-4D6CB9198FE6}"/>
              </a:ext>
            </a:extLst>
          </p:cNvPr>
          <p:cNvSpPr/>
          <p:nvPr/>
        </p:nvSpPr>
        <p:spPr>
          <a:xfrm>
            <a:off x="6415900" y="44565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E63F9952-B1AF-413F-A29A-E6BC5F3E18AA}"/>
              </a:ext>
            </a:extLst>
          </p:cNvPr>
          <p:cNvSpPr/>
          <p:nvPr/>
        </p:nvSpPr>
        <p:spPr>
          <a:xfrm>
            <a:off x="7230028" y="44565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FBF1D15-8A71-4BF0-859A-5AA34BBA9503}"/>
              </a:ext>
            </a:extLst>
          </p:cNvPr>
          <p:cNvSpPr/>
          <p:nvPr/>
        </p:nvSpPr>
        <p:spPr>
          <a:xfrm>
            <a:off x="8037748" y="44514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B1833359-FA94-4784-BDF4-29833C465358}"/>
              </a:ext>
            </a:extLst>
          </p:cNvPr>
          <p:cNvSpPr/>
          <p:nvPr/>
        </p:nvSpPr>
        <p:spPr>
          <a:xfrm>
            <a:off x="8853242" y="445337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41674E7-54AD-470A-976A-2BAB38BD67C4}"/>
              </a:ext>
            </a:extLst>
          </p:cNvPr>
          <p:cNvSpPr/>
          <p:nvPr/>
        </p:nvSpPr>
        <p:spPr>
          <a:xfrm>
            <a:off x="13901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CÒN GIỮ NHIỀU TẬP TỤC KHÁC NỮA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 RỬA CHÉN BÁT, BÌNH LỌ VÀ CÁI GÌ ?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0596052F-E125-4C2C-98C4-17D2597CA201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PHARISÊU VÀ KINH SƯ THẮC MẮC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 CÁC MÔN ĐỆ ĐỨC GIÊ-SU LẠI KHÔNG THEO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 THỐNG CỦA AI ?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70348CDD-10FB-4154-9512-DE62A9A84285}"/>
              </a:ext>
            </a:extLst>
          </p:cNvPr>
          <p:cNvSpPr/>
          <p:nvPr/>
        </p:nvSpPr>
        <p:spPr>
          <a:xfrm>
            <a:off x="6281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 ĐÂU PHÁT XUẤT NHỮNG Ý ĐỊNH XẤU NHƯ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TÀ DÂM, GIẾT NGƯỜI, NGOẠI TÌNH v.v. ?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A50CB830-D2FF-4D45-AB71-CF1271CBFF79}"/>
              </a:ext>
            </a:extLst>
          </p:cNvPr>
          <p:cNvSpPr/>
          <p:nvPr/>
        </p:nvSpPr>
        <p:spPr>
          <a:xfrm>
            <a:off x="6281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DO THÁI VÀ NGƯỜI NÀO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ĐỀU GIỮ LUẬT TRUYỀN THỐNG CỦA TIỀN NHÂN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RỬA TAY TRƯỚC KHI ĂN ?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5F9D7D79-8ED4-4567-A643-044D5862F1B6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KHẲNG ĐỊNH CÁI LÀM CHO CON NGƯỜI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 Ô UẾ LÀ CHÍNH CÁI TỪ CON NGƯỜI LÀM SAO ?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B33C5A6F-F31C-4137-91C3-C0AC2CD39657}"/>
              </a:ext>
            </a:extLst>
          </p:cNvPr>
          <p:cNvSpPr/>
          <p:nvPr/>
        </p:nvSpPr>
        <p:spPr>
          <a:xfrm>
            <a:off x="6281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PHARISÊU VÀ DO THÁI ĐỀU GIỮ LUẬT TRUYỀN THỐNG CỦA TIỀN NHÂN LÀ HỌ SẼ KHÔNG ĂN GÌ,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CHƯA RỬA TAY THẾ NÀO ?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1E126C26-BDA3-49B8-AD6A-ED4294E9D173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“KHÔNG CÓ CÁI GÌ TỪ BÊN NGOÀI VÀO TRONG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NGƯỜI LẠI CÓ THỂ LÀM CHO CON NGƯỜI …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vi-VN" sz="3600" b="1" cap="al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3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9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4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2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1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5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0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3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6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9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2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5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8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8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1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0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3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6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9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5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8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1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4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60BE76-42BC-4779-9F5A-3908A40CB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715887"/>
              </p:ext>
            </p:extLst>
          </p:nvPr>
        </p:nvGraphicFramePr>
        <p:xfrm>
          <a:off x="68580" y="170566"/>
          <a:ext cx="12026898" cy="6474072"/>
        </p:xfrm>
        <a:graphic>
          <a:graphicData uri="http://schemas.openxmlformats.org/drawingml/2006/table">
            <a:tbl>
              <a:tblPr firstRow="1" firstCol="1" bandRow="1"/>
              <a:tblGrid>
                <a:gridCol w="925146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925146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Ý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0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có những người Pha-ri-sêu và một số kinh sư tụ họp quanh Đức Giê-su. Họ là những người từ Giê-ru-sa-lem đến.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</a:t>
            </a:r>
            <a:r>
              <a:rPr lang="en-US" sz="31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kinh sư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Pha-ri-sêu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B và 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267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B và 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ĐÃ THẮC MẮC ĐỨC GIÊ-SU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HỌ NHÌN THẤY CÁC MÔN ĐỆ CỦA NGÀI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DÙNG BỮA MÀ KHÔNG RỬA TAY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 hội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Phàm nhân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Giê-su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50736"/>
            <a:ext cx="12233366" cy="803243"/>
            <a:chOff x="-1896924" y="3982366"/>
            <a:chExt cx="10560440" cy="68848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398504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Phàm nhân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 SỨ I-SA-IA NÓI VỀ NHỮNG KẺ ĐẠO ĐỨC GIẢ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GIÁO LÝ CHÚNG DẠY CHỈ LÀ GIỚI LUẬT CỦA AI?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I-sa-ia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Hô-sê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Giô-en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Ê-dê-ki-en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2740111"/>
            <a:ext cx="12258546" cy="814295"/>
            <a:chOff x="-1896924" y="4711697"/>
            <a:chExt cx="10582177" cy="69795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I-sa-ia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 SỨ NÀO ĐÃ NÓI: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“DÂN NÀY TÔN KÍNH TA BẰNG MÔI BẰNG MIỆNG, CÒN LÒNG CHÚNG THÌ LẠI XA TA”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Những cái từ bên ngoài vào trong con người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 các ngôn sứ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Những cái từ con người xuất ra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 nói của tha nhân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275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Những cái từ con người xuất ra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 LÀM CHO CON NGƯỜI RA Ô UẾ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Ghen tị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Kiêu ngạo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Ngông cuồng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48490"/>
            <a:ext cx="12227749" cy="810495"/>
            <a:chOff x="-1896924" y="3200596"/>
            <a:chExt cx="10555592" cy="69469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0401" y="320059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“CÁI GÌ TỪ TRONG CON NGƯỜI XUẤT RA,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ĐÓ MỚI LÀM CHO CON NGƯỜI RA Ô UẾ”.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 LÀ … … … 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685371" y="14113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826770"/>
            <a:ext cx="6083719" cy="318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48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muốn tâm hồn thanh sạch, cần tránh những điều gì?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thấy vài môn đệ của Người dùng bữa mà tay còn ô uế, nghĩa là chưa rửa.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Thật vậy, người Pha-ri-sêu cũng như mọi người Do-thái đều nắm giữ truyền thống của tiền nhân:</a:t>
            </a:r>
            <a:r>
              <a:rPr lang="en-US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không ăn gì, khi chưa rửa tay cẩn thận;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thức gì mua ngoài chợ về, cũng phải rảy nước đã rồi mới ăn; họ còn giữ nhiều tập tục khác nữa như rửa chén bát, bình lọ và các đồ đồng.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Vậy, người Pha-ri-sêu và kinh sư hỏi Đức Giê-su: “Sao các môn đệ của ông không theo truyền thống của tiền nhân, cứ để tay ô uế mà dùng bữa ?”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trả lời họ: “Ngôn sứ I-sai-a thật đã nói tiên tri rất đúng về các ông là những kẻ đạo đức giả, khi viết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Dân này tôn kính Ta bằng môi bằng miệng,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lòng chúng thì lại xa Ta.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Dân này tôn kính Ta bằng môi bằng miệng,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lòng chúng thì lại xa Ta.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198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1041</Words>
  <Application>Microsoft Office PowerPoint</Application>
  <PresentationFormat>Widescreen</PresentationFormat>
  <Paragraphs>249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Họ thấy vài môn đệ của Người dùng bữa mà tay còn ô uế, nghĩa là chưa rửa.</vt:lpstr>
      <vt:lpstr>Thật vậy, người Pha-ri-sêu cũng như mọi người Do-thái đều nắm giữ truyền thống của tiền nhân: họ không ăn gì, khi chưa rửa tay cẩn thận;</vt:lpstr>
      <vt:lpstr>thức gì mua ngoài chợ về, cũng phải rảy nước đã rồi mới ăn; họ còn giữ nhiều tập tục khác nữa như rửa chén bát, bình lọ và các đồ đồng.</vt:lpstr>
      <vt:lpstr>Vậy, người Pha-ri-sêu và kinh sư hỏi Đức Giê-su: “Sao các môn đệ của ông không theo truyền thống của tiền nhân, cứ để tay ô uế mà dùng bữa ?”</vt:lpstr>
      <vt:lpstr>Người trả lời họ: “Ngôn sứ I-sai-a thật đã nói tiên tri rất đúng về các ông là những kẻ đạo đức giả, khi viết rằng:</vt:lpstr>
      <vt:lpstr>Dân này tôn kính Ta bằng môi bằng miệng, còn lòng chúng thì lại xa Ta.</vt:lpstr>
      <vt:lpstr>Dân này tôn kính Ta bằng môi bằng miệng, còn lòng chúng thì lại xa Ta.</vt:lpstr>
      <vt:lpstr>Các ông gạt bỏ điều răn của Thiên Chúa, mà duy trì truyền thống của người phàm.”</vt:lpstr>
      <vt:lpstr>Sau đó, Đức Giê-su lại gọi đám đông tới mà bảo: “Xin mọi người nghe tôi nói đây, và hiểu cho rõ :</vt:lpstr>
      <vt:lpstr>Không có cái gì từ bên ngoài vào trong con người lại có thể làm cho con người ra ô uế được ; </vt:lpstr>
      <vt:lpstr>nhưng chính cái từ con người xuất ra, là cái làm cho con người ra ô uế.</vt:lpstr>
      <vt:lpstr>“Vì từ bên trong, từ lòng người, phát xuất những ý định xấu : tà dâm, trộm cắp, giết người, </vt:lpstr>
      <vt:lpstr>ngoại tình, tham lam, độc ác, xảo trá, trác táng, ganh tỵ, phỉ báng, kiêu ngạo, ngông cuồng.</vt:lpstr>
      <vt:lpstr>Tất cả những điều xấu xa đó, đều từ bên trong xuất ra, và làm cho con người ra ô uế.”.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39</cp:revision>
  <dcterms:created xsi:type="dcterms:W3CDTF">2020-05-22T13:54:49Z</dcterms:created>
  <dcterms:modified xsi:type="dcterms:W3CDTF">2024-08-31T04:00:43Z</dcterms:modified>
</cp:coreProperties>
</file>