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288" r:id="rId13"/>
    <p:sldId id="293" r:id="rId14"/>
    <p:sldId id="295" r:id="rId15"/>
    <p:sldId id="301" r:id="rId16"/>
    <p:sldId id="260" r:id="rId17"/>
    <p:sldId id="261" r:id="rId18"/>
    <p:sldId id="299" r:id="rId19"/>
    <p:sldId id="298" r:id="rId20"/>
    <p:sldId id="297" r:id="rId21"/>
    <p:sldId id="302" r:id="rId22"/>
    <p:sldId id="29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718" y="11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08/08/2024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6130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XIX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Tổ tiên các ông đã ăn man-na trong sa mạc, nhưng đã chết. Còn bánh này là bánh từ trời xuống, để ai ăn thì khỏi phải chết.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22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Tôi là bánh hằng sống từ trời xuống. Ai ăn bánh này, sẽ được sống muôn đời. 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16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bánh tôi sẽ ban tặng, chính là thịt tôi đây, để cho thế gian được sống.”</a:t>
            </a:r>
            <a:r>
              <a:rPr lang="en-US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8250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502251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195899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2935847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366421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84308"/>
              </p:ext>
            </p:extLst>
          </p:nvPr>
        </p:nvGraphicFramePr>
        <p:xfrm>
          <a:off x="1679710" y="108273"/>
          <a:ext cx="9131045" cy="4926711"/>
        </p:xfrm>
        <a:graphic>
          <a:graphicData uri="http://schemas.openxmlformats.org/drawingml/2006/table">
            <a:tbl>
              <a:tblPr firstRow="1" firstCol="1" bandRow="1"/>
              <a:tblGrid>
                <a:gridCol w="830095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2867814151"/>
                    </a:ext>
                  </a:extLst>
                </a:gridCol>
              </a:tblGrid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Ừ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Ặ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120915"/>
                  </a:ext>
                </a:extLst>
              </a:tr>
            </a:tbl>
          </a:graphicData>
        </a:graphic>
      </p:graphicFrame>
      <p:sp>
        <p:nvSpPr>
          <p:cNvPr id="146" name="Rectangle 145">
            <a:extLst>
              <a:ext uri="{FF2B5EF4-FFF2-40B4-BE49-F238E27FC236}">
                <a16:creationId xmlns:a16="http://schemas.microsoft.com/office/drawing/2014/main" id="{5B2A8CA9-E415-40F8-8ED8-2CE91F1C15DC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DO THÁI ĐÃ XẦM XÌ PHẢN ĐỐI </a:t>
            </a:r>
          </a:p>
          <a:p>
            <a:pPr lvl="0" algn="just"/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 C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HÚA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IÊ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ĐÃ NÓI NGÀI LÀ GÌ?</a:t>
            </a:r>
          </a:p>
        </p:txBody>
      </p:sp>
      <p:sp>
        <p:nvSpPr>
          <p:cNvPr id="151" name="Star: 10 Points 150">
            <a:extLst>
              <a:ext uri="{FF2B5EF4-FFF2-40B4-BE49-F238E27FC236}">
                <a16:creationId xmlns:a16="http://schemas.microsoft.com/office/drawing/2014/main" id="{CD29341E-14F6-4634-8932-5E17CCFE3C4A}"/>
              </a:ext>
            </a:extLst>
          </p:cNvPr>
          <p:cNvSpPr/>
          <p:nvPr/>
        </p:nvSpPr>
        <p:spPr>
          <a:xfrm>
            <a:off x="329946" y="43837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30D63F59-BF5C-4553-9425-25E8A4315E28}"/>
              </a:ext>
            </a:extLst>
          </p:cNvPr>
          <p:cNvSpPr/>
          <p:nvPr/>
        </p:nvSpPr>
        <p:spPr>
          <a:xfrm>
            <a:off x="167829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F051484-3FEA-42BD-8CA9-66981101AF03}"/>
              </a:ext>
            </a:extLst>
          </p:cNvPr>
          <p:cNvSpPr/>
          <p:nvPr/>
        </p:nvSpPr>
        <p:spPr>
          <a:xfrm>
            <a:off x="251141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00CFBFB-7FF0-47E7-BDE3-15CCA80ABECF}"/>
              </a:ext>
            </a:extLst>
          </p:cNvPr>
          <p:cNvSpPr/>
          <p:nvPr/>
        </p:nvSpPr>
        <p:spPr>
          <a:xfrm>
            <a:off x="333437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522833D-1A7E-456C-9DAE-FE7F699E3862}"/>
              </a:ext>
            </a:extLst>
          </p:cNvPr>
          <p:cNvSpPr/>
          <p:nvPr/>
        </p:nvSpPr>
        <p:spPr>
          <a:xfrm>
            <a:off x="416749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5B942D5-5520-4900-8773-86B5C9841A89}"/>
              </a:ext>
            </a:extLst>
          </p:cNvPr>
          <p:cNvSpPr/>
          <p:nvPr/>
        </p:nvSpPr>
        <p:spPr>
          <a:xfrm>
            <a:off x="499867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47FAB5A-0CFD-4E58-81A7-A538630E6B5D}"/>
              </a:ext>
            </a:extLst>
          </p:cNvPr>
          <p:cNvSpPr/>
          <p:nvPr/>
        </p:nvSpPr>
        <p:spPr>
          <a:xfrm>
            <a:off x="583179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4508333-AC4D-4576-B08E-ACE47F82D3D1}"/>
              </a:ext>
            </a:extLst>
          </p:cNvPr>
          <p:cNvSpPr/>
          <p:nvPr/>
        </p:nvSpPr>
        <p:spPr>
          <a:xfrm>
            <a:off x="665475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16A446A-EC57-45AF-A96C-784C9880B48C}"/>
              </a:ext>
            </a:extLst>
          </p:cNvPr>
          <p:cNvSpPr/>
          <p:nvPr/>
        </p:nvSpPr>
        <p:spPr>
          <a:xfrm>
            <a:off x="748787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43F523D-F162-4C03-A051-336640D4C4FA}"/>
              </a:ext>
            </a:extLst>
          </p:cNvPr>
          <p:cNvSpPr/>
          <p:nvPr/>
        </p:nvSpPr>
        <p:spPr>
          <a:xfrm>
            <a:off x="833115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8055F13-84F7-4D3D-A887-E35E0E690AEC}"/>
              </a:ext>
            </a:extLst>
          </p:cNvPr>
          <p:cNvSpPr/>
          <p:nvPr/>
        </p:nvSpPr>
        <p:spPr>
          <a:xfrm>
            <a:off x="916427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B36DC20-EB46-4C7B-B511-0FDACFEB5552}"/>
              </a:ext>
            </a:extLst>
          </p:cNvPr>
          <p:cNvSpPr/>
          <p:nvPr/>
        </p:nvSpPr>
        <p:spPr>
          <a:xfrm>
            <a:off x="167829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08D8A25-0ED3-4D6D-A1EC-9A6642A9001B}"/>
              </a:ext>
            </a:extLst>
          </p:cNvPr>
          <p:cNvSpPr/>
          <p:nvPr/>
        </p:nvSpPr>
        <p:spPr>
          <a:xfrm>
            <a:off x="251141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4E6CF21-34F9-441D-B68E-ACBB59E49865}"/>
              </a:ext>
            </a:extLst>
          </p:cNvPr>
          <p:cNvSpPr/>
          <p:nvPr/>
        </p:nvSpPr>
        <p:spPr>
          <a:xfrm>
            <a:off x="333437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482E977-11EC-4897-B7BA-CF921C4B5F75}"/>
              </a:ext>
            </a:extLst>
          </p:cNvPr>
          <p:cNvSpPr/>
          <p:nvPr/>
        </p:nvSpPr>
        <p:spPr>
          <a:xfrm>
            <a:off x="416749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40DB04A-35B9-4C9B-AD62-47256E2C3AA1}"/>
              </a:ext>
            </a:extLst>
          </p:cNvPr>
          <p:cNvSpPr/>
          <p:nvPr/>
        </p:nvSpPr>
        <p:spPr>
          <a:xfrm>
            <a:off x="499867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0E41FD9-2722-4E72-8E2B-AC6B274FE80B}"/>
              </a:ext>
            </a:extLst>
          </p:cNvPr>
          <p:cNvSpPr/>
          <p:nvPr/>
        </p:nvSpPr>
        <p:spPr>
          <a:xfrm>
            <a:off x="583179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FCE37EF-935A-4897-808B-9CCE32264CC9}"/>
              </a:ext>
            </a:extLst>
          </p:cNvPr>
          <p:cNvSpPr/>
          <p:nvPr/>
        </p:nvSpPr>
        <p:spPr>
          <a:xfrm>
            <a:off x="665475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F672076-60C6-4705-9A30-9B04A0A14A78}"/>
              </a:ext>
            </a:extLst>
          </p:cNvPr>
          <p:cNvSpPr/>
          <p:nvPr/>
        </p:nvSpPr>
        <p:spPr>
          <a:xfrm>
            <a:off x="748787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F5C5114-DE9B-4677-812E-F82962671409}"/>
              </a:ext>
            </a:extLst>
          </p:cNvPr>
          <p:cNvSpPr/>
          <p:nvPr/>
        </p:nvSpPr>
        <p:spPr>
          <a:xfrm>
            <a:off x="3334375" y="15151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3D456C3-5A13-493F-A93A-18BDB3F39821}"/>
              </a:ext>
            </a:extLst>
          </p:cNvPr>
          <p:cNvSpPr/>
          <p:nvPr/>
        </p:nvSpPr>
        <p:spPr>
          <a:xfrm>
            <a:off x="4167495" y="15151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6850354-46F2-48C4-9B61-185F579A5043}"/>
              </a:ext>
            </a:extLst>
          </p:cNvPr>
          <p:cNvSpPr/>
          <p:nvPr/>
        </p:nvSpPr>
        <p:spPr>
          <a:xfrm>
            <a:off x="4998675" y="15184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3EE0ED0-ED16-4F39-BDC0-54398D91A32A}"/>
              </a:ext>
            </a:extLst>
          </p:cNvPr>
          <p:cNvSpPr/>
          <p:nvPr/>
        </p:nvSpPr>
        <p:spPr>
          <a:xfrm>
            <a:off x="5831795" y="15184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865F887-A658-44C2-B410-EB44A35A3D94}"/>
              </a:ext>
            </a:extLst>
          </p:cNvPr>
          <p:cNvSpPr/>
          <p:nvPr/>
        </p:nvSpPr>
        <p:spPr>
          <a:xfrm>
            <a:off x="6654755" y="15184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F0A3B98-93A7-4481-A6A9-BE4B0F6BFC84}"/>
              </a:ext>
            </a:extLst>
          </p:cNvPr>
          <p:cNvSpPr/>
          <p:nvPr/>
        </p:nvSpPr>
        <p:spPr>
          <a:xfrm>
            <a:off x="7487875" y="15184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0F64C6C-3230-46BA-A269-1C94F2B01C6B}"/>
              </a:ext>
            </a:extLst>
          </p:cNvPr>
          <p:cNvSpPr/>
          <p:nvPr/>
        </p:nvSpPr>
        <p:spPr>
          <a:xfrm>
            <a:off x="3334375" y="22162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6A03FA7-1280-42D5-B3F0-D6B7D5D60C23}"/>
              </a:ext>
            </a:extLst>
          </p:cNvPr>
          <p:cNvSpPr/>
          <p:nvPr/>
        </p:nvSpPr>
        <p:spPr>
          <a:xfrm>
            <a:off x="4167495" y="22162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890B194-3050-440F-8BA6-0CBDDF5C15F4}"/>
              </a:ext>
            </a:extLst>
          </p:cNvPr>
          <p:cNvSpPr/>
          <p:nvPr/>
        </p:nvSpPr>
        <p:spPr>
          <a:xfrm>
            <a:off x="4998675" y="22195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13C4DB8-D878-48F6-8E6B-CF993F4359E3}"/>
              </a:ext>
            </a:extLst>
          </p:cNvPr>
          <p:cNvSpPr/>
          <p:nvPr/>
        </p:nvSpPr>
        <p:spPr>
          <a:xfrm>
            <a:off x="5831795" y="22195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0BC1713-0168-465B-AE86-06120A757A17}"/>
              </a:ext>
            </a:extLst>
          </p:cNvPr>
          <p:cNvSpPr/>
          <p:nvPr/>
        </p:nvSpPr>
        <p:spPr>
          <a:xfrm>
            <a:off x="6654755" y="22195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1F57445-81E3-4CB9-AD8A-FAB307BE4E1F}"/>
              </a:ext>
            </a:extLst>
          </p:cNvPr>
          <p:cNvSpPr/>
          <p:nvPr/>
        </p:nvSpPr>
        <p:spPr>
          <a:xfrm>
            <a:off x="7487875" y="22195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C7C2260-C94A-464E-A901-C87DA408B3BF}"/>
              </a:ext>
            </a:extLst>
          </p:cNvPr>
          <p:cNvSpPr/>
          <p:nvPr/>
        </p:nvSpPr>
        <p:spPr>
          <a:xfrm>
            <a:off x="2503795" y="29248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BF283EB-8920-4A14-84D3-689B5F47259A}"/>
              </a:ext>
            </a:extLst>
          </p:cNvPr>
          <p:cNvSpPr/>
          <p:nvPr/>
        </p:nvSpPr>
        <p:spPr>
          <a:xfrm>
            <a:off x="3326755" y="29248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901CB78-88FE-48E4-AFB3-F52830CC7095}"/>
              </a:ext>
            </a:extLst>
          </p:cNvPr>
          <p:cNvSpPr/>
          <p:nvPr/>
        </p:nvSpPr>
        <p:spPr>
          <a:xfrm>
            <a:off x="4159875" y="29248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1B21953-66AE-49BD-8511-9B16C84A8172}"/>
              </a:ext>
            </a:extLst>
          </p:cNvPr>
          <p:cNvSpPr/>
          <p:nvPr/>
        </p:nvSpPr>
        <p:spPr>
          <a:xfrm>
            <a:off x="4991055" y="29281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6835A6B-8543-44ED-852D-18168F3B1D83}"/>
              </a:ext>
            </a:extLst>
          </p:cNvPr>
          <p:cNvSpPr/>
          <p:nvPr/>
        </p:nvSpPr>
        <p:spPr>
          <a:xfrm>
            <a:off x="5824175" y="29281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E76A466-BBA6-4C13-B50E-DB2875AA5CFB}"/>
              </a:ext>
            </a:extLst>
          </p:cNvPr>
          <p:cNvSpPr/>
          <p:nvPr/>
        </p:nvSpPr>
        <p:spPr>
          <a:xfrm>
            <a:off x="6647135" y="29281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325721B-7D3A-4651-9886-FC4AE07704E2}"/>
              </a:ext>
            </a:extLst>
          </p:cNvPr>
          <p:cNvSpPr/>
          <p:nvPr/>
        </p:nvSpPr>
        <p:spPr>
          <a:xfrm>
            <a:off x="7480255" y="29281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A4908BA-BF45-4FDC-8469-652F5A60FED4}"/>
              </a:ext>
            </a:extLst>
          </p:cNvPr>
          <p:cNvSpPr/>
          <p:nvPr/>
        </p:nvSpPr>
        <p:spPr>
          <a:xfrm>
            <a:off x="3341995" y="36259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5AF6BE6-B086-497D-9AAA-CEEBAF6BC3F2}"/>
              </a:ext>
            </a:extLst>
          </p:cNvPr>
          <p:cNvSpPr/>
          <p:nvPr/>
        </p:nvSpPr>
        <p:spPr>
          <a:xfrm>
            <a:off x="4164955" y="36259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6B4A3E0-BFD5-4C75-A51B-535D278CA2F3}"/>
              </a:ext>
            </a:extLst>
          </p:cNvPr>
          <p:cNvSpPr/>
          <p:nvPr/>
        </p:nvSpPr>
        <p:spPr>
          <a:xfrm>
            <a:off x="4998075" y="36259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5537B4B-9E97-4CA9-987F-FCEE7B76DE3B}"/>
              </a:ext>
            </a:extLst>
          </p:cNvPr>
          <p:cNvSpPr/>
          <p:nvPr/>
        </p:nvSpPr>
        <p:spPr>
          <a:xfrm>
            <a:off x="5829255" y="36292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04BA7CF-64C6-4726-A2BE-30E1D8AA5852}"/>
              </a:ext>
            </a:extLst>
          </p:cNvPr>
          <p:cNvSpPr/>
          <p:nvPr/>
        </p:nvSpPr>
        <p:spPr>
          <a:xfrm>
            <a:off x="6662375" y="36292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3A36D6E-36D4-40D2-92D6-CF1A64E6C4E7}"/>
              </a:ext>
            </a:extLst>
          </p:cNvPr>
          <p:cNvSpPr/>
          <p:nvPr/>
        </p:nvSpPr>
        <p:spPr>
          <a:xfrm>
            <a:off x="7485335" y="36292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EDC2DF9-FB58-482C-A735-DB7FB9A0AB52}"/>
              </a:ext>
            </a:extLst>
          </p:cNvPr>
          <p:cNvSpPr/>
          <p:nvPr/>
        </p:nvSpPr>
        <p:spPr>
          <a:xfrm>
            <a:off x="8318455" y="36292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25CAF63-07A8-46EC-9ED9-8DD306F57B59}"/>
              </a:ext>
            </a:extLst>
          </p:cNvPr>
          <p:cNvSpPr/>
          <p:nvPr/>
        </p:nvSpPr>
        <p:spPr>
          <a:xfrm>
            <a:off x="3334375" y="43345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832DD02-AD96-4E80-A2DA-DDC025C3B74C}"/>
              </a:ext>
            </a:extLst>
          </p:cNvPr>
          <p:cNvSpPr/>
          <p:nvPr/>
        </p:nvSpPr>
        <p:spPr>
          <a:xfrm>
            <a:off x="4167495" y="43345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E8726A8-1CD1-4114-87C1-59400288385D}"/>
              </a:ext>
            </a:extLst>
          </p:cNvPr>
          <p:cNvSpPr/>
          <p:nvPr/>
        </p:nvSpPr>
        <p:spPr>
          <a:xfrm>
            <a:off x="4998675" y="43378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B8AFD40-EB2F-43FA-AC98-743A6981AB0D}"/>
              </a:ext>
            </a:extLst>
          </p:cNvPr>
          <p:cNvSpPr/>
          <p:nvPr/>
        </p:nvSpPr>
        <p:spPr>
          <a:xfrm>
            <a:off x="5831795" y="43378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91AE37A-C66F-4A1C-9A28-EC4C8294534C}"/>
              </a:ext>
            </a:extLst>
          </p:cNvPr>
          <p:cNvSpPr/>
          <p:nvPr/>
        </p:nvSpPr>
        <p:spPr>
          <a:xfrm>
            <a:off x="6654755" y="43378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F1654ED-F102-4A0D-8CAF-09B5D6657DA0}"/>
              </a:ext>
            </a:extLst>
          </p:cNvPr>
          <p:cNvSpPr/>
          <p:nvPr/>
        </p:nvSpPr>
        <p:spPr>
          <a:xfrm>
            <a:off x="7487875" y="43378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43E8586-99D6-4FE4-9CD5-2A286757CE74}"/>
              </a:ext>
            </a:extLst>
          </p:cNvPr>
          <p:cNvSpPr/>
          <p:nvPr/>
        </p:nvSpPr>
        <p:spPr>
          <a:xfrm>
            <a:off x="8320995" y="43378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AD8F9B35-7D3B-448B-8589-D0AA18D775E2}"/>
              </a:ext>
            </a:extLst>
          </p:cNvPr>
          <p:cNvSpPr/>
          <p:nvPr/>
        </p:nvSpPr>
        <p:spPr>
          <a:xfrm>
            <a:off x="9146475" y="4336754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D1B3F354-02F6-4AC7-AF85-DC7FFF12D538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HÚA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IÊ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NÓI: PHÀM AI NGHE VÀ ĐÓN NHẬN CÁI GÌ CỦA CHÚA CHA THÌ SẼ ĐẾN VỚI NGÀI?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4DFAF49-4B57-471C-8944-6134B53F2EC0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CHẲNG AI ĐẾN VỚI TÔI ĐƯỢC, NẾU CHÚA CHA LÀ ĐẤNG SAI TÔI KHÔNG LÀM GÌ NGƯỜI ẤY?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E2BD7DC-C251-4364-AC40-1FC45B677255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CỦA NGƯỜI DO THÁI ĐÃ ĂN MA-NA TRONG SA MẠC NHƯNG ĐÃ CHẾT?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90879902-2C4D-4A04-BA4F-CB53940D75C2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“BÁNH TÔI SẼ … … CHÍNH THỊT TÔI ĐÂY, ĐỂ CHO THẾ GIAN ĐƯỢC SỐNG”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D155DB3-84C1-4106-B3B0-68595A816B29}"/>
              </a:ext>
            </a:extLst>
          </p:cNvPr>
          <p:cNvSpPr/>
          <p:nvPr/>
        </p:nvSpPr>
        <p:spPr>
          <a:xfrm>
            <a:off x="-10160" y="507180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TÔI LÀ BÁNH HẰNG SỐNG TỪ TRỜI XUỐNG. AI ĂN BÁNH NÀY, SẼ ĐƯỢC SỐNG THẾ NÀO?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697FB01-2BC7-44D9-8E43-813E2B9BBC81}"/>
              </a:ext>
            </a:extLst>
          </p:cNvPr>
          <p:cNvSpPr/>
          <p:nvPr/>
        </p:nvSpPr>
        <p:spPr>
          <a:xfrm>
            <a:off x="0" y="507180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 CHÉP TRONG SÁCH CÁC NGÔN SỨ </a:t>
            </a:r>
          </a:p>
          <a:p>
            <a:pPr lvl="0" algn="just"/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HẾT MỌI NGƯỜI SẼ ĐƯỢC AI DẠY DỖ?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22A4016-9FFF-400D-B487-19CBECE37122}"/>
              </a:ext>
            </a:extLst>
          </p:cNvPr>
          <p:cNvSpPr/>
          <p:nvPr/>
        </p:nvSpPr>
        <p:spPr>
          <a:xfrm>
            <a:off x="9972595" y="4336754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5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3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8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1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  <p:bldP spid="175" grpId="0" animBg="1"/>
      <p:bldP spid="175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C6248C-86E1-4BBC-91FD-58F129F3C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574174"/>
              </p:ext>
            </p:extLst>
          </p:nvPr>
        </p:nvGraphicFramePr>
        <p:xfrm>
          <a:off x="71120" y="108273"/>
          <a:ext cx="11694155" cy="6587168"/>
        </p:xfrm>
        <a:graphic>
          <a:graphicData uri="http://schemas.openxmlformats.org/drawingml/2006/table">
            <a:tbl>
              <a:tblPr firstRow="1" firstCol="1" bandRow="1"/>
              <a:tblGrid>
                <a:gridCol w="1063105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1063105">
                  <a:extLst>
                    <a:ext uri="{9D8B030D-6E8A-4147-A177-3AD203B41FA5}">
                      <a16:colId xmlns:a16="http://schemas.microsoft.com/office/drawing/2014/main" val="2867814151"/>
                    </a:ext>
                  </a:extLst>
                </a:gridCol>
              </a:tblGrid>
              <a:tr h="941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Ừ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941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941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941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940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Ặ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940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  <a:tr h="940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120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Tôi là sự sống lại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Tôi là bánh từ trời xuống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Tôi là con Thiên Chúa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Tôi là sự sáng thế gian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4309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Tôi là bánh từ trời xuống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DO THÁI XẦM XÌ PHẢN ĐỐI, BỞI VÌ CHÚA GIÊSU ĐÃ NÓI GÌ?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Sẽ đến với tôi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sự sống mới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giải thoát trong ngày sau hết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cứu độ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3939"/>
            <a:ext cx="12240988" cy="811689"/>
            <a:chOff x="-1896924" y="3982366"/>
            <a:chExt cx="10567017" cy="69572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6" y="39922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Sẽ đến với tôi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NÓI: AI NGHE VÀ ĐÓN NHẬN GIÁO HUẤN CỦA CHÚA CHA THÌ … … …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Cha thương mến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đời đời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Đất làm gia nghiệp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Hưởng Nước Tròi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3639291"/>
            <a:ext cx="12258546" cy="814299"/>
            <a:chOff x="-1896924" y="4711697"/>
            <a:chExt cx="10582177" cy="69796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đời đời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 VỚI NGƯỜI DO THÁI, AI TIN THÌ ĐƯỢC ĐIỀU GÌ 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257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người Do-thái xầm xì phản đối, bởi vì Đức Giê-su đã nói: “Tôi là bánh từ trời xuống.” 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GIO-AN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Không phải khát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Khỏi phải chết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No đủ muôn đời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đúng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39296"/>
            <a:ext cx="12240986" cy="828623"/>
            <a:chOff x="-1896924" y="3960590"/>
            <a:chExt cx="10567018" cy="710235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85025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Khỏi phải chết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LÀ BÁNH HẰNG SỐNG TỪ TRỜI XUỐNG, ĐỂ AI ĂN THÌ … … …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Được ban cho các ngươi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ai ăn thì được sống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ban cho muôn người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thế gian được sống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3810"/>
            <a:ext cx="12240986" cy="818484"/>
            <a:chOff x="-1896924" y="3209495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22523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thế gian được sống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GIÊSU NÓI: BÁNH TÔI SẼ BAN TẶNG, CHÍNH LÀ THỊT TÔI ĐÂY, … … …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769587" y="1367790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muốn sống đời đời cần phải làm gì?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nói: “Ông này chẳng phải là ông Giê-su, con ông Giu-se đó sao? Cha mẹ ông ta, chúng ta đều biết cả, sao bây giờ ông ta lại nói: ‘Tôi từ trời xuống?’”</a:t>
            </a:r>
            <a:endParaRPr lang="en-US" sz="6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bảo họ: “Các ông đừng có xầm xì với nhau! Chẳng ai đến với tôi được, nếu Chúa Cha là Đấng đã sai tôi,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không lôi kéo người ấy, và tôi, tôi sẽ cho người ấy sống lại trong ngày sau hết.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Xưa có lời chép trong sách các ngôn sứ: Hết mọi người sẽ được Thiên Chúa dạy dỗ.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phàm ai nghe và đón nhận giáo huấn của Chúa Cha, thì sẽ đến với tôi.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Không phải là đã có ai thấy Chúa Cha đâu, nhưng chỉ có Đấng từ nơi Thiên Chúa mà đến, chính Đấng ấy đã thấy Chúa Cha.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Thật, tôi bảo thật các ông, ai tin thì được sự sống đời đời. Tôi là bánh trường sinh.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019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878</Words>
  <Application>Microsoft Office PowerPoint</Application>
  <PresentationFormat>Widescreen</PresentationFormat>
  <Paragraphs>217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Họ nói: “Ông này chẳng phải là ông Giê-su, con ông Giu-se đó sao? Cha mẹ ông ta, chúng ta đều biết cả, sao bây giờ ông ta lại nói: ‘Tôi từ trời xuống?’”</vt:lpstr>
      <vt:lpstr>Đức Giê-su bảo họ: “Các ông đừng có xầm xì với nhau! Chẳng ai đến với tôi được, nếu Chúa Cha là Đấng đã sai tôi, </vt:lpstr>
      <vt:lpstr>không lôi kéo người ấy, và tôi, tôi sẽ cho người ấy sống lại trong ngày sau hết.</vt:lpstr>
      <vt:lpstr>Xưa có lời chép trong sách các ngôn sứ: Hết mọi người sẽ được Thiên Chúa dạy dỗ.</vt:lpstr>
      <vt:lpstr>Vậy phàm ai nghe và đón nhận giáo huấn của Chúa Cha, thì sẽ đến với tôi. </vt:lpstr>
      <vt:lpstr>Không phải là đã có ai thấy Chúa Cha đâu, nhưng chỉ có Đấng từ nơi Thiên Chúa mà đến, chính Đấng ấy đã thấy Chúa Cha.</vt:lpstr>
      <vt:lpstr>Thật, tôi bảo thật các ông, ai tin thì được sự sống đời đời. Tôi là bánh trường sinh.</vt:lpstr>
      <vt:lpstr>Tổ tiên các ông đã ăn man-na trong sa mạc, nhưng đã chết. Còn bánh này là bánh từ trời xuống, để ai ăn thì khỏi phải chết.</vt:lpstr>
      <vt:lpstr>Tôi là bánh hằng sống từ trời xuống. Ai ăn bánh này, sẽ được sống muôn đời. </vt:lpstr>
      <vt:lpstr>Và bánh tôi sẽ ban tặng, chính là thịt tôi đây, để cho thế gian được sống.”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51</cp:revision>
  <dcterms:created xsi:type="dcterms:W3CDTF">2020-05-22T13:54:49Z</dcterms:created>
  <dcterms:modified xsi:type="dcterms:W3CDTF">2024-08-08T22:24:01Z</dcterms:modified>
</cp:coreProperties>
</file>