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03" r:id="rId17"/>
    <p:sldId id="304" r:id="rId18"/>
    <p:sldId id="317" r:id="rId19"/>
    <p:sldId id="318" r:id="rId20"/>
    <p:sldId id="319" r:id="rId21"/>
    <p:sldId id="320" r:id="rId22"/>
    <p:sldId id="288" r:id="rId23"/>
    <p:sldId id="293" r:id="rId24"/>
    <p:sldId id="295" r:id="rId25"/>
    <p:sldId id="300" r:id="rId26"/>
    <p:sldId id="301" r:id="rId27"/>
    <p:sldId id="260" r:id="rId28"/>
    <p:sldId id="261" r:id="rId29"/>
    <p:sldId id="299" r:id="rId30"/>
    <p:sldId id="298" r:id="rId31"/>
    <p:sldId id="297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997" y="12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2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5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4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1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7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855476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</a:t>
            </a:r>
            <a:r>
              <a:rPr lang="en-US" sz="4400" b="1" kern="1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118775" y="4282750"/>
            <a:ext cx="301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04778" y="4282750"/>
            <a:ext cx="302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MẾN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Tức khắc, máu cầm lại, và bà cảm thấy trong mình đã được khỏi bệnh.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Ngay lúc đó, Đức Giê-su nhận thấy có một năng lực tự nơi mình phát ra, Người liền quay lại giữa đám đông mà hỏi: “Ai đã sờ vào áo tôi ?”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môn đệ thưa : “Thầy coi, đám đông chen lấn Thầy như thế mà Thầy còn hỏi: ‘Ai đã sờ vào tôi ?’”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ngó quanh để nhìn người phụ nữ đã làm điều đó. Bà này sợ phát run lên, vì biết cái gì đã xảy đến cho mình.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3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1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đến phủ phục trước mặt Người, và nói hết sự thật với Người. Người nói với bà ta: “Này con, lòng tin của con đã cứu chữa con. Con hãy về bình an và khỏi hẳn bệnh.”</a:t>
            </a:r>
            <a:endParaRPr lang="en-US" sz="6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2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còn đang nói, thì có mấy người từ nhà ông trưởng hội đường đến bảo: “Con gái ông chết rồi, làm phiền Thầy chi nữa?”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Đức Giê-su nghe được câu nói đó, liền bảo ông trưởng hội đường: “Ông đừng sợ, chỉ cần tin thôi.”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Người không cho ai đi theo mình, trừ ông Phê-rô, ông Gia-cô-bê và em ông này là ông Gio-an. Các ngài đến nhà ông trưởng hội đường.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5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thấy cảnh ồn ào và người ta khóc lóc, kêu la ầm ĩ. Người bước vào nhà và bảo họ : “Sao lại ồn ào và khóc lóc như vậy? Đứa bé có chết đâu, nó ngủ đấy !”</a:t>
            </a:r>
            <a:endParaRPr lang="en-US" sz="6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chế nhạo Người. Nhưng Người đuổi họ ra ngoài hết, rồi đưa cha mẹ đứa trẻ và những kẻ theo Người, cùng đi vào nơi nó đang nằm. 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xuống thuyền, sang bờ bên kia. Một đám rất đông tụ lại quanh Người. Lúc đó, Người đang ở trên bờ Biển Hồ.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-46167"/>
            <a:ext cx="12192000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KẾT THÚC TIN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MÁC-CÔ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cầm lấy tay nó và nói: “Ta-li-tha kum”, có nghĩa là: “Này bé, Thầy truyền cho con : trỗi dậy đi 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Lập tức con bé đứng dậy và đi lại được, vì nó đã mười hai tuổi. Và lập tức, người ta sửng sốt kinh ngạc.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nghiêm cấm họ không được để một ai biết việc ấy, và bảo họ cho con bé ăn.</a:t>
            </a:r>
            <a:r>
              <a:rPr lang="en-US" sz="6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</a:t>
            </a:r>
            <a:r>
              <a:rPr lang="en-US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ời Chúa</a:t>
            </a:r>
            <a:endParaRPr lang="en-US" sz="66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CHỮA CHO CON ÔNG TRƯỞNG CÁI GÌ? 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792BC3-EC94-4C1A-A159-188838F96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73134"/>
              </p:ext>
            </p:extLst>
          </p:nvPr>
        </p:nvGraphicFramePr>
        <p:xfrm>
          <a:off x="1679712" y="108274"/>
          <a:ext cx="8881609" cy="4688754"/>
        </p:xfrm>
        <a:graphic>
          <a:graphicData uri="http://schemas.openxmlformats.org/drawingml/2006/table">
            <a:tbl>
              <a:tblPr firstRow="1" firstCol="1" bandRow="1"/>
              <a:tblGrid>
                <a:gridCol w="807419">
                  <a:extLst>
                    <a:ext uri="{9D8B030D-6E8A-4147-A177-3AD203B41FA5}">
                      <a16:colId xmlns:a16="http://schemas.microsoft.com/office/drawing/2014/main" val="1485493282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3094921567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2980679625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291249253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1285370181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1469623819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993069551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3945918538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1090116068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3874048424"/>
                    </a:ext>
                  </a:extLst>
                </a:gridCol>
                <a:gridCol w="807419">
                  <a:extLst>
                    <a:ext uri="{9D8B030D-6E8A-4147-A177-3AD203B41FA5}">
                      <a16:colId xmlns:a16="http://schemas.microsoft.com/office/drawing/2014/main" val="3664234648"/>
                    </a:ext>
                  </a:extLst>
                </a:gridCol>
              </a:tblGrid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41026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04073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602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3048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5255"/>
                  </a:ext>
                </a:extLst>
              </a:tr>
              <a:tr h="78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06980"/>
                  </a:ext>
                </a:extLst>
              </a:tr>
            </a:tbl>
          </a:graphicData>
        </a:graphic>
      </p:graphicFrame>
      <p:sp>
        <p:nvSpPr>
          <p:cNvPr id="72" name="Rectangle 71">
            <a:extLst>
              <a:ext uri="{FF2B5EF4-FFF2-40B4-BE49-F238E27FC236}">
                <a16:creationId xmlns:a16="http://schemas.microsoft.com/office/drawing/2014/main" id="{E8C01A9F-8AA6-465B-A88E-7FCBC89D92FB}"/>
              </a:ext>
            </a:extLst>
          </p:cNvPr>
          <p:cNvSpPr/>
          <p:nvPr/>
        </p:nvSpPr>
        <p:spPr>
          <a:xfrm>
            <a:off x="3291971" y="245265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461D91-FF84-4D95-A3DE-D3011D14D83E}"/>
              </a:ext>
            </a:extLst>
          </p:cNvPr>
          <p:cNvSpPr/>
          <p:nvPr/>
        </p:nvSpPr>
        <p:spPr>
          <a:xfrm>
            <a:off x="4099691" y="245265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AD25C3-0026-41FA-9EAA-A4974F0E80CD}"/>
              </a:ext>
            </a:extLst>
          </p:cNvPr>
          <p:cNvSpPr/>
          <p:nvPr/>
        </p:nvSpPr>
        <p:spPr>
          <a:xfrm>
            <a:off x="4907411" y="245265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A2763C-E975-47EC-A7B0-3F1CD0ED0516}"/>
              </a:ext>
            </a:extLst>
          </p:cNvPr>
          <p:cNvSpPr/>
          <p:nvPr/>
        </p:nvSpPr>
        <p:spPr>
          <a:xfrm>
            <a:off x="5715131" y="245265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8595FD-D226-4D02-932E-9D39A06FFA29}"/>
              </a:ext>
            </a:extLst>
          </p:cNvPr>
          <p:cNvSpPr/>
          <p:nvPr/>
        </p:nvSpPr>
        <p:spPr>
          <a:xfrm>
            <a:off x="6519041" y="245138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EA4144-C6F4-426C-8D4F-E346B6D6EA21}"/>
              </a:ext>
            </a:extLst>
          </p:cNvPr>
          <p:cNvSpPr/>
          <p:nvPr/>
        </p:nvSpPr>
        <p:spPr>
          <a:xfrm>
            <a:off x="7326761" y="2451381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82AC29-1458-47FB-A8F8-77B665F8C623}"/>
              </a:ext>
            </a:extLst>
          </p:cNvPr>
          <p:cNvSpPr/>
          <p:nvPr/>
        </p:nvSpPr>
        <p:spPr>
          <a:xfrm>
            <a:off x="3293025" y="16780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DB4DAD4-CC51-4E0B-A27E-6C7B75E27B10}"/>
              </a:ext>
            </a:extLst>
          </p:cNvPr>
          <p:cNvSpPr/>
          <p:nvPr/>
        </p:nvSpPr>
        <p:spPr>
          <a:xfrm>
            <a:off x="4100745" y="16780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860233-5410-4B92-B578-24A0A91C5A80}"/>
              </a:ext>
            </a:extLst>
          </p:cNvPr>
          <p:cNvSpPr/>
          <p:nvPr/>
        </p:nvSpPr>
        <p:spPr>
          <a:xfrm>
            <a:off x="4908465" y="16780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07DA4D-5C81-4379-8F42-E2633DC281EB}"/>
              </a:ext>
            </a:extLst>
          </p:cNvPr>
          <p:cNvSpPr/>
          <p:nvPr/>
        </p:nvSpPr>
        <p:spPr>
          <a:xfrm>
            <a:off x="5716185" y="16780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177997-5213-4185-B712-FBBB3E880AC7}"/>
              </a:ext>
            </a:extLst>
          </p:cNvPr>
          <p:cNvSpPr/>
          <p:nvPr/>
        </p:nvSpPr>
        <p:spPr>
          <a:xfrm>
            <a:off x="6520095" y="167677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B9CCBF3-4051-44F4-BA2A-BAE877BEAAAF}"/>
              </a:ext>
            </a:extLst>
          </p:cNvPr>
          <p:cNvSpPr/>
          <p:nvPr/>
        </p:nvSpPr>
        <p:spPr>
          <a:xfrm>
            <a:off x="7327815" y="167677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04E839D-4139-40D9-9CA6-1F345F4A97E7}"/>
              </a:ext>
            </a:extLst>
          </p:cNvPr>
          <p:cNvSpPr/>
          <p:nvPr/>
        </p:nvSpPr>
        <p:spPr>
          <a:xfrm>
            <a:off x="8138075" y="167423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38D22B-FD91-49EF-BE32-8978BCE3C837}"/>
              </a:ext>
            </a:extLst>
          </p:cNvPr>
          <p:cNvSpPr/>
          <p:nvPr/>
        </p:nvSpPr>
        <p:spPr>
          <a:xfrm>
            <a:off x="329302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C0E3705-FA32-4806-AC1D-5B1DEEAFD6E0}"/>
              </a:ext>
            </a:extLst>
          </p:cNvPr>
          <p:cNvSpPr/>
          <p:nvPr/>
        </p:nvSpPr>
        <p:spPr>
          <a:xfrm>
            <a:off x="410074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2E57932-4602-4DD1-B2EA-148F83A88CD6}"/>
              </a:ext>
            </a:extLst>
          </p:cNvPr>
          <p:cNvSpPr/>
          <p:nvPr/>
        </p:nvSpPr>
        <p:spPr>
          <a:xfrm>
            <a:off x="490846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EC44C4-AF07-471C-BA30-1B696F20DF1C}"/>
              </a:ext>
            </a:extLst>
          </p:cNvPr>
          <p:cNvSpPr/>
          <p:nvPr/>
        </p:nvSpPr>
        <p:spPr>
          <a:xfrm>
            <a:off x="571618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FAAF2D-1EBC-47A2-901E-73AE5AC65A1C}"/>
              </a:ext>
            </a:extLst>
          </p:cNvPr>
          <p:cNvSpPr/>
          <p:nvPr/>
        </p:nvSpPr>
        <p:spPr>
          <a:xfrm>
            <a:off x="6520095" y="88937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21B17FD-EC12-458E-8A51-984C67983BDF}"/>
              </a:ext>
            </a:extLst>
          </p:cNvPr>
          <p:cNvSpPr/>
          <p:nvPr/>
        </p:nvSpPr>
        <p:spPr>
          <a:xfrm>
            <a:off x="7327815" y="88937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AA0781-F4D5-4EBA-B4E7-9C4CB39315E1}"/>
              </a:ext>
            </a:extLst>
          </p:cNvPr>
          <p:cNvSpPr/>
          <p:nvPr/>
        </p:nvSpPr>
        <p:spPr>
          <a:xfrm>
            <a:off x="8138075" y="88683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94758F-8CF9-4F04-B624-54840DD2AD15}"/>
              </a:ext>
            </a:extLst>
          </p:cNvPr>
          <p:cNvSpPr/>
          <p:nvPr/>
        </p:nvSpPr>
        <p:spPr>
          <a:xfrm>
            <a:off x="167758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BB8A792-7FF8-4BA9-BBED-9958F747B407}"/>
              </a:ext>
            </a:extLst>
          </p:cNvPr>
          <p:cNvSpPr/>
          <p:nvPr/>
        </p:nvSpPr>
        <p:spPr>
          <a:xfrm>
            <a:off x="2485305" y="89064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B4B49B-7EB1-4808-A5D2-197260653EE1}"/>
              </a:ext>
            </a:extLst>
          </p:cNvPr>
          <p:cNvSpPr/>
          <p:nvPr/>
        </p:nvSpPr>
        <p:spPr>
          <a:xfrm>
            <a:off x="4107576" y="10972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34CBC25-4149-45FC-BC89-8AC9D3548983}"/>
              </a:ext>
            </a:extLst>
          </p:cNvPr>
          <p:cNvSpPr/>
          <p:nvPr/>
        </p:nvSpPr>
        <p:spPr>
          <a:xfrm>
            <a:off x="4915296" y="10972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0EEADEA-9517-41CC-996D-898414C15585}"/>
              </a:ext>
            </a:extLst>
          </p:cNvPr>
          <p:cNvSpPr/>
          <p:nvPr/>
        </p:nvSpPr>
        <p:spPr>
          <a:xfrm>
            <a:off x="5723016" y="10972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C3F8F98-A390-464B-9D46-B1527DE64787}"/>
              </a:ext>
            </a:extLst>
          </p:cNvPr>
          <p:cNvSpPr/>
          <p:nvPr/>
        </p:nvSpPr>
        <p:spPr>
          <a:xfrm>
            <a:off x="6530736" y="10972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F309703-24D9-4A98-9AC7-C8550F5A18DE}"/>
              </a:ext>
            </a:extLst>
          </p:cNvPr>
          <p:cNvSpPr/>
          <p:nvPr/>
        </p:nvSpPr>
        <p:spPr>
          <a:xfrm>
            <a:off x="7334646" y="10845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19402B3-300F-4B79-890E-1650A07E75A4}"/>
              </a:ext>
            </a:extLst>
          </p:cNvPr>
          <p:cNvSpPr/>
          <p:nvPr/>
        </p:nvSpPr>
        <p:spPr>
          <a:xfrm>
            <a:off x="8142366" y="10845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9A90673-D9B5-4B0D-9060-4EBCDC9803E5}"/>
              </a:ext>
            </a:extLst>
          </p:cNvPr>
          <p:cNvSpPr/>
          <p:nvPr/>
        </p:nvSpPr>
        <p:spPr>
          <a:xfrm>
            <a:off x="8952626" y="10591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97165A-09FC-402B-92B1-4396B01BD78F}"/>
              </a:ext>
            </a:extLst>
          </p:cNvPr>
          <p:cNvSpPr/>
          <p:nvPr/>
        </p:nvSpPr>
        <p:spPr>
          <a:xfrm>
            <a:off x="3299856" y="10972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4B5DE84-2806-4479-9E07-E13307DB1937}"/>
              </a:ext>
            </a:extLst>
          </p:cNvPr>
          <p:cNvSpPr/>
          <p:nvPr/>
        </p:nvSpPr>
        <p:spPr>
          <a:xfrm>
            <a:off x="4097416" y="322884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39702C5-F18B-45A0-8D9D-6289E623E0DF}"/>
              </a:ext>
            </a:extLst>
          </p:cNvPr>
          <p:cNvSpPr/>
          <p:nvPr/>
        </p:nvSpPr>
        <p:spPr>
          <a:xfrm>
            <a:off x="4905136" y="322884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3F3A58-F158-462C-9E65-1BD9177D8694}"/>
              </a:ext>
            </a:extLst>
          </p:cNvPr>
          <p:cNvSpPr/>
          <p:nvPr/>
        </p:nvSpPr>
        <p:spPr>
          <a:xfrm>
            <a:off x="5712856" y="322884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4B3A397-D777-4912-B51B-398B13EC2128}"/>
              </a:ext>
            </a:extLst>
          </p:cNvPr>
          <p:cNvSpPr/>
          <p:nvPr/>
        </p:nvSpPr>
        <p:spPr>
          <a:xfrm>
            <a:off x="6520576" y="322884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1A6CE06-E068-4884-88B6-C87AE872BEF3}"/>
              </a:ext>
            </a:extLst>
          </p:cNvPr>
          <p:cNvSpPr/>
          <p:nvPr/>
        </p:nvSpPr>
        <p:spPr>
          <a:xfrm>
            <a:off x="3289696" y="3228846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62B4799-5D40-4202-85B6-7964EA728705}"/>
              </a:ext>
            </a:extLst>
          </p:cNvPr>
          <p:cNvSpPr/>
          <p:nvPr/>
        </p:nvSpPr>
        <p:spPr>
          <a:xfrm>
            <a:off x="3293025" y="400976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28CD830-BFA8-4256-801B-D56AF5E20970}"/>
              </a:ext>
            </a:extLst>
          </p:cNvPr>
          <p:cNvSpPr/>
          <p:nvPr/>
        </p:nvSpPr>
        <p:spPr>
          <a:xfrm>
            <a:off x="4100745" y="400976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15DEDD-95A3-4897-9A49-F88D9E9A9F99}"/>
              </a:ext>
            </a:extLst>
          </p:cNvPr>
          <p:cNvSpPr/>
          <p:nvPr/>
        </p:nvSpPr>
        <p:spPr>
          <a:xfrm>
            <a:off x="4908465" y="400976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52CAA60-44BE-4732-9A6C-1C7B5A9F5A6C}"/>
              </a:ext>
            </a:extLst>
          </p:cNvPr>
          <p:cNvSpPr/>
          <p:nvPr/>
        </p:nvSpPr>
        <p:spPr>
          <a:xfrm>
            <a:off x="5716185" y="400976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6BDDD66-FC02-4845-9F86-BCA7DF49B31B}"/>
              </a:ext>
            </a:extLst>
          </p:cNvPr>
          <p:cNvSpPr/>
          <p:nvPr/>
        </p:nvSpPr>
        <p:spPr>
          <a:xfrm>
            <a:off x="6520095" y="400849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A9F6F89-7C91-447B-9C92-523E01FBF9A1}"/>
              </a:ext>
            </a:extLst>
          </p:cNvPr>
          <p:cNvSpPr/>
          <p:nvPr/>
        </p:nvSpPr>
        <p:spPr>
          <a:xfrm>
            <a:off x="7327815" y="400849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3796A0D-4426-4512-A306-4CDA2D3F1AEF}"/>
              </a:ext>
            </a:extLst>
          </p:cNvPr>
          <p:cNvSpPr/>
          <p:nvPr/>
        </p:nvSpPr>
        <p:spPr>
          <a:xfrm>
            <a:off x="8138075" y="400595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7FC9B6B-388D-4BA2-8F5D-CAE0E4429A84}"/>
              </a:ext>
            </a:extLst>
          </p:cNvPr>
          <p:cNvSpPr/>
          <p:nvPr/>
        </p:nvSpPr>
        <p:spPr>
          <a:xfrm>
            <a:off x="2485305" y="4009762"/>
            <a:ext cx="811400" cy="77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E4F2FDF-3E1F-4BA1-9E84-A57DC79425F3}"/>
              </a:ext>
            </a:extLst>
          </p:cNvPr>
          <p:cNvSpPr/>
          <p:nvPr/>
        </p:nvSpPr>
        <p:spPr>
          <a:xfrm>
            <a:off x="1927" y="5011486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PHỤ NỮ SỜ VÀO ÁO CỦA CHÚA GIÊSU BỊ BỆNH GÌ?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8795B01-03B5-4D8E-B55E-C55743812E25}"/>
              </a:ext>
            </a:extLst>
          </p:cNvPr>
          <p:cNvSpPr/>
          <p:nvPr/>
        </p:nvSpPr>
        <p:spPr>
          <a:xfrm>
            <a:off x="3854" y="5013411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CHÚA GIÊSU ĐẾN NHÀ ÔNG TRƯỞNG HỘI ĐƯỜNG THẤY NGƯỜI TA THẾ NÀO?</a:t>
            </a:r>
            <a:endParaRPr lang="en-US" sz="4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D5D3BD5-5618-4F98-A97F-BEE8AFA50874}"/>
              </a:ext>
            </a:extLst>
          </p:cNvPr>
          <p:cNvSpPr/>
          <p:nvPr/>
        </p:nvSpPr>
        <p:spPr>
          <a:xfrm>
            <a:off x="5779" y="5015337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TRƯỞNG HỘI ĐƯỜNG TỚI XIN CHÚA GIÊSU LÀM GÌ TRÊN CHÁU NHỎ ĐỂ ĐƯỢC CỨU CHỮA VÀ ĐƯỢC SỐNG?</a:t>
            </a:r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A9D7013-4980-48E9-9A6B-1AED411547D9}"/>
              </a:ext>
            </a:extLst>
          </p:cNvPr>
          <p:cNvSpPr/>
          <p:nvPr/>
        </p:nvSpPr>
        <p:spPr>
          <a:xfrm>
            <a:off x="-3871" y="5028837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TRƯỞNG HỘI ĐƯỜNG TÊN LÀ GÌ? </a:t>
            </a:r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8E54E3D-B948-42AF-A13D-70091721B6DC}"/>
              </a:ext>
            </a:extLst>
          </p:cNvPr>
          <p:cNvSpPr/>
          <p:nvPr/>
        </p:nvSpPr>
        <p:spPr>
          <a:xfrm>
            <a:off x="-1946" y="5007612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TA SỬNG SỐT VÀ 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ĐỨC GIÊSU CHO EM NHỎ  TRỖI DẬY? </a:t>
            </a:r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2" grpId="0" animBg="1"/>
      <p:bldP spid="7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109" grpId="0" animBg="1"/>
      <p:bldP spid="10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2A5607-6E9B-48A1-98F0-1FFEBC98A5FF}"/>
              </a:ext>
            </a:extLst>
          </p:cNvPr>
          <p:cNvSpPr txBox="1"/>
          <p:nvPr/>
        </p:nvSpPr>
        <p:spPr>
          <a:xfrm>
            <a:off x="8229600" y="605790"/>
            <a:ext cx="36233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Hãy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</a:t>
            </a:r>
            <a:r>
              <a:rPr lang="vi-VN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ời</a:t>
            </a:r>
            <a:endParaRPr lang="en-US" sz="5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Content Placeholder 14" descr="A group of people on a boat&#10;&#10;Description automatically generated">
            <a:extLst>
              <a:ext uri="{FF2B5EF4-FFF2-40B4-BE49-F238E27FC236}">
                <a16:creationId xmlns:a16="http://schemas.microsoft.com/office/drawing/2014/main" id="{373380F5-5A95-4133-BC3D-7A40167F1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" y="189865"/>
            <a:ext cx="7975170" cy="6326208"/>
          </a:xfrm>
        </p:spPr>
      </p:pic>
    </p:spTree>
    <p:extLst>
      <p:ext uri="{BB962C8B-B14F-4D97-AF65-F5344CB8AC3E}">
        <p14:creationId xmlns:p14="http://schemas.microsoft.com/office/powerpoint/2010/main" val="3580682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80A2C3-D192-431F-A188-8AA925E65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24695"/>
              </p:ext>
            </p:extLst>
          </p:nvPr>
        </p:nvGraphicFramePr>
        <p:xfrm>
          <a:off x="578734" y="108273"/>
          <a:ext cx="11273746" cy="6651342"/>
        </p:xfrm>
        <a:graphic>
          <a:graphicData uri="http://schemas.openxmlformats.org/drawingml/2006/table">
            <a:tbl>
              <a:tblPr firstRow="1" firstCol="1" bandRow="1"/>
              <a:tblGrid>
                <a:gridCol w="1024886">
                  <a:extLst>
                    <a:ext uri="{9D8B030D-6E8A-4147-A177-3AD203B41FA5}">
                      <a16:colId xmlns:a16="http://schemas.microsoft.com/office/drawing/2014/main" val="1485493282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3094921567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2980679625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291249253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1285370181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1469623819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993069551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3945918538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1090116068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3874048424"/>
                    </a:ext>
                  </a:extLst>
                </a:gridCol>
                <a:gridCol w="1024886">
                  <a:extLst>
                    <a:ext uri="{9D8B030D-6E8A-4147-A177-3AD203B41FA5}">
                      <a16:colId xmlns:a16="http://schemas.microsoft.com/office/drawing/2014/main" val="3664234648"/>
                    </a:ext>
                  </a:extLst>
                </a:gridCol>
              </a:tblGrid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41026"/>
                  </a:ext>
                </a:extLst>
              </a:tr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04073"/>
                  </a:ext>
                </a:extLst>
              </a:tr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602"/>
                  </a:ext>
                </a:extLst>
              </a:tr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3048"/>
                  </a:ext>
                </a:extLst>
              </a:tr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5255"/>
                  </a:ext>
                </a:extLst>
              </a:tr>
              <a:tr h="1108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0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4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Kêu van Đức Giêsu xin thương xót.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Sụp xuống dưới chân Người.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Bái lạy Đức Giêsu.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Sám hối và tin vào Đức Giêsu.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47634"/>
            <a:ext cx="12240986" cy="805816"/>
            <a:chOff x="-1896924" y="5473692"/>
            <a:chExt cx="10567018" cy="69069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7369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7858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Sụp xuống dưới chân Người.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thấy Đức Giêsu ông trưởng hội đường có hành động thế nào?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thương xót chúng tôi.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cứu chữa cháu khỏi quỷ ám.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ặt tay để được cứu thoát và được sống.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nâng đỡ đức tin của chúng tôi.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77911"/>
            <a:ext cx="12240986" cy="818484"/>
            <a:chOff x="-1896924" y="3982366"/>
            <a:chExt cx="10567018" cy="70154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398236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3998110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Đặt tay để được cứu thoát và được sống.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trưởng hội đường xin gì cùng Đức Giêsu?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một ông trưởng hội đường tên là Gia-ia đi tới. Vừa thấy Đức Giê-su, ông ta sụp xuống dưới chân Người, và khẩn khoản nài xin: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7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Epphata, hãy mở ra.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truyền cho con: trỗi dậy đi.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ra khỏi người này.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bước ra.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56924" y="3636211"/>
            <a:ext cx="12258546" cy="814301"/>
            <a:chOff x="-1896924" y="4711697"/>
            <a:chExt cx="10582177" cy="69796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3816" y="4723858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truyền cho con: trỗi dậy đi.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cầm tay đứa bé và nói: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11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7291"/>
            <a:ext cx="12240986" cy="818468"/>
            <a:chOff x="-1896924" y="3960590"/>
            <a:chExt cx="10567018" cy="70152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396059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3976318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đàn bà bị băng huyết đã bao nhiêu năm?</a:t>
            </a:r>
            <a:endParaRPr lang="en-US" sz="6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344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52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thể hiện lòng tin vào Thiên Chúa như thế nào?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“Con bé nhà tôi gần chết rồi. Xin Ngài đến đặt tay lên cháu, để nó được cứu chữa và được sống.”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liền ra đi với ông. Một đám rất đông đi theo và chen lấn Người.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3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một bà kia bị băng huyết đã mười hai năm, bao phen khổ sở vì chạy thầy chạy thuốc đã nhiều, 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1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 tán gia bại sản, mà bệnh vẫn không thuyên giảm, lại còn thêm nặng là khác.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 nghe đồn về Đức Giê-su, bà lách qua đám đông, tiến đến phía sau Người, và sờ vào áo choàng của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7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bà tự nhủ : “Tôi mà sờ được vào áo choàng của Người thôi, là sẽ được cứu chữa.”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221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1091</Words>
  <Application>Microsoft Office PowerPoint</Application>
  <PresentationFormat>Widescreen</PresentationFormat>
  <Paragraphs>193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Có một ông trưởng hội đường tên là Gia-ia đi tới. Vừa thấy Đức Giê-su, ông ta sụp xuống dưới chân Người, và khẩn khoản nài xin:</vt:lpstr>
      <vt:lpstr>“Con bé nhà tôi gần chết rồi. Xin Ngài đến đặt tay lên cháu, để nó được cứu chữa và được sống.”</vt:lpstr>
      <vt:lpstr>Người liền ra đi với ông. Một đám rất đông đi theo và chen lấn Người.</vt:lpstr>
      <vt:lpstr>Có một bà kia bị băng huyết đã mười hai năm, bao phen khổ sở vì chạy thầy chạy thuốc đã nhiều, </vt:lpstr>
      <vt:lpstr>đến tán gia bại sản, mà bệnh vẫn không thuyên giảm, lại còn thêm nặng là khác.</vt:lpstr>
      <vt:lpstr>Được nghe đồn về Đức Giê-su, bà lách qua đám đông, tiến đến phía sau Người, và sờ vào áo choàng của Người.</vt:lpstr>
      <vt:lpstr>Vì bà tự nhủ : “Tôi mà sờ được vào áo choàng của Người thôi, là sẽ được cứu chữa.”</vt:lpstr>
      <vt:lpstr>Tức khắc, máu cầm lại, và bà cảm thấy trong mình đã được khỏi bệnh.</vt:lpstr>
      <vt:lpstr>Ngay lúc đó, Đức Giê-su nhận thấy có một năng lực tự nơi mình phát ra, Người liền quay lại giữa đám đông mà hỏi: “Ai đã sờ vào áo tôi ?”</vt:lpstr>
      <vt:lpstr>Các môn đệ thưa : “Thầy coi, đám đông chen lấn Thầy như thế mà Thầy còn hỏi: ‘Ai đã sờ vào tôi ?’”</vt:lpstr>
      <vt:lpstr>Đức Giê-su ngó quanh để nhìn người phụ nữ đã làm điều đó. Bà này sợ phát run lên, vì biết cái gì đã xảy đến cho mình. </vt:lpstr>
      <vt:lpstr>Bà đến phủ phục trước mặt Người, và nói hết sự thật với Người. Người nói với bà ta: “Này con, lòng tin của con đã cứu chữa con. Con hãy về bình an và khỏi hẳn bệnh.”</vt:lpstr>
      <vt:lpstr>Đức Giê-su còn đang nói, thì có mấy người từ nhà ông trưởng hội đường đến bảo: “Con gái ông chết rồi, làm phiền Thầy chi nữa?”</vt:lpstr>
      <vt:lpstr>Nhưng Đức Giê-su nghe được câu nói đó, liền bảo ông trưởng hội đường: “Ông đừng sợ, chỉ cần tin thôi.” </vt:lpstr>
      <vt:lpstr>Rồi Người không cho ai đi theo mình, trừ ông Phê-rô, ông Gia-cô-bê và em ông này là ông Gio-an. Các ngài đến nhà ông trưởng hội đường.</vt:lpstr>
      <vt:lpstr>Đức Giê-su thấy cảnh ồn ào và người ta khóc lóc, kêu la ầm ĩ. Người bước vào nhà và bảo họ : “Sao lại ồn ào và khóc lóc như vậy? Đứa bé có chết đâu, nó ngủ đấy !”</vt:lpstr>
      <vt:lpstr>Họ chế nhạo Người. Nhưng Người đuổi họ ra ngoài hết, rồi đưa cha mẹ đứa trẻ và những kẻ theo Người, cùng đi vào nơi nó đang nằm. </vt:lpstr>
      <vt:lpstr>Người cầm lấy tay nó và nói: “Ta-li-tha kum”, có nghĩa là: “Này bé, Thầy truyền cho con : trỗi dậy đi !”</vt:lpstr>
      <vt:lpstr>Lập tức con bé đứng dậy và đi lại được, vì nó đã mười hai tuổi. Và lập tức, người ta sửng sốt kinh ngạc.</vt:lpstr>
      <vt:lpstr>Đức Giê-su nghiêm cấm họ không được để một ai biết việc ấy, và bảo họ cho con bé ăn.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37</cp:revision>
  <dcterms:created xsi:type="dcterms:W3CDTF">2020-05-22T13:54:49Z</dcterms:created>
  <dcterms:modified xsi:type="dcterms:W3CDTF">2024-06-27T22:57:54Z</dcterms:modified>
</cp:coreProperties>
</file>