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87" r:id="rId4"/>
    <p:sldId id="304" r:id="rId5"/>
    <p:sldId id="305" r:id="rId6"/>
    <p:sldId id="309" r:id="rId7"/>
    <p:sldId id="306" r:id="rId8"/>
    <p:sldId id="307" r:id="rId9"/>
    <p:sldId id="308" r:id="rId10"/>
    <p:sldId id="310" r:id="rId11"/>
    <p:sldId id="311" r:id="rId12"/>
    <p:sldId id="288" r:id="rId13"/>
    <p:sldId id="293" r:id="rId14"/>
    <p:sldId id="303" r:id="rId15"/>
    <p:sldId id="301" r:id="rId16"/>
    <p:sldId id="260" r:id="rId17"/>
    <p:sldId id="261" r:id="rId18"/>
    <p:sldId id="299" r:id="rId19"/>
    <p:sldId id="298" r:id="rId20"/>
    <p:sldId id="297" r:id="rId21"/>
    <p:sldId id="302" r:id="rId22"/>
    <p:sldId id="29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686" y="54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14/06/2024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7282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14/06/2024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424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14/06/2024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1547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14/06/2024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38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14/06/2024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886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14/06/2024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7244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14/06/2024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6966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14/06/2024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3763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14/06/2024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101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14/06/2024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4166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14/06/2024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673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F6F5F-504B-4E25-BC0D-3512FB791460}" type="datetimeFigureOut">
              <a:rPr lang="vi-VN" smtClean="0"/>
              <a:t>14/06/2024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554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-1" y="5735659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dirty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 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NHẬT XI THƯỜNG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NIÊN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NĂM </a:t>
            </a:r>
            <a:r>
              <a:rPr lang="en-US" sz="4400" b="1" kern="1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</a:rPr>
              <a:t>B</a:t>
            </a:r>
            <a:endParaRPr kumimoji="0" lang="en-US" sz="4400" b="1" i="0" u="none" strike="noStrike" kern="10" cap="none" spc="0" normalizeH="0" baseline="0" noProof="0">
              <a:ln w="9525">
                <a:noFill/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193984" y="4089441"/>
            <a:ext cx="3809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SẼ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GIỮ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LỜI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33959" y="4089441"/>
            <a:ext cx="4031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YÊU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MẾN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THẦY</a:t>
            </a: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dùng nhiều dụ ngôn tương tự mà giảng lời cho họ, tuỳ theo mức họ có thể nghe. </a:t>
            </a:r>
            <a:endParaRPr lang="en-US" sz="8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734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8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không bao giờ nói với họ mà không dùng dụ ngôn.</a:t>
            </a:r>
            <a:endParaRPr lang="en-US" sz="88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39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Nhưng khi chỉ có thầy trò với nhau, thì Người giải nghĩa hết.</a:t>
            </a:r>
            <a:r>
              <a:rPr lang="en-US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</a:t>
            </a:r>
            <a:r>
              <a:rPr lang="en-US" sz="6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ời Chúa</a:t>
            </a:r>
            <a:endParaRPr lang="en-US" sz="80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20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168021" y="145166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168021" y="753640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168021" y="1355279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168021" y="1994448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168021" y="2633617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168021" y="3247386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7A1FBFD6-3BA0-4CD9-9C85-496259AA56E6}"/>
              </a:ext>
            </a:extLst>
          </p:cNvPr>
          <p:cNvSpPr/>
          <p:nvPr/>
        </p:nvSpPr>
        <p:spPr>
          <a:xfrm>
            <a:off x="168021" y="3835755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C39D121-5D7B-4096-AC15-7D99D03824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016400"/>
              </p:ext>
            </p:extLst>
          </p:nvPr>
        </p:nvGraphicFramePr>
        <p:xfrm>
          <a:off x="2109414" y="133632"/>
          <a:ext cx="10539789" cy="4896736"/>
        </p:xfrm>
        <a:graphic>
          <a:graphicData uri="http://schemas.openxmlformats.org/drawingml/2006/table">
            <a:tbl>
              <a:tblPr firstRow="1" firstCol="1" bandRow="1"/>
              <a:tblGrid>
                <a:gridCol w="810753">
                  <a:extLst>
                    <a:ext uri="{9D8B030D-6E8A-4147-A177-3AD203B41FA5}">
                      <a16:colId xmlns:a16="http://schemas.microsoft.com/office/drawing/2014/main" val="2156262816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2742214517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1329038702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2667884793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425176694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3669872011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1662897113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776490349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1384194544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311496542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424828892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1899966502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562464767"/>
                    </a:ext>
                  </a:extLst>
                </a:gridCol>
              </a:tblGrid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Ỏ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575241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Ỏ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935624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Ụ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648323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Ạ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Ả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40421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953724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Ầ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Ò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05531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31621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Ĩ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Ạ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553872"/>
                  </a:ext>
                </a:extLst>
              </a:tr>
            </a:tbl>
          </a:graphicData>
        </a:graphic>
      </p:graphicFrame>
      <p:sp>
        <p:nvSpPr>
          <p:cNvPr id="77" name="Star: 10 Points 76">
            <a:extLst>
              <a:ext uri="{FF2B5EF4-FFF2-40B4-BE49-F238E27FC236}">
                <a16:creationId xmlns:a16="http://schemas.microsoft.com/office/drawing/2014/main" id="{37585962-43AA-4829-99D2-B102AE264020}"/>
              </a:ext>
            </a:extLst>
          </p:cNvPr>
          <p:cNvSpPr/>
          <p:nvPr/>
        </p:nvSpPr>
        <p:spPr>
          <a:xfrm>
            <a:off x="168021" y="4451580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B1484CB5-CA5B-422D-84D5-399513C9A8EF}"/>
              </a:ext>
            </a:extLst>
          </p:cNvPr>
          <p:cNvSpPr/>
          <p:nvPr/>
        </p:nvSpPr>
        <p:spPr>
          <a:xfrm>
            <a:off x="-1339" y="513203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HẠT CẢI LÀ HẠT THẾ NÀO TRÊN MẶT ĐẤT? </a:t>
            </a:r>
            <a:endParaRPr lang="en-US" sz="4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59C32836-0B4D-466C-A2BF-CD5A67868AF6}"/>
              </a:ext>
            </a:extLst>
          </p:cNvPr>
          <p:cNvSpPr/>
          <p:nvPr/>
        </p:nvSpPr>
        <p:spPr>
          <a:xfrm>
            <a:off x="3737774" y="13363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A75E3323-B016-4790-9BA8-7A963185C038}"/>
              </a:ext>
            </a:extLst>
          </p:cNvPr>
          <p:cNvSpPr/>
          <p:nvPr/>
        </p:nvSpPr>
        <p:spPr>
          <a:xfrm>
            <a:off x="4551274" y="133635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852B34CE-C873-4836-A400-E45AA2FA298E}"/>
              </a:ext>
            </a:extLst>
          </p:cNvPr>
          <p:cNvSpPr/>
          <p:nvPr/>
        </p:nvSpPr>
        <p:spPr>
          <a:xfrm>
            <a:off x="5364774" y="13258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BDADD0E8-1E67-4A1B-9540-3913C696591F}"/>
              </a:ext>
            </a:extLst>
          </p:cNvPr>
          <p:cNvSpPr/>
          <p:nvPr/>
        </p:nvSpPr>
        <p:spPr>
          <a:xfrm>
            <a:off x="6178902" y="13258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DFA93A3E-05B0-4080-90D7-BFBB7350326B}"/>
              </a:ext>
            </a:extLst>
          </p:cNvPr>
          <p:cNvSpPr/>
          <p:nvPr/>
        </p:nvSpPr>
        <p:spPr>
          <a:xfrm>
            <a:off x="6986517" y="13363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D63E8D69-8408-4502-BA14-9AAA70B22539}"/>
              </a:ext>
            </a:extLst>
          </p:cNvPr>
          <p:cNvSpPr/>
          <p:nvPr/>
        </p:nvSpPr>
        <p:spPr>
          <a:xfrm>
            <a:off x="7790485" y="13363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DC26B8F-59EF-4380-9333-3FC2A5047900}"/>
              </a:ext>
            </a:extLst>
          </p:cNvPr>
          <p:cNvSpPr/>
          <p:nvPr/>
        </p:nvSpPr>
        <p:spPr>
          <a:xfrm>
            <a:off x="8593825" y="133635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CE6FDEA-94D8-44AE-8E2A-93D9EA8409BB}"/>
              </a:ext>
            </a:extLst>
          </p:cNvPr>
          <p:cNvSpPr/>
          <p:nvPr/>
        </p:nvSpPr>
        <p:spPr>
          <a:xfrm>
            <a:off x="2921106" y="1354455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214879B7-7C9E-403B-B4A7-5BCEAE43A77A}"/>
              </a:ext>
            </a:extLst>
          </p:cNvPr>
          <p:cNvSpPr/>
          <p:nvPr/>
        </p:nvSpPr>
        <p:spPr>
          <a:xfrm>
            <a:off x="3734606" y="135445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75CE9428-F423-48BB-8435-23EE567C62FE}"/>
              </a:ext>
            </a:extLst>
          </p:cNvPr>
          <p:cNvSpPr/>
          <p:nvPr/>
        </p:nvSpPr>
        <p:spPr>
          <a:xfrm>
            <a:off x="4548106" y="1353405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81BC7A6B-3F97-428E-8032-E49247F9D070}"/>
              </a:ext>
            </a:extLst>
          </p:cNvPr>
          <p:cNvSpPr/>
          <p:nvPr/>
        </p:nvSpPr>
        <p:spPr>
          <a:xfrm>
            <a:off x="5362234" y="1353405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D11DBF7-E782-4325-B06C-12386BB8108A}"/>
              </a:ext>
            </a:extLst>
          </p:cNvPr>
          <p:cNvSpPr/>
          <p:nvPr/>
        </p:nvSpPr>
        <p:spPr>
          <a:xfrm>
            <a:off x="6169849" y="1354455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73A1F8C9-A69B-4B43-B89F-C26FA14C7AEC}"/>
              </a:ext>
            </a:extLst>
          </p:cNvPr>
          <p:cNvSpPr/>
          <p:nvPr/>
        </p:nvSpPr>
        <p:spPr>
          <a:xfrm>
            <a:off x="6973817" y="1354455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6A45CF07-D132-4F5E-823E-7BD02059568F}"/>
              </a:ext>
            </a:extLst>
          </p:cNvPr>
          <p:cNvSpPr/>
          <p:nvPr/>
        </p:nvSpPr>
        <p:spPr>
          <a:xfrm>
            <a:off x="4551274" y="74823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6158085-C2F5-4D3F-9299-043652142B75}"/>
              </a:ext>
            </a:extLst>
          </p:cNvPr>
          <p:cNvSpPr/>
          <p:nvPr/>
        </p:nvSpPr>
        <p:spPr>
          <a:xfrm>
            <a:off x="5364774" y="747186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6010FE4-22A6-4DCE-8238-55196DACBBC2}"/>
              </a:ext>
            </a:extLst>
          </p:cNvPr>
          <p:cNvSpPr/>
          <p:nvPr/>
        </p:nvSpPr>
        <p:spPr>
          <a:xfrm>
            <a:off x="6178902" y="747186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BFE225EA-293D-4292-AB9D-644610264155}"/>
              </a:ext>
            </a:extLst>
          </p:cNvPr>
          <p:cNvSpPr/>
          <p:nvPr/>
        </p:nvSpPr>
        <p:spPr>
          <a:xfrm>
            <a:off x="6986517" y="748236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03AC7B00-ED50-4C9B-AF90-FC1770AD49CE}"/>
              </a:ext>
            </a:extLst>
          </p:cNvPr>
          <p:cNvSpPr/>
          <p:nvPr/>
        </p:nvSpPr>
        <p:spPr>
          <a:xfrm>
            <a:off x="7790485" y="748236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E3C77A00-B022-4245-BD28-E8382436843F}"/>
              </a:ext>
            </a:extLst>
          </p:cNvPr>
          <p:cNvSpPr/>
          <p:nvPr/>
        </p:nvSpPr>
        <p:spPr>
          <a:xfrm>
            <a:off x="3730154" y="1966993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F4A55CDC-BE12-4226-BCB0-3388B8F97680}"/>
              </a:ext>
            </a:extLst>
          </p:cNvPr>
          <p:cNvSpPr/>
          <p:nvPr/>
        </p:nvSpPr>
        <p:spPr>
          <a:xfrm>
            <a:off x="4543654" y="1966996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4C0345C0-C772-4F97-8F5C-65DEC9EBB969}"/>
              </a:ext>
            </a:extLst>
          </p:cNvPr>
          <p:cNvSpPr/>
          <p:nvPr/>
        </p:nvSpPr>
        <p:spPr>
          <a:xfrm>
            <a:off x="5357154" y="1965943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1AC4A14B-3DE5-4BC3-AA11-4CE3898FD530}"/>
              </a:ext>
            </a:extLst>
          </p:cNvPr>
          <p:cNvSpPr/>
          <p:nvPr/>
        </p:nvSpPr>
        <p:spPr>
          <a:xfrm>
            <a:off x="6171282" y="1965943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42E21A25-EE60-442B-8239-FA471E198E31}"/>
              </a:ext>
            </a:extLst>
          </p:cNvPr>
          <p:cNvSpPr/>
          <p:nvPr/>
        </p:nvSpPr>
        <p:spPr>
          <a:xfrm>
            <a:off x="6978897" y="1966993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F5A5F60B-9A3C-452A-B1E8-91941756536B}"/>
              </a:ext>
            </a:extLst>
          </p:cNvPr>
          <p:cNvSpPr/>
          <p:nvPr/>
        </p:nvSpPr>
        <p:spPr>
          <a:xfrm>
            <a:off x="7782865" y="1966993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EF5D910D-0E5A-46FF-889A-8E1BE7B4D545}"/>
              </a:ext>
            </a:extLst>
          </p:cNvPr>
          <p:cNvSpPr/>
          <p:nvPr/>
        </p:nvSpPr>
        <p:spPr>
          <a:xfrm>
            <a:off x="2921106" y="2582133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26E12C5E-903A-4081-8B76-5E9DDFB2230C}"/>
              </a:ext>
            </a:extLst>
          </p:cNvPr>
          <p:cNvSpPr/>
          <p:nvPr/>
        </p:nvSpPr>
        <p:spPr>
          <a:xfrm>
            <a:off x="3734606" y="2582136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D1533ED0-F6D2-42D5-B3BF-353238704F19}"/>
              </a:ext>
            </a:extLst>
          </p:cNvPr>
          <p:cNvSpPr/>
          <p:nvPr/>
        </p:nvSpPr>
        <p:spPr>
          <a:xfrm>
            <a:off x="4548106" y="2581083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3D8E8EEC-8175-446A-8A93-8598EACE42BC}"/>
              </a:ext>
            </a:extLst>
          </p:cNvPr>
          <p:cNvSpPr/>
          <p:nvPr/>
        </p:nvSpPr>
        <p:spPr>
          <a:xfrm>
            <a:off x="5362234" y="2581083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DBA2ABC8-F08F-43F3-9FEF-A659B5837781}"/>
              </a:ext>
            </a:extLst>
          </p:cNvPr>
          <p:cNvSpPr/>
          <p:nvPr/>
        </p:nvSpPr>
        <p:spPr>
          <a:xfrm>
            <a:off x="6169849" y="2582133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602C26D0-BA79-4B03-B290-F6361EB2C61A}"/>
              </a:ext>
            </a:extLst>
          </p:cNvPr>
          <p:cNvSpPr/>
          <p:nvPr/>
        </p:nvSpPr>
        <p:spPr>
          <a:xfrm>
            <a:off x="6973817" y="2582133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792346AE-8A7A-461E-BE92-E88F1967F096}"/>
              </a:ext>
            </a:extLst>
          </p:cNvPr>
          <p:cNvSpPr/>
          <p:nvPr/>
        </p:nvSpPr>
        <p:spPr>
          <a:xfrm>
            <a:off x="7777157" y="2582136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2064D433-C2C5-47BB-830E-AF5A331FD232}"/>
              </a:ext>
            </a:extLst>
          </p:cNvPr>
          <p:cNvSpPr/>
          <p:nvPr/>
        </p:nvSpPr>
        <p:spPr>
          <a:xfrm>
            <a:off x="8586205" y="2584213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0AF80D63-77AF-4A68-90DA-58599818306D}"/>
              </a:ext>
            </a:extLst>
          </p:cNvPr>
          <p:cNvSpPr/>
          <p:nvPr/>
        </p:nvSpPr>
        <p:spPr>
          <a:xfrm>
            <a:off x="2124654" y="320132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F8D13080-079F-4255-8DD2-160061787E0B}"/>
              </a:ext>
            </a:extLst>
          </p:cNvPr>
          <p:cNvSpPr/>
          <p:nvPr/>
        </p:nvSpPr>
        <p:spPr>
          <a:xfrm>
            <a:off x="2938154" y="320133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149F686A-C988-4080-8672-6E0DF873B14A}"/>
              </a:ext>
            </a:extLst>
          </p:cNvPr>
          <p:cNvSpPr/>
          <p:nvPr/>
        </p:nvSpPr>
        <p:spPr>
          <a:xfrm>
            <a:off x="3751654" y="320027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79436550-AA22-4774-9C85-713E1B347E9F}"/>
              </a:ext>
            </a:extLst>
          </p:cNvPr>
          <p:cNvSpPr/>
          <p:nvPr/>
        </p:nvSpPr>
        <p:spPr>
          <a:xfrm>
            <a:off x="4565782" y="320027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977D9A76-37CA-4BAD-AD2C-5DC8D6AEAECD}"/>
              </a:ext>
            </a:extLst>
          </p:cNvPr>
          <p:cNvSpPr/>
          <p:nvPr/>
        </p:nvSpPr>
        <p:spPr>
          <a:xfrm>
            <a:off x="5373397" y="320132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7BC2D348-CE5D-4119-BC52-0D1125DA7768}"/>
              </a:ext>
            </a:extLst>
          </p:cNvPr>
          <p:cNvSpPr/>
          <p:nvPr/>
        </p:nvSpPr>
        <p:spPr>
          <a:xfrm>
            <a:off x="6177365" y="320132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6EA4274F-4276-4455-8EC8-383D4FF18A5D}"/>
              </a:ext>
            </a:extLst>
          </p:cNvPr>
          <p:cNvSpPr/>
          <p:nvPr/>
        </p:nvSpPr>
        <p:spPr>
          <a:xfrm>
            <a:off x="6980705" y="320133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EAEA043D-D836-4708-9E58-DF949F589F55}"/>
              </a:ext>
            </a:extLst>
          </p:cNvPr>
          <p:cNvSpPr/>
          <p:nvPr/>
        </p:nvSpPr>
        <p:spPr>
          <a:xfrm>
            <a:off x="2124654" y="3806220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B7E21A3F-C914-4F84-A3F5-07055AF65610}"/>
              </a:ext>
            </a:extLst>
          </p:cNvPr>
          <p:cNvSpPr/>
          <p:nvPr/>
        </p:nvSpPr>
        <p:spPr>
          <a:xfrm>
            <a:off x="2938154" y="3806223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61863CAD-491E-40FA-8B12-B0E2C7FCED57}"/>
              </a:ext>
            </a:extLst>
          </p:cNvPr>
          <p:cNvSpPr/>
          <p:nvPr/>
        </p:nvSpPr>
        <p:spPr>
          <a:xfrm>
            <a:off x="3751654" y="3805170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2F769862-E39A-4866-8E41-5704849A93D4}"/>
              </a:ext>
            </a:extLst>
          </p:cNvPr>
          <p:cNvSpPr/>
          <p:nvPr/>
        </p:nvSpPr>
        <p:spPr>
          <a:xfrm>
            <a:off x="4565782" y="3805170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32F3608F-67AA-4071-8532-2D17D9F44E11}"/>
              </a:ext>
            </a:extLst>
          </p:cNvPr>
          <p:cNvSpPr/>
          <p:nvPr/>
        </p:nvSpPr>
        <p:spPr>
          <a:xfrm>
            <a:off x="5373397" y="3806220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53D234AF-C73B-4500-8263-3D4E311E2CDF}"/>
              </a:ext>
            </a:extLst>
          </p:cNvPr>
          <p:cNvSpPr/>
          <p:nvPr/>
        </p:nvSpPr>
        <p:spPr>
          <a:xfrm>
            <a:off x="6177365" y="3806220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13E97978-1DA4-4CA1-92E8-BD6E997F3182}"/>
              </a:ext>
            </a:extLst>
          </p:cNvPr>
          <p:cNvSpPr/>
          <p:nvPr/>
        </p:nvSpPr>
        <p:spPr>
          <a:xfrm>
            <a:off x="6980705" y="3806223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977A5CE2-723A-45EF-9E8C-00E510652539}"/>
              </a:ext>
            </a:extLst>
          </p:cNvPr>
          <p:cNvSpPr/>
          <p:nvPr/>
        </p:nvSpPr>
        <p:spPr>
          <a:xfrm>
            <a:off x="7789753" y="3808300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75055959-2C29-4A9F-862D-2B8D65D2E52A}"/>
              </a:ext>
            </a:extLst>
          </p:cNvPr>
          <p:cNvSpPr/>
          <p:nvPr/>
        </p:nvSpPr>
        <p:spPr>
          <a:xfrm>
            <a:off x="4548106" y="442320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B7AC93C5-F33C-4710-B88D-8A84B8D178AD}"/>
              </a:ext>
            </a:extLst>
          </p:cNvPr>
          <p:cNvSpPr/>
          <p:nvPr/>
        </p:nvSpPr>
        <p:spPr>
          <a:xfrm>
            <a:off x="5361606" y="4423205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B1296E10-CF7C-4E0A-AE87-4D1710EE65D2}"/>
              </a:ext>
            </a:extLst>
          </p:cNvPr>
          <p:cNvSpPr/>
          <p:nvPr/>
        </p:nvSpPr>
        <p:spPr>
          <a:xfrm>
            <a:off x="6175106" y="442215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09D0F091-9006-484E-9057-64DAE4C27DEC}"/>
              </a:ext>
            </a:extLst>
          </p:cNvPr>
          <p:cNvSpPr/>
          <p:nvPr/>
        </p:nvSpPr>
        <p:spPr>
          <a:xfrm>
            <a:off x="6989234" y="442215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FA125D4B-BF8D-499B-A3C9-1569DE271046}"/>
              </a:ext>
            </a:extLst>
          </p:cNvPr>
          <p:cNvSpPr/>
          <p:nvPr/>
        </p:nvSpPr>
        <p:spPr>
          <a:xfrm>
            <a:off x="7796849" y="442320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55C4F429-3051-4DE3-B2D3-5B8A2ECBDDDA}"/>
              </a:ext>
            </a:extLst>
          </p:cNvPr>
          <p:cNvSpPr/>
          <p:nvPr/>
        </p:nvSpPr>
        <p:spPr>
          <a:xfrm>
            <a:off x="8600817" y="442320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4CD6DE10-86D6-42AC-A6E7-ECB39538C1C7}"/>
              </a:ext>
            </a:extLst>
          </p:cNvPr>
          <p:cNvSpPr/>
          <p:nvPr/>
        </p:nvSpPr>
        <p:spPr>
          <a:xfrm>
            <a:off x="9404157" y="4423205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3315A622-40BB-43BD-8A5A-E1EB9D4F1168}"/>
              </a:ext>
            </a:extLst>
          </p:cNvPr>
          <p:cNvSpPr/>
          <p:nvPr/>
        </p:nvSpPr>
        <p:spPr>
          <a:xfrm>
            <a:off x="-1339" y="513965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HẠT CẢI MỌC LÊN NÓ LỚN HƠN MỌI THỨ GÌ? </a:t>
            </a:r>
            <a:endParaRPr lang="en-US" sz="4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7B2F9C28-108C-4DF2-A4DE-F2752963759F}"/>
              </a:ext>
            </a:extLst>
          </p:cNvPr>
          <p:cNvSpPr/>
          <p:nvPr/>
        </p:nvSpPr>
        <p:spPr>
          <a:xfrm>
            <a:off x="-1339" y="512441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ĐỨC GIÊSU KHI RAO GIẢNG CHO DÂN CHÚNG, NGƯỜI HAY DÙNG KIỂU NÓI GÌ?</a:t>
            </a:r>
            <a:endParaRPr lang="en-US" sz="4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AA9E4037-598E-4012-88DB-92F39E72EEEF}"/>
              </a:ext>
            </a:extLst>
          </p:cNvPr>
          <p:cNvSpPr/>
          <p:nvPr/>
        </p:nvSpPr>
        <p:spPr>
          <a:xfrm>
            <a:off x="-1339" y="512441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 THIÊN CHÚA ĐƯỢC VÍ NHƯ HẠT GÌ NHỎ NHẤT TRÊN MẶT ĐẤT? </a:t>
            </a:r>
            <a:endParaRPr lang="en-US" sz="4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507064D6-3B91-47B0-968D-ADA1E01E9320}"/>
              </a:ext>
            </a:extLst>
          </p:cNvPr>
          <p:cNvSpPr/>
          <p:nvPr/>
        </p:nvSpPr>
        <p:spPr>
          <a:xfrm>
            <a:off x="-1339" y="513203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HẠT CẢI MỌC CÀNH XUM XUÊ THÌ CON GÌ CÓ THỂ LÀM TỔ DƯỚI BÓNG? </a:t>
            </a:r>
            <a:endParaRPr lang="en-US" sz="4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F238D6F7-6066-4EAA-8014-3BE0FA4B34DA}"/>
              </a:ext>
            </a:extLst>
          </p:cNvPr>
          <p:cNvSpPr/>
          <p:nvPr/>
        </p:nvSpPr>
        <p:spPr>
          <a:xfrm>
            <a:off x="-1339" y="512441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CHÚA GIÊSU GIẢI NGHĨA DỤ NGÔN KHI CHỈ CÓ AI Ở VỚI NHAU? </a:t>
            </a:r>
            <a:endParaRPr lang="en-US" sz="4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7DD81FF4-0BD5-466D-AAB3-AD7E54A7D972}"/>
              </a:ext>
            </a:extLst>
          </p:cNvPr>
          <p:cNvSpPr/>
          <p:nvPr/>
        </p:nvSpPr>
        <p:spPr>
          <a:xfrm>
            <a:off x="6281" y="513203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 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CHUYỆN NƯỚC THIÊN CHÚA CŨNG GIỐNG NHƯ MỘT NGƯỜI VÃI CÁI GÌ XUỐNG ĐẤT?</a:t>
            </a:r>
            <a:endParaRPr lang="en-US" sz="4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A966B381-D35F-40DF-9048-D7B6E8285A2E}"/>
              </a:ext>
            </a:extLst>
          </p:cNvPr>
          <p:cNvSpPr/>
          <p:nvPr/>
        </p:nvSpPr>
        <p:spPr>
          <a:xfrm>
            <a:off x="-8959" y="510943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 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TRƯỚC HẾT CÂY LÚA MỌC LÊN, RỒI TRỔ ĐÒNG ĐÒNG, VÀ SAU CÙNG THÀNH BÔNG LÚA NẶNG. … … </a:t>
            </a:r>
            <a:endParaRPr lang="en-US" sz="4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49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3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6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9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5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8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9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2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5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8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1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4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7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4" dur="2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1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2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3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8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1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4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7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0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3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6" dur="2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3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9" fill="hold">
                      <p:stCondLst>
                        <p:cond delay="0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3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5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6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5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6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7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0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1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2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3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5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6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0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1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7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0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3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6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9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2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5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8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1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1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4" fill="hold">
                      <p:stCondLst>
                        <p:cond delay="0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8"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0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1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2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3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5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6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0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1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2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3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5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6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7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8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0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1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3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5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6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7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8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0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1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2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3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7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0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3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6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9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2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5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8"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8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1" fill="hold">
                      <p:stCondLst>
                        <p:cond delay="0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5" dur="2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7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8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9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0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2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3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4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5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7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8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9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0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2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3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5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7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8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9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0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2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3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4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5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7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8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9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0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2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3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4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5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>
                      <p:stCondLst>
                        <p:cond delay="indefinite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9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2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5" dur="2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8" dur="2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1" dur="2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4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7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0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3" dur="2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55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6" fill="hold">
                      <p:stCondLst>
                        <p:cond delay="0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0" dur="2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2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3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4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5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7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8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9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0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2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3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4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5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9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0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2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3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4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5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7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8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9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0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2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3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4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5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6" fill="hold">
                      <p:stCondLst>
                        <p:cond delay="indefinite"/>
                      </p:stCondLst>
                      <p:childTnLst>
                        <p:par>
                          <p:cTn id="497" fill="hold">
                            <p:stCondLst>
                              <p:cond delay="0"/>
                            </p:stCondLst>
                            <p:childTnLst>
                              <p:par>
                                <p:cTn id="49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9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2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5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8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1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4" dur="2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7" dur="2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0" dur="2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</p:childTnLst>
        </p:cTn>
      </p:par>
    </p:tnLst>
    <p:bldLst>
      <p:bldP spid="155" grpId="0" animBg="1"/>
      <p:bldP spid="155" grpId="1" animBg="1"/>
      <p:bldP spid="171" grpId="0" animBg="1"/>
      <p:bldP spid="171" grpId="1" animBg="1"/>
      <p:bldP spid="172" grpId="0" animBg="1"/>
      <p:bldP spid="172" grpId="1" animBg="1"/>
      <p:bldP spid="79" grpId="0" animBg="1"/>
      <p:bldP spid="79" grpId="1" animBg="1"/>
      <p:bldP spid="87" grpId="0" animBg="1"/>
      <p:bldP spid="87" grpId="1" animBg="1"/>
      <p:bldP spid="88" grpId="0" animBg="1"/>
      <p:bldP spid="88" grpId="1" animBg="1"/>
      <p:bldP spid="96" grpId="0" animBg="1"/>
      <p:bldP spid="96" grpId="1" animBg="1"/>
      <p:bldP spid="97" grpId="0" animBg="1"/>
      <p:bldP spid="97" grpId="1" animBg="1"/>
      <p:bldP spid="75" grpId="0" animBg="1"/>
      <p:bldP spid="75" grpId="1" animBg="1"/>
      <p:bldP spid="76" grpId="0" animBg="1"/>
      <p:bldP spid="76" grpId="1" animBg="1"/>
      <p:bldP spid="78" grpId="0" animBg="1"/>
      <p:bldP spid="78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  <p:bldP spid="149" grpId="0" animBg="1"/>
      <p:bldP spid="149" grpId="1" animBg="1"/>
      <p:bldP spid="158" grpId="0" animBg="1"/>
      <p:bldP spid="158" grpId="1" animBg="1"/>
      <p:bldP spid="159" grpId="0" animBg="1"/>
      <p:bldP spid="159" grpId="1" animBg="1"/>
      <p:bldP spid="160" grpId="0" animBg="1"/>
      <p:bldP spid="160" grpId="1" animBg="1"/>
      <p:bldP spid="161" grpId="0" animBg="1"/>
      <p:bldP spid="161" grpId="1" animBg="1"/>
      <p:bldP spid="162" grpId="0" animBg="1"/>
      <p:bldP spid="162" grpId="1" animBg="1"/>
      <p:bldP spid="163" grpId="0" animBg="1"/>
      <p:bldP spid="163" grpId="1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67" grpId="0" animBg="1"/>
      <p:bldP spid="167" grpId="1" animBg="1"/>
      <p:bldP spid="173" grpId="0" animBg="1"/>
      <p:bldP spid="173" grpId="1" animBg="1"/>
      <p:bldP spid="174" grpId="0" animBg="1"/>
      <p:bldP spid="174" grpId="1" animBg="1"/>
      <p:bldP spid="175" grpId="0" animBg="1"/>
      <p:bldP spid="175" grpId="1" animBg="1"/>
      <p:bldP spid="176" grpId="0" animBg="1"/>
      <p:bldP spid="176" grpId="1" animBg="1"/>
      <p:bldP spid="177" grpId="0" animBg="1"/>
      <p:bldP spid="177" grpId="1" animBg="1"/>
      <p:bldP spid="178" grpId="0" animBg="1"/>
      <p:bldP spid="178" grpId="1" animBg="1"/>
      <p:bldP spid="179" grpId="0" animBg="1"/>
      <p:bldP spid="179" grpId="1" animBg="1"/>
      <p:bldP spid="180" grpId="0" animBg="1"/>
      <p:bldP spid="180" grpId="1" animBg="1"/>
      <p:bldP spid="181" grpId="0" animBg="1"/>
      <p:bldP spid="181" grpId="1" animBg="1"/>
      <p:bldP spid="182" grpId="0" animBg="1"/>
      <p:bldP spid="182" grpId="1" animBg="1"/>
      <p:bldP spid="183" grpId="0" animBg="1"/>
      <p:bldP spid="183" grpId="1" animBg="1"/>
      <p:bldP spid="184" grpId="0" animBg="1"/>
      <p:bldP spid="184" grpId="1" animBg="1"/>
      <p:bldP spid="185" grpId="0" animBg="1"/>
      <p:bldP spid="185" grpId="1" animBg="1"/>
      <p:bldP spid="186" grpId="0" animBg="1"/>
      <p:bldP spid="186" grpId="1" animBg="1"/>
      <p:bldP spid="187" grpId="0" animBg="1"/>
      <p:bldP spid="187" grpId="1" animBg="1"/>
      <p:bldP spid="188" grpId="0" animBg="1"/>
      <p:bldP spid="188" grpId="1" animBg="1"/>
      <p:bldP spid="189" grpId="0" animBg="1"/>
      <p:bldP spid="189" grpId="1" animBg="1"/>
      <p:bldP spid="190" grpId="0" animBg="1"/>
      <p:bldP spid="190" grpId="1" animBg="1"/>
      <p:bldP spid="191" grpId="0" animBg="1"/>
      <p:bldP spid="191" grpId="1" animBg="1"/>
      <p:bldP spid="192" grpId="0" animBg="1"/>
      <p:bldP spid="192" grpId="1" animBg="1"/>
      <p:bldP spid="193" grpId="0" animBg="1"/>
      <p:bldP spid="193" grpId="1" animBg="1"/>
      <p:bldP spid="194" grpId="0" animBg="1"/>
      <p:bldP spid="194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8E6A811-0ECC-42C5-B27D-D0E4F2D0FF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741313"/>
              </p:ext>
            </p:extLst>
          </p:nvPr>
        </p:nvGraphicFramePr>
        <p:xfrm>
          <a:off x="472440" y="133632"/>
          <a:ext cx="12176762" cy="6419568"/>
        </p:xfrm>
        <a:graphic>
          <a:graphicData uri="http://schemas.openxmlformats.org/drawingml/2006/table">
            <a:tbl>
              <a:tblPr firstRow="1" firstCol="1" bandRow="1"/>
              <a:tblGrid>
                <a:gridCol w="936674">
                  <a:extLst>
                    <a:ext uri="{9D8B030D-6E8A-4147-A177-3AD203B41FA5}">
                      <a16:colId xmlns:a16="http://schemas.microsoft.com/office/drawing/2014/main" val="2156262816"/>
                    </a:ext>
                  </a:extLst>
                </a:gridCol>
                <a:gridCol w="936674">
                  <a:extLst>
                    <a:ext uri="{9D8B030D-6E8A-4147-A177-3AD203B41FA5}">
                      <a16:colId xmlns:a16="http://schemas.microsoft.com/office/drawing/2014/main" val="2742214517"/>
                    </a:ext>
                  </a:extLst>
                </a:gridCol>
                <a:gridCol w="936674">
                  <a:extLst>
                    <a:ext uri="{9D8B030D-6E8A-4147-A177-3AD203B41FA5}">
                      <a16:colId xmlns:a16="http://schemas.microsoft.com/office/drawing/2014/main" val="1329038702"/>
                    </a:ext>
                  </a:extLst>
                </a:gridCol>
                <a:gridCol w="936674">
                  <a:extLst>
                    <a:ext uri="{9D8B030D-6E8A-4147-A177-3AD203B41FA5}">
                      <a16:colId xmlns:a16="http://schemas.microsoft.com/office/drawing/2014/main" val="2667884793"/>
                    </a:ext>
                  </a:extLst>
                </a:gridCol>
                <a:gridCol w="936674">
                  <a:extLst>
                    <a:ext uri="{9D8B030D-6E8A-4147-A177-3AD203B41FA5}">
                      <a16:colId xmlns:a16="http://schemas.microsoft.com/office/drawing/2014/main" val="425176694"/>
                    </a:ext>
                  </a:extLst>
                </a:gridCol>
                <a:gridCol w="936674">
                  <a:extLst>
                    <a:ext uri="{9D8B030D-6E8A-4147-A177-3AD203B41FA5}">
                      <a16:colId xmlns:a16="http://schemas.microsoft.com/office/drawing/2014/main" val="3669872011"/>
                    </a:ext>
                  </a:extLst>
                </a:gridCol>
                <a:gridCol w="936674">
                  <a:extLst>
                    <a:ext uri="{9D8B030D-6E8A-4147-A177-3AD203B41FA5}">
                      <a16:colId xmlns:a16="http://schemas.microsoft.com/office/drawing/2014/main" val="1662897113"/>
                    </a:ext>
                  </a:extLst>
                </a:gridCol>
                <a:gridCol w="936674">
                  <a:extLst>
                    <a:ext uri="{9D8B030D-6E8A-4147-A177-3AD203B41FA5}">
                      <a16:colId xmlns:a16="http://schemas.microsoft.com/office/drawing/2014/main" val="776490349"/>
                    </a:ext>
                  </a:extLst>
                </a:gridCol>
                <a:gridCol w="936674">
                  <a:extLst>
                    <a:ext uri="{9D8B030D-6E8A-4147-A177-3AD203B41FA5}">
                      <a16:colId xmlns:a16="http://schemas.microsoft.com/office/drawing/2014/main" val="1384194544"/>
                    </a:ext>
                  </a:extLst>
                </a:gridCol>
                <a:gridCol w="936674">
                  <a:extLst>
                    <a:ext uri="{9D8B030D-6E8A-4147-A177-3AD203B41FA5}">
                      <a16:colId xmlns:a16="http://schemas.microsoft.com/office/drawing/2014/main" val="311496542"/>
                    </a:ext>
                  </a:extLst>
                </a:gridCol>
                <a:gridCol w="936674">
                  <a:extLst>
                    <a:ext uri="{9D8B030D-6E8A-4147-A177-3AD203B41FA5}">
                      <a16:colId xmlns:a16="http://schemas.microsoft.com/office/drawing/2014/main" val="424828892"/>
                    </a:ext>
                  </a:extLst>
                </a:gridCol>
                <a:gridCol w="936674">
                  <a:extLst>
                    <a:ext uri="{9D8B030D-6E8A-4147-A177-3AD203B41FA5}">
                      <a16:colId xmlns:a16="http://schemas.microsoft.com/office/drawing/2014/main" val="1899966502"/>
                    </a:ext>
                  </a:extLst>
                </a:gridCol>
                <a:gridCol w="936674">
                  <a:extLst>
                    <a:ext uri="{9D8B030D-6E8A-4147-A177-3AD203B41FA5}">
                      <a16:colId xmlns:a16="http://schemas.microsoft.com/office/drawing/2014/main" val="562464767"/>
                    </a:ext>
                  </a:extLst>
                </a:gridCol>
              </a:tblGrid>
              <a:tr h="8024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Ỏ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575241"/>
                  </a:ext>
                </a:extLst>
              </a:tr>
              <a:tr h="8024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5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Ỏ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935624"/>
                  </a:ext>
                </a:extLst>
              </a:tr>
              <a:tr h="8024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Ụ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Ớ</a:t>
                      </a:r>
                      <a:endParaRPr lang="vi-VN" sz="5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648323"/>
                  </a:ext>
                </a:extLst>
              </a:tr>
              <a:tr h="8024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Ạ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Ả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40421"/>
                  </a:ext>
                </a:extLst>
              </a:tr>
              <a:tr h="8024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953724"/>
                  </a:ext>
                </a:extLst>
              </a:tr>
              <a:tr h="8024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Ầ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5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Ò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05531"/>
                  </a:ext>
                </a:extLst>
              </a:tr>
              <a:tr h="8024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31621"/>
                  </a:ext>
                </a:extLst>
              </a:tr>
              <a:tr h="8024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Ạ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553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9414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58105" y="1591056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Ngày Quang lâm.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Nước Thiên Chúa.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Triều đại Thiên Chúa.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Ngày phán xét.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3646264"/>
            <a:ext cx="12240986" cy="802028"/>
            <a:chOff x="-1896924" y="5472049"/>
            <a:chExt cx="10567018" cy="687443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5473692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5472049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Nước Thiên Chúa.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Giêsu ví điều gì tựa như chuyện 1 người vãi hạt giống xuống đất. Đêm hay ngày, người ấy ngủ hay thức, thì hạt giống vẫn nảy mầm và mọc lên?</a:t>
            </a:r>
            <a:endParaRPr lang="en-US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00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Hạt lúa.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Hạt bắp.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Hạt cải.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Hạt đậu.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4488919"/>
            <a:ext cx="12240988" cy="811689"/>
            <a:chOff x="-1896924" y="3982366"/>
            <a:chExt cx="10567017" cy="695723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982366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6" y="3992289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Hạt cải.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en-US" sz="6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6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Nước Thiên Chúa được ví như hạt gì nhỏ nhất trên mặt đất?</a:t>
            </a:r>
            <a:endParaRPr lang="en-US" sz="6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94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Con bướm.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Con dơi.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Con chồn.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Chim trời.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56924" y="5346180"/>
            <a:ext cx="12258546" cy="814301"/>
            <a:chOff x="-1896924" y="4711697"/>
            <a:chExt cx="10582177" cy="697961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53816" y="4723858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Chim trời.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en-US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Hạt cải được gieo xuống đất, khi lớn lên, cành lá xum xuê, thì con gì có thể làm tổ dưới bóng nó? </a:t>
            </a:r>
            <a:endParaRPr lang="en-US" sz="48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04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22578"/>
            <a:ext cx="12192000" cy="5903892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Khi ấy, Đức Giê-su nói với dân chúng dụ ngôn này:</a:t>
            </a:r>
            <a:endParaRPr lang="en-US" sz="7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192359"/>
            <a:ext cx="12192000" cy="5693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TIN MỪNG CHÚA GIÊ-SU KI-TÔ THEO THÁNH MÁC-CÔ</a:t>
            </a: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48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Câu chuyện có thật trong đời sống.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Dụ ngôn.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Câu chuyện huyền thoại.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Câu chuyện lịch sử.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3631698"/>
            <a:ext cx="12240986" cy="818468"/>
            <a:chOff x="-1896924" y="3960590"/>
            <a:chExt cx="10567018" cy="701528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960590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3976318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Dụ ngôn.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Giêsu khi rao giảng cho dân chúng, người hay dùng kiểu nói gì?</a:t>
            </a:r>
            <a:endParaRPr lang="en-US" sz="5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46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48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Ngày quang lâm.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Chúa Giêsu trở lại.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Lúa vừa chín.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Thiên Chúa  xét xử mọi dân tộc.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4490210"/>
            <a:ext cx="12240986" cy="818484"/>
            <a:chOff x="-1896924" y="3209495"/>
            <a:chExt cx="10567018" cy="701544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209495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3225239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Lúa vừa chín.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en-US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Trong dụ ngôn hạt giống tự mọc, lúc nào người chủ đem liềm hái ra gặt?</a:t>
            </a:r>
            <a:endParaRPr lang="en-US" sz="48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598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761571" y="278296"/>
            <a:ext cx="7430429" cy="5425274"/>
          </a:xfrm>
          <a:prstGeom prst="cloudCallout">
            <a:avLst>
              <a:gd name="adj1" fmla="val -49404"/>
              <a:gd name="adj2" fmla="val 53096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327627" y="765810"/>
            <a:ext cx="6083719" cy="34415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52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</a:t>
            </a:r>
            <a:r>
              <a:rPr lang="en-US" sz="5200" b="1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nhi</a:t>
            </a:r>
            <a:r>
              <a:rPr lang="en-US" sz="52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làm </a:t>
            </a:r>
            <a:r>
              <a:rPr lang="en-US" sz="5200" b="1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gì</a:t>
            </a:r>
            <a:r>
              <a:rPr lang="en-US" sz="52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Nước Thiên Chúa ngày càng thăng tiến?</a:t>
            </a:r>
            <a:endParaRPr kumimoji="0" lang="en-US" sz="5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“Chuyện Nước Thiên Chúa thì cũng tựa như chuyện một người vãi hạt giống xuống đất.</a:t>
            </a:r>
            <a:endParaRPr lang="en-US" sz="8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237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Đêm hay ngày, người ấy ngủ hay thức, hạt giống vẫn nẩy mầm và mọc lên, bằng cách nào, thì người ấy không biết.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509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Đất tự động sinh hoa kết quả: trước hết cây lúa mọc lên, rồi trổ đòng đòng,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980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và sau cùng thành bông lúa nặng trĩu hạt. Lúa vừa chín, người ấy đem liềm ra gặt, vì đã đến mùa.”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875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Rồi Người lại nói: “Chúng ta ví Nước Thiên Chúa với cái gì đây? Lấy dụ ngôn nào mà hình dung được ?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207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8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Nước Thiên Chúa giống như hạt cải, lúc gieo xuống đất, nó là loại nhỏ nhất trong các hạt giống trên mặt đất.</a:t>
            </a:r>
            <a:endParaRPr lang="en-US" sz="68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077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Nhưng khi gieo rồi, thì nó mọc lên lớn hơn mọi thứ rau cỏ, cành lá xum xuê, đến nỗi chim trời có thể làm tổ dưới bóng.”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35106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</TotalTime>
  <Words>827</Words>
  <Application>Microsoft Office PowerPoint</Application>
  <PresentationFormat>Widescreen</PresentationFormat>
  <Paragraphs>219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Algerian</vt:lpstr>
      <vt:lpstr>Arial</vt:lpstr>
      <vt:lpstr>Calibri</vt:lpstr>
      <vt:lpstr>Calibri Light</vt:lpstr>
      <vt:lpstr>Tahoma</vt:lpstr>
      <vt:lpstr>Times New Roman</vt:lpstr>
      <vt:lpstr>Verdana</vt:lpstr>
      <vt:lpstr>1_Office Theme</vt:lpstr>
      <vt:lpstr>PowerPoint Presentation</vt:lpstr>
      <vt:lpstr>PowerPoint Presentation</vt:lpstr>
      <vt:lpstr>“Chuyện Nước Thiên Chúa thì cũng tựa như chuyện một người vãi hạt giống xuống đất.</vt:lpstr>
      <vt:lpstr>Đêm hay ngày, người ấy ngủ hay thức, hạt giống vẫn nẩy mầm và mọc lên, bằng cách nào, thì người ấy không biết.</vt:lpstr>
      <vt:lpstr>Đất tự động sinh hoa kết quả: trước hết cây lúa mọc lên, rồi trổ đòng đòng, </vt:lpstr>
      <vt:lpstr>và sau cùng thành bông lúa nặng trĩu hạt. Lúa vừa chín, người ấy đem liềm ra gặt, vì đã đến mùa.”</vt:lpstr>
      <vt:lpstr>Rồi Người lại nói: “Chúng ta ví Nước Thiên Chúa với cái gì đây? Lấy dụ ngôn nào mà hình dung được ?</vt:lpstr>
      <vt:lpstr>Nước Thiên Chúa giống như hạt cải, lúc gieo xuống đất, nó là loại nhỏ nhất trong các hạt giống trên mặt đất.</vt:lpstr>
      <vt:lpstr>Nhưng khi gieo rồi, thì nó mọc lên lớn hơn mọi thứ rau cỏ, cành lá xum xuê, đến nỗi chim trời có thể làm tổ dưới bóng.”</vt:lpstr>
      <vt:lpstr>Người dùng nhiều dụ ngôn tương tự mà giảng lời cho họ, tuỳ theo mức họ có thể nghe. </vt:lpstr>
      <vt:lpstr>Người không bao giờ nói với họ mà không dùng dụ ngôn.</vt:lpstr>
      <vt:lpstr>Nhưng khi chỉ có thầy trò với nhau, thì Người giải nghĩa hết.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37</cp:revision>
  <dcterms:created xsi:type="dcterms:W3CDTF">2020-05-22T13:54:49Z</dcterms:created>
  <dcterms:modified xsi:type="dcterms:W3CDTF">2024-06-14T23:18:48Z</dcterms:modified>
</cp:coreProperties>
</file>