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9" r:id="rId7"/>
    <p:sldId id="306" r:id="rId8"/>
    <p:sldId id="307" r:id="rId9"/>
    <p:sldId id="308" r:id="rId10"/>
    <p:sldId id="310" r:id="rId11"/>
    <p:sldId id="311" r:id="rId12"/>
    <p:sldId id="288" r:id="rId13"/>
    <p:sldId id="293" r:id="rId14"/>
    <p:sldId id="303" r:id="rId15"/>
    <p:sldId id="301" r:id="rId16"/>
    <p:sldId id="260" r:id="rId17"/>
    <p:sldId id="261" r:id="rId18"/>
    <p:sldId id="299" r:id="rId19"/>
    <p:sldId id="298" r:id="rId20"/>
    <p:sldId id="297" r:id="rId21"/>
    <p:sldId id="302" r:id="rId22"/>
    <p:sldId id="2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686" y="5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14/06/2024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35659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XI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dùng nhiều dụ ngôn tương tự mà giảng lời cho họ, tuỳ theo mức họ có thể nghe.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734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không bao giờ nói với họ mà không dùng dụ ngôn.</a:t>
            </a:r>
            <a:endParaRPr lang="en-US" sz="8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khi chỉ có thầy trò với nhau, thì Người giải nghĩa hết.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1" y="1451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7536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3552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9944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6336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2473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8357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16400"/>
              </p:ext>
            </p:extLst>
          </p:nvPr>
        </p:nvGraphicFramePr>
        <p:xfrm>
          <a:off x="2109414" y="133632"/>
          <a:ext cx="10539789" cy="4896736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Ỏ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Ỏ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Ĩ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45158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HẠT CẢI LÀ HẠT THẾ NÀO TRÊN MẶT ĐẤT?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9C32836-0B4D-466C-A2BF-CD5A67868AF6}"/>
              </a:ext>
            </a:extLst>
          </p:cNvPr>
          <p:cNvSpPr/>
          <p:nvPr/>
        </p:nvSpPr>
        <p:spPr>
          <a:xfrm>
            <a:off x="3737774" y="1336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75E3323-B016-4790-9BA8-7A963185C038}"/>
              </a:ext>
            </a:extLst>
          </p:cNvPr>
          <p:cNvSpPr/>
          <p:nvPr/>
        </p:nvSpPr>
        <p:spPr>
          <a:xfrm>
            <a:off x="4551274" y="13363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52B34CE-C873-4836-A400-E45AA2FA298E}"/>
              </a:ext>
            </a:extLst>
          </p:cNvPr>
          <p:cNvSpPr/>
          <p:nvPr/>
        </p:nvSpPr>
        <p:spPr>
          <a:xfrm>
            <a:off x="5364774" y="13258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DADD0E8-1E67-4A1B-9540-3913C696591F}"/>
              </a:ext>
            </a:extLst>
          </p:cNvPr>
          <p:cNvSpPr/>
          <p:nvPr/>
        </p:nvSpPr>
        <p:spPr>
          <a:xfrm>
            <a:off x="6178902" y="13258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FA93A3E-05B0-4080-90D7-BFBB7350326B}"/>
              </a:ext>
            </a:extLst>
          </p:cNvPr>
          <p:cNvSpPr/>
          <p:nvPr/>
        </p:nvSpPr>
        <p:spPr>
          <a:xfrm>
            <a:off x="6986517" y="1336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63E8D69-8408-4502-BA14-9AAA70B22539}"/>
              </a:ext>
            </a:extLst>
          </p:cNvPr>
          <p:cNvSpPr/>
          <p:nvPr/>
        </p:nvSpPr>
        <p:spPr>
          <a:xfrm>
            <a:off x="7790485" y="1336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DC26B8F-59EF-4380-9333-3FC2A5047900}"/>
              </a:ext>
            </a:extLst>
          </p:cNvPr>
          <p:cNvSpPr/>
          <p:nvPr/>
        </p:nvSpPr>
        <p:spPr>
          <a:xfrm>
            <a:off x="8593825" y="13363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CE6FDEA-94D8-44AE-8E2A-93D9EA8409BB}"/>
              </a:ext>
            </a:extLst>
          </p:cNvPr>
          <p:cNvSpPr/>
          <p:nvPr/>
        </p:nvSpPr>
        <p:spPr>
          <a:xfrm>
            <a:off x="2921106" y="135445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14879B7-7C9E-403B-B4A7-5BCEAE43A77A}"/>
              </a:ext>
            </a:extLst>
          </p:cNvPr>
          <p:cNvSpPr/>
          <p:nvPr/>
        </p:nvSpPr>
        <p:spPr>
          <a:xfrm>
            <a:off x="3734606" y="135445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5CE9428-F423-48BB-8435-23EE567C62FE}"/>
              </a:ext>
            </a:extLst>
          </p:cNvPr>
          <p:cNvSpPr/>
          <p:nvPr/>
        </p:nvSpPr>
        <p:spPr>
          <a:xfrm>
            <a:off x="4548106" y="135340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1BC7A6B-3F97-428E-8032-E49247F9D070}"/>
              </a:ext>
            </a:extLst>
          </p:cNvPr>
          <p:cNvSpPr/>
          <p:nvPr/>
        </p:nvSpPr>
        <p:spPr>
          <a:xfrm>
            <a:off x="5362234" y="135340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D11DBF7-E782-4325-B06C-12386BB8108A}"/>
              </a:ext>
            </a:extLst>
          </p:cNvPr>
          <p:cNvSpPr/>
          <p:nvPr/>
        </p:nvSpPr>
        <p:spPr>
          <a:xfrm>
            <a:off x="6169849" y="135445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3A1F8C9-A69B-4B43-B89F-C26FA14C7AEC}"/>
              </a:ext>
            </a:extLst>
          </p:cNvPr>
          <p:cNvSpPr/>
          <p:nvPr/>
        </p:nvSpPr>
        <p:spPr>
          <a:xfrm>
            <a:off x="6973817" y="135445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A45CF07-D132-4F5E-823E-7BD02059568F}"/>
              </a:ext>
            </a:extLst>
          </p:cNvPr>
          <p:cNvSpPr/>
          <p:nvPr/>
        </p:nvSpPr>
        <p:spPr>
          <a:xfrm>
            <a:off x="4551274" y="7482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6158085-C2F5-4D3F-9299-043652142B75}"/>
              </a:ext>
            </a:extLst>
          </p:cNvPr>
          <p:cNvSpPr/>
          <p:nvPr/>
        </p:nvSpPr>
        <p:spPr>
          <a:xfrm>
            <a:off x="5364774" y="74718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010FE4-22A6-4DCE-8238-55196DACBBC2}"/>
              </a:ext>
            </a:extLst>
          </p:cNvPr>
          <p:cNvSpPr/>
          <p:nvPr/>
        </p:nvSpPr>
        <p:spPr>
          <a:xfrm>
            <a:off x="6178902" y="74718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FE225EA-293D-4292-AB9D-644610264155}"/>
              </a:ext>
            </a:extLst>
          </p:cNvPr>
          <p:cNvSpPr/>
          <p:nvPr/>
        </p:nvSpPr>
        <p:spPr>
          <a:xfrm>
            <a:off x="6986517" y="74823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3AC7B00-ED50-4C9B-AF90-FC1770AD49CE}"/>
              </a:ext>
            </a:extLst>
          </p:cNvPr>
          <p:cNvSpPr/>
          <p:nvPr/>
        </p:nvSpPr>
        <p:spPr>
          <a:xfrm>
            <a:off x="7790485" y="74823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3C77A00-B022-4245-BD28-E8382436843F}"/>
              </a:ext>
            </a:extLst>
          </p:cNvPr>
          <p:cNvSpPr/>
          <p:nvPr/>
        </p:nvSpPr>
        <p:spPr>
          <a:xfrm>
            <a:off x="3730154" y="196699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4A55CDC-BE12-4226-BCB0-3388B8F97680}"/>
              </a:ext>
            </a:extLst>
          </p:cNvPr>
          <p:cNvSpPr/>
          <p:nvPr/>
        </p:nvSpPr>
        <p:spPr>
          <a:xfrm>
            <a:off x="4543654" y="196699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C0345C0-C772-4F97-8F5C-65DEC9EBB969}"/>
              </a:ext>
            </a:extLst>
          </p:cNvPr>
          <p:cNvSpPr/>
          <p:nvPr/>
        </p:nvSpPr>
        <p:spPr>
          <a:xfrm>
            <a:off x="5357154" y="196594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AC4A14B-3DE5-4BC3-AA11-4CE3898FD530}"/>
              </a:ext>
            </a:extLst>
          </p:cNvPr>
          <p:cNvSpPr/>
          <p:nvPr/>
        </p:nvSpPr>
        <p:spPr>
          <a:xfrm>
            <a:off x="6171282" y="196594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2E21A25-EE60-442B-8239-FA471E198E31}"/>
              </a:ext>
            </a:extLst>
          </p:cNvPr>
          <p:cNvSpPr/>
          <p:nvPr/>
        </p:nvSpPr>
        <p:spPr>
          <a:xfrm>
            <a:off x="6978897" y="196699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5A5F60B-9A3C-452A-B1E8-91941756536B}"/>
              </a:ext>
            </a:extLst>
          </p:cNvPr>
          <p:cNvSpPr/>
          <p:nvPr/>
        </p:nvSpPr>
        <p:spPr>
          <a:xfrm>
            <a:off x="7782865" y="196699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F5D910D-0E5A-46FF-889A-8E1BE7B4D545}"/>
              </a:ext>
            </a:extLst>
          </p:cNvPr>
          <p:cNvSpPr/>
          <p:nvPr/>
        </p:nvSpPr>
        <p:spPr>
          <a:xfrm>
            <a:off x="2921106" y="258213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6E12C5E-903A-4081-8B76-5E9DDFB2230C}"/>
              </a:ext>
            </a:extLst>
          </p:cNvPr>
          <p:cNvSpPr/>
          <p:nvPr/>
        </p:nvSpPr>
        <p:spPr>
          <a:xfrm>
            <a:off x="3734606" y="258213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1533ED0-F6D2-42D5-B3BF-353238704F19}"/>
              </a:ext>
            </a:extLst>
          </p:cNvPr>
          <p:cNvSpPr/>
          <p:nvPr/>
        </p:nvSpPr>
        <p:spPr>
          <a:xfrm>
            <a:off x="4548106" y="258108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D8E8EEC-8175-446A-8A93-8598EACE42BC}"/>
              </a:ext>
            </a:extLst>
          </p:cNvPr>
          <p:cNvSpPr/>
          <p:nvPr/>
        </p:nvSpPr>
        <p:spPr>
          <a:xfrm>
            <a:off x="5362234" y="258108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BA2ABC8-F08F-43F3-9FEF-A659B5837781}"/>
              </a:ext>
            </a:extLst>
          </p:cNvPr>
          <p:cNvSpPr/>
          <p:nvPr/>
        </p:nvSpPr>
        <p:spPr>
          <a:xfrm>
            <a:off x="6169849" y="258213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602C26D0-BA79-4B03-B290-F6361EB2C61A}"/>
              </a:ext>
            </a:extLst>
          </p:cNvPr>
          <p:cNvSpPr/>
          <p:nvPr/>
        </p:nvSpPr>
        <p:spPr>
          <a:xfrm>
            <a:off x="6973817" y="258213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92346AE-8A7A-461E-BE92-E88F1967F096}"/>
              </a:ext>
            </a:extLst>
          </p:cNvPr>
          <p:cNvSpPr/>
          <p:nvPr/>
        </p:nvSpPr>
        <p:spPr>
          <a:xfrm>
            <a:off x="7777157" y="258213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064D433-C2C5-47BB-830E-AF5A331FD232}"/>
              </a:ext>
            </a:extLst>
          </p:cNvPr>
          <p:cNvSpPr/>
          <p:nvPr/>
        </p:nvSpPr>
        <p:spPr>
          <a:xfrm>
            <a:off x="8586205" y="258421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AF80D63-77AF-4A68-90DA-58599818306D}"/>
              </a:ext>
            </a:extLst>
          </p:cNvPr>
          <p:cNvSpPr/>
          <p:nvPr/>
        </p:nvSpPr>
        <p:spPr>
          <a:xfrm>
            <a:off x="2124654" y="320132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8D13080-079F-4255-8DD2-160061787E0B}"/>
              </a:ext>
            </a:extLst>
          </p:cNvPr>
          <p:cNvSpPr/>
          <p:nvPr/>
        </p:nvSpPr>
        <p:spPr>
          <a:xfrm>
            <a:off x="2938154" y="32013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49F686A-C988-4080-8672-6E0DF873B14A}"/>
              </a:ext>
            </a:extLst>
          </p:cNvPr>
          <p:cNvSpPr/>
          <p:nvPr/>
        </p:nvSpPr>
        <p:spPr>
          <a:xfrm>
            <a:off x="3751654" y="32002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9436550-AA22-4774-9C85-713E1B347E9F}"/>
              </a:ext>
            </a:extLst>
          </p:cNvPr>
          <p:cNvSpPr/>
          <p:nvPr/>
        </p:nvSpPr>
        <p:spPr>
          <a:xfrm>
            <a:off x="4565782" y="32002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977D9A76-37CA-4BAD-AD2C-5DC8D6AEAECD}"/>
              </a:ext>
            </a:extLst>
          </p:cNvPr>
          <p:cNvSpPr/>
          <p:nvPr/>
        </p:nvSpPr>
        <p:spPr>
          <a:xfrm>
            <a:off x="5373397" y="320132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7BC2D348-CE5D-4119-BC52-0D1125DA7768}"/>
              </a:ext>
            </a:extLst>
          </p:cNvPr>
          <p:cNvSpPr/>
          <p:nvPr/>
        </p:nvSpPr>
        <p:spPr>
          <a:xfrm>
            <a:off x="6177365" y="320132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6EA4274F-4276-4455-8EC8-383D4FF18A5D}"/>
              </a:ext>
            </a:extLst>
          </p:cNvPr>
          <p:cNvSpPr/>
          <p:nvPr/>
        </p:nvSpPr>
        <p:spPr>
          <a:xfrm>
            <a:off x="6980705" y="32013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AEA043D-D836-4708-9E58-DF949F589F55}"/>
              </a:ext>
            </a:extLst>
          </p:cNvPr>
          <p:cNvSpPr/>
          <p:nvPr/>
        </p:nvSpPr>
        <p:spPr>
          <a:xfrm>
            <a:off x="2124654" y="380622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7E21A3F-C914-4F84-A3F5-07055AF65610}"/>
              </a:ext>
            </a:extLst>
          </p:cNvPr>
          <p:cNvSpPr/>
          <p:nvPr/>
        </p:nvSpPr>
        <p:spPr>
          <a:xfrm>
            <a:off x="2938154" y="380622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1863CAD-491E-40FA-8B12-B0E2C7FCED57}"/>
              </a:ext>
            </a:extLst>
          </p:cNvPr>
          <p:cNvSpPr/>
          <p:nvPr/>
        </p:nvSpPr>
        <p:spPr>
          <a:xfrm>
            <a:off x="3751654" y="380517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F769862-E39A-4866-8E41-5704849A93D4}"/>
              </a:ext>
            </a:extLst>
          </p:cNvPr>
          <p:cNvSpPr/>
          <p:nvPr/>
        </p:nvSpPr>
        <p:spPr>
          <a:xfrm>
            <a:off x="4565782" y="380517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2F3608F-67AA-4071-8532-2D17D9F44E11}"/>
              </a:ext>
            </a:extLst>
          </p:cNvPr>
          <p:cNvSpPr/>
          <p:nvPr/>
        </p:nvSpPr>
        <p:spPr>
          <a:xfrm>
            <a:off x="5373397" y="380622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53D234AF-C73B-4500-8263-3D4E311E2CDF}"/>
              </a:ext>
            </a:extLst>
          </p:cNvPr>
          <p:cNvSpPr/>
          <p:nvPr/>
        </p:nvSpPr>
        <p:spPr>
          <a:xfrm>
            <a:off x="6177365" y="380622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3E97978-1DA4-4CA1-92E8-BD6E997F3182}"/>
              </a:ext>
            </a:extLst>
          </p:cNvPr>
          <p:cNvSpPr/>
          <p:nvPr/>
        </p:nvSpPr>
        <p:spPr>
          <a:xfrm>
            <a:off x="6980705" y="380622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77A5CE2-723A-45EF-9E8C-00E510652539}"/>
              </a:ext>
            </a:extLst>
          </p:cNvPr>
          <p:cNvSpPr/>
          <p:nvPr/>
        </p:nvSpPr>
        <p:spPr>
          <a:xfrm>
            <a:off x="7789753" y="380830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75055959-2C29-4A9F-862D-2B8D65D2E52A}"/>
              </a:ext>
            </a:extLst>
          </p:cNvPr>
          <p:cNvSpPr/>
          <p:nvPr/>
        </p:nvSpPr>
        <p:spPr>
          <a:xfrm>
            <a:off x="4548106" y="44232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7AC93C5-F33C-4710-B88D-8A84B8D178AD}"/>
              </a:ext>
            </a:extLst>
          </p:cNvPr>
          <p:cNvSpPr/>
          <p:nvPr/>
        </p:nvSpPr>
        <p:spPr>
          <a:xfrm>
            <a:off x="5361606" y="442320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B1296E10-CF7C-4E0A-AE87-4D1710EE65D2}"/>
              </a:ext>
            </a:extLst>
          </p:cNvPr>
          <p:cNvSpPr/>
          <p:nvPr/>
        </p:nvSpPr>
        <p:spPr>
          <a:xfrm>
            <a:off x="6175106" y="44221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9D0F091-9006-484E-9057-64DAE4C27DEC}"/>
              </a:ext>
            </a:extLst>
          </p:cNvPr>
          <p:cNvSpPr/>
          <p:nvPr/>
        </p:nvSpPr>
        <p:spPr>
          <a:xfrm>
            <a:off x="6989234" y="44221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FA125D4B-BF8D-499B-A3C9-1569DE271046}"/>
              </a:ext>
            </a:extLst>
          </p:cNvPr>
          <p:cNvSpPr/>
          <p:nvPr/>
        </p:nvSpPr>
        <p:spPr>
          <a:xfrm>
            <a:off x="7796849" y="44232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5C4F429-3051-4DE3-B2D3-5B8A2ECBDDDA}"/>
              </a:ext>
            </a:extLst>
          </p:cNvPr>
          <p:cNvSpPr/>
          <p:nvPr/>
        </p:nvSpPr>
        <p:spPr>
          <a:xfrm>
            <a:off x="8600817" y="44232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4CD6DE10-86D6-42AC-A6E7-ECB39538C1C7}"/>
              </a:ext>
            </a:extLst>
          </p:cNvPr>
          <p:cNvSpPr/>
          <p:nvPr/>
        </p:nvSpPr>
        <p:spPr>
          <a:xfrm>
            <a:off x="9404157" y="442320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15A622-40BB-43BD-8A5A-E1EB9D4F1168}"/>
              </a:ext>
            </a:extLst>
          </p:cNvPr>
          <p:cNvSpPr/>
          <p:nvPr/>
        </p:nvSpPr>
        <p:spPr>
          <a:xfrm>
            <a:off x="-1339" y="513965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HẠT CẢI MỌC LÊN NÓ LỚN HƠN MỌI THỨ GÌ?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7B2F9C28-108C-4DF2-A4DE-F2752963759F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GIÊSU KHI RAO GIẢNG CHO DÂN CHÚNG, NGƯỜI HAY DÙNG KIỂU NÓI GÌ?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A9E4037-598E-4012-88DB-92F39E72EEEF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 THIÊN CHÚA ĐƯỢC VÍ NHƯ HẠT GÌ NHỎ NHẤT TRÊN MẶT ĐẤT?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507064D6-3B91-47B0-968D-ADA1E01E9320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HẠT CẢI MỌC CÀNH XUM XUÊ THÌ CON GÌ CÓ THỂ LÀM TỔ DƯỚI BÓNG?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238D6F7-6066-4EAA-8014-3BE0FA4B34DA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GIÊSU GIẢI NGHĨA DỤ NGÔN KHI CHỈ CÓ AI Ở VỚI NHAU?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7DD81FF4-0BD5-466D-AAB3-AD7E54A7D972}"/>
              </a:ext>
            </a:extLst>
          </p:cNvPr>
          <p:cNvSpPr/>
          <p:nvPr/>
        </p:nvSpPr>
        <p:spPr>
          <a:xfrm>
            <a:off x="6281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CHUYỆN NƯỚC THIÊN CHÚA CŨNG GIỐNG NHƯ MỘT NGƯỜI VÃI CÁI GÌ XUỐNG ĐẤT?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966B381-D35F-40DF-9048-D7B6E8285A2E}"/>
              </a:ext>
            </a:extLst>
          </p:cNvPr>
          <p:cNvSpPr/>
          <p:nvPr/>
        </p:nvSpPr>
        <p:spPr>
          <a:xfrm>
            <a:off x="-8959" y="51094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 HẾT CÂY LÚA MỌC LÊN, RỒI TRỔ ĐÒNG ĐÒNG, VÀ SAU CÙNG THÀNH BÔNG LÚA NẶNG. … …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6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3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8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8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5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3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0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9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5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8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1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4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7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0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171" grpId="0" animBg="1"/>
      <p:bldP spid="171" grpId="1" animBg="1"/>
      <p:bldP spid="172" grpId="0" animBg="1"/>
      <p:bldP spid="172" grpId="1" animBg="1"/>
      <p:bldP spid="79" grpId="0" animBg="1"/>
      <p:bldP spid="79" grpId="1" animBg="1"/>
      <p:bldP spid="87" grpId="0" animBg="1"/>
      <p:bldP spid="87" grpId="1" animBg="1"/>
      <p:bldP spid="88" grpId="0" animBg="1"/>
      <p:bldP spid="88" grpId="1" animBg="1"/>
      <p:bldP spid="96" grpId="0" animBg="1"/>
      <p:bldP spid="96" grpId="1" animBg="1"/>
      <p:bldP spid="97" grpId="0" animBg="1"/>
      <p:bldP spid="97" grpId="1" animBg="1"/>
      <p:bldP spid="75" grpId="0" animBg="1"/>
      <p:bldP spid="75" grpId="1" animBg="1"/>
      <p:bldP spid="76" grpId="0" animBg="1"/>
      <p:bldP spid="76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49" grpId="0" animBg="1"/>
      <p:bldP spid="149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E6A811-0ECC-42C5-B27D-D0E4F2D0F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41313"/>
              </p:ext>
            </p:extLst>
          </p:nvPr>
        </p:nvGraphicFramePr>
        <p:xfrm>
          <a:off x="472440" y="133632"/>
          <a:ext cx="12176762" cy="6419568"/>
        </p:xfrm>
        <a:graphic>
          <a:graphicData uri="http://schemas.openxmlformats.org/drawingml/2006/table">
            <a:tbl>
              <a:tblPr firstRow="1" firstCol="1" bandRow="1"/>
              <a:tblGrid>
                <a:gridCol w="936674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936674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Ỏ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Ỏ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5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Ngày Quang lâm.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Nước Thiên Chúa.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Triều đại Thiên Chúa.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phán xét.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46264"/>
            <a:ext cx="12240986" cy="802028"/>
            <a:chOff x="-1896924" y="5472049"/>
            <a:chExt cx="10567018" cy="68744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204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Nước Thiên Chúa.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ví điều gì tựa như chuyện 1 người vãi hạt giống xuống đất. Đêm hay ngày, người ấy ngủ hay thức, thì hạt giống vẫn nảy mầm và mọc lên?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Hạt lúa.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Hạt bắp.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Hạt cải.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Hạt đậu.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88919"/>
            <a:ext cx="12240988" cy="811689"/>
            <a:chOff x="-1896924" y="3982366"/>
            <a:chExt cx="10567017" cy="69572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6" y="39922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Hạt cải.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Nước Thiên Chúa được ví như hạt gì nhỏ nhất trên mặt đất?</a:t>
            </a:r>
            <a:endParaRPr lang="en-US" sz="6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bướm.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dơi.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chồn.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Chim trời.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5346180"/>
            <a:ext cx="12258546" cy="814301"/>
            <a:chOff x="-1896924" y="4711697"/>
            <a:chExt cx="10582177" cy="69796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Chim trời.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Hạt cải được gieo xuống đất, khi lớn lên, cành lá xum xuê, thì con gì có thể làm tổ dưới bóng nó? </a:t>
            </a:r>
            <a:endParaRPr lang="en-US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257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nói với dân chúng dụ ngôn này: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Câu chuyện có thật trong đời sống.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Dụ ngôn.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chuyện huyền thoại.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chuyện lịch sử.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3169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Dụ ngôn.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khi rao giảng cho dân chúng, người hay dùng kiểu nói gì?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Ngày quang lâm.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Giêsu trở lại.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Lúa vừa chín.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 xét xử mọi dân tộc.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0210"/>
            <a:ext cx="12240986" cy="818484"/>
            <a:chOff x="-1896924" y="3209495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22523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Lúa vừa chín.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 dụ ngôn hạt giống tự mọc, lúc nào người chủ đem liềm hái ra gặt?</a:t>
            </a:r>
            <a:endParaRPr lang="en-US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765810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Nước Thiên Chúa ngày càng thăng tiến?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“Chuyện Nước Thiên Chúa thì cũng tựa như chuyện một người vãi hạt giống xuống đất.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Đêm hay ngày, người ấy ngủ hay thức, hạt giống vẫn nẩy mầm và mọc lên, bằng cách nào, thì người ấy không biết.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Đất tự động sinh hoa kết quả: trước hết cây lúa mọc lên, rồi trổ đòng đòng,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sau cùng thành bông lúa nặng trĩu hạt. Lúa vừa chín, người ấy đem liềm ra gặt, vì đã đến mùa.”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7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lại nói: “Chúng ta ví Nước Thiên Chúa với cái gì đây? Lấy dụ ngôn nào mà hình dung được ?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8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Nước Thiên Chúa giống như hạt cải, lúc gieo xuống đất, nó là loại nhỏ nhất trong các hạt giống trên mặt đất.</a:t>
            </a:r>
            <a:endParaRPr lang="en-US" sz="6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khi gieo rồi, thì nó mọc lên lớn hơn mọi thứ rau cỏ, cành lá xum xuê, đến nỗi chim trời có thể làm tổ dưới bóng.”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827</Words>
  <Application>Microsoft Office PowerPoint</Application>
  <PresentationFormat>Widescreen</PresentationFormat>
  <Paragraphs>219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“Chuyện Nước Thiên Chúa thì cũng tựa như chuyện một người vãi hạt giống xuống đất.</vt:lpstr>
      <vt:lpstr>Đêm hay ngày, người ấy ngủ hay thức, hạt giống vẫn nẩy mầm và mọc lên, bằng cách nào, thì người ấy không biết.</vt:lpstr>
      <vt:lpstr>Đất tự động sinh hoa kết quả: trước hết cây lúa mọc lên, rồi trổ đòng đòng, </vt:lpstr>
      <vt:lpstr>và sau cùng thành bông lúa nặng trĩu hạt. Lúa vừa chín, người ấy đem liềm ra gặt, vì đã đến mùa.”</vt:lpstr>
      <vt:lpstr>Rồi Người lại nói: “Chúng ta ví Nước Thiên Chúa với cái gì đây? Lấy dụ ngôn nào mà hình dung được ?</vt:lpstr>
      <vt:lpstr>Nước Thiên Chúa giống như hạt cải, lúc gieo xuống đất, nó là loại nhỏ nhất trong các hạt giống trên mặt đất.</vt:lpstr>
      <vt:lpstr>Nhưng khi gieo rồi, thì nó mọc lên lớn hơn mọi thứ rau cỏ, cành lá xum xuê, đến nỗi chim trời có thể làm tổ dưới bóng.”</vt:lpstr>
      <vt:lpstr>Người dùng nhiều dụ ngôn tương tự mà giảng lời cho họ, tuỳ theo mức họ có thể nghe. </vt:lpstr>
      <vt:lpstr>Người không bao giờ nói với họ mà không dùng dụ ngôn.</vt:lpstr>
      <vt:lpstr>Nhưng khi chỉ có thầy trò với nhau, thì Người giải nghĩa hết.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37</cp:revision>
  <dcterms:created xsi:type="dcterms:W3CDTF">2020-05-22T13:54:49Z</dcterms:created>
  <dcterms:modified xsi:type="dcterms:W3CDTF">2024-06-14T23:18:48Z</dcterms:modified>
</cp:coreProperties>
</file>