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87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288" r:id="rId13"/>
    <p:sldId id="293" r:id="rId14"/>
    <p:sldId id="303" r:id="rId15"/>
    <p:sldId id="301" r:id="rId16"/>
    <p:sldId id="260" r:id="rId17"/>
    <p:sldId id="261" r:id="rId18"/>
    <p:sldId id="299" r:id="rId19"/>
    <p:sldId id="298" r:id="rId20"/>
    <p:sldId id="297" r:id="rId21"/>
    <p:sldId id="302" r:id="rId22"/>
    <p:sldId id="29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646" y="10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82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15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38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8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31/05/2024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4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31/05/2024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96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31/05/2024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76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31/05/2024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10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31/05/2024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1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31/05/2024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673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31/05/2024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54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-1" y="5407737"/>
            <a:ext cx="12192000" cy="142346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 IX THƯỜNG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NIÊN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NĂM </a:t>
            </a:r>
            <a:r>
              <a:rPr lang="en-US" sz="4400" b="1" kern="1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</a:rPr>
              <a:t>B</a:t>
            </a:r>
            <a:endParaRPr kumimoji="0" lang="en-US" sz="4400" b="1" i="0" u="none" strike="noStrike" kern="10" cap="none" spc="0" normalizeH="0" baseline="0" noProof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KÍNH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MÌNH MÁU THÁNH CHÚA GIÊ-SU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93984" y="4089441"/>
            <a:ext cx="3809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GIỮ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MẾN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“Đây là máu Thầy, máu Giao Ước, đổ ra vì muôn người. Thầy bảo thật anh em :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537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chẳng bao giờ Thầy còn uống sản phẩm của cây nho nữa, cho đến ngày Thầy uống thứ rượu mới trong Nước Thiên Chúa.</a:t>
            </a:r>
            <a:endParaRPr lang="en-US" sz="66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400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Hát thánh vịnh xong, Đức Giê-su và các môn đệ ra núi Ô-liu.</a:t>
            </a:r>
            <a:r>
              <a:rPr lang="en-US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ời Chúa</a:t>
            </a:r>
            <a:endParaRPr lang="en-US" sz="66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20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168021" y="14516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168021" y="75364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168021" y="1355279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168021" y="1994448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168021" y="2633617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168021" y="324738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168021" y="3835755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39D121-5D7B-4096-AC15-7D99D0382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269971"/>
              </p:ext>
            </p:extLst>
          </p:nvPr>
        </p:nvGraphicFramePr>
        <p:xfrm>
          <a:off x="1088334" y="170566"/>
          <a:ext cx="10539789" cy="4896736"/>
        </p:xfrm>
        <a:graphic>
          <a:graphicData uri="http://schemas.openxmlformats.org/drawingml/2006/table">
            <a:tbl>
              <a:tblPr firstRow="1" firstCol="1" bandRow="1"/>
              <a:tblGrid>
                <a:gridCol w="810753">
                  <a:extLst>
                    <a:ext uri="{9D8B030D-6E8A-4147-A177-3AD203B41FA5}">
                      <a16:colId xmlns:a16="http://schemas.microsoft.com/office/drawing/2014/main" val="2156262816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2742214517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32903870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2667884793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425176694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3669872011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662897113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776490349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384194544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31149654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42482889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89996650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562464767"/>
                    </a:ext>
                  </a:extLst>
                </a:gridCol>
              </a:tblGrid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57524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935624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648323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Ệ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4042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953724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Ợ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0553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3162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553872"/>
                  </a:ext>
                </a:extLst>
              </a:tr>
            </a:tbl>
          </a:graphicData>
        </a:graphic>
      </p:graphicFrame>
      <p:sp>
        <p:nvSpPr>
          <p:cNvPr id="77" name="Star: 10 Points 76">
            <a:extLst>
              <a:ext uri="{FF2B5EF4-FFF2-40B4-BE49-F238E27FC236}">
                <a16:creationId xmlns:a16="http://schemas.microsoft.com/office/drawing/2014/main" id="{37585962-43AA-4829-99D2-B102AE264020}"/>
              </a:ext>
            </a:extLst>
          </p:cNvPr>
          <p:cNvSpPr/>
          <p:nvPr/>
        </p:nvSpPr>
        <p:spPr>
          <a:xfrm>
            <a:off x="168021" y="445158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B8618DA-313C-484D-92D7-BD036FB9E1E2}"/>
              </a:ext>
            </a:extLst>
          </p:cNvPr>
          <p:cNvSpPr/>
          <p:nvPr/>
        </p:nvSpPr>
        <p:spPr>
          <a:xfrm>
            <a:off x="2713297" y="16910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B1484CB5-CA5B-422D-84D5-399513C9A8EF}"/>
              </a:ext>
            </a:extLst>
          </p:cNvPr>
          <p:cNvSpPr/>
          <p:nvPr/>
        </p:nvSpPr>
        <p:spPr>
          <a:xfrm>
            <a:off x="-1339" y="51320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CẦM LẤY CHÉN RƯỢU, ĐỨC GIÊSU BẢO ĐÂY LÀ GÌ?</a:t>
            </a:r>
            <a:endParaRPr lang="en-US" sz="4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656B59DF-6386-4CB0-B598-4FD134ED23D6}"/>
              </a:ext>
            </a:extLst>
          </p:cNvPr>
          <p:cNvSpPr/>
          <p:nvPr/>
        </p:nvSpPr>
        <p:spPr>
          <a:xfrm>
            <a:off x="3527425" y="16910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43EB0FE-DBE1-4E89-862A-575E9E973E5C}"/>
              </a:ext>
            </a:extLst>
          </p:cNvPr>
          <p:cNvSpPr/>
          <p:nvPr/>
        </p:nvSpPr>
        <p:spPr>
          <a:xfrm>
            <a:off x="4335040" y="17015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B0A28B1-7D8D-4FBC-A540-7CC3BAAB9493}"/>
              </a:ext>
            </a:extLst>
          </p:cNvPr>
          <p:cNvSpPr/>
          <p:nvPr/>
        </p:nvSpPr>
        <p:spPr>
          <a:xfrm>
            <a:off x="5149168" y="17015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7336CC2-688D-4B54-9AC4-A9B7A219DCFD}"/>
              </a:ext>
            </a:extLst>
          </p:cNvPr>
          <p:cNvSpPr/>
          <p:nvPr/>
        </p:nvSpPr>
        <p:spPr>
          <a:xfrm>
            <a:off x="5962668" y="17015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D5AC9CDC-69FD-4539-B8BB-C8789A8223A4}"/>
              </a:ext>
            </a:extLst>
          </p:cNvPr>
          <p:cNvSpPr/>
          <p:nvPr/>
        </p:nvSpPr>
        <p:spPr>
          <a:xfrm>
            <a:off x="6770283" y="17120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013F29A8-320F-4265-882E-33E19CF74B4E}"/>
              </a:ext>
            </a:extLst>
          </p:cNvPr>
          <p:cNvSpPr/>
          <p:nvPr/>
        </p:nvSpPr>
        <p:spPr>
          <a:xfrm>
            <a:off x="7584411" y="17120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33BA4B5-75B6-4290-B6F8-BDFD57671B1C}"/>
              </a:ext>
            </a:extLst>
          </p:cNvPr>
          <p:cNvSpPr/>
          <p:nvPr/>
        </p:nvSpPr>
        <p:spPr>
          <a:xfrm>
            <a:off x="2714353" y="781856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D75A91DC-0022-4A75-A904-2CF0A407EE78}"/>
              </a:ext>
            </a:extLst>
          </p:cNvPr>
          <p:cNvSpPr/>
          <p:nvPr/>
        </p:nvSpPr>
        <p:spPr>
          <a:xfrm>
            <a:off x="3528481" y="781856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23418B1C-399E-41E5-B9C9-18B4E937512B}"/>
              </a:ext>
            </a:extLst>
          </p:cNvPr>
          <p:cNvSpPr/>
          <p:nvPr/>
        </p:nvSpPr>
        <p:spPr>
          <a:xfrm>
            <a:off x="4336096" y="782906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FCB4741-9B34-4A8C-A87A-E8B5E3CC2275}"/>
              </a:ext>
            </a:extLst>
          </p:cNvPr>
          <p:cNvSpPr/>
          <p:nvPr/>
        </p:nvSpPr>
        <p:spPr>
          <a:xfrm>
            <a:off x="5150224" y="782906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BC180B92-F912-44B6-A2A9-15B4A9A66B6B}"/>
              </a:ext>
            </a:extLst>
          </p:cNvPr>
          <p:cNvSpPr/>
          <p:nvPr/>
        </p:nvSpPr>
        <p:spPr>
          <a:xfrm>
            <a:off x="5963724" y="78290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29687583-1518-47CA-91D0-B9F3684EEF54}"/>
              </a:ext>
            </a:extLst>
          </p:cNvPr>
          <p:cNvSpPr/>
          <p:nvPr/>
        </p:nvSpPr>
        <p:spPr>
          <a:xfrm>
            <a:off x="6771339" y="78395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37AAF5B-8E17-4FD3-9D63-89230A4DB1CA}"/>
              </a:ext>
            </a:extLst>
          </p:cNvPr>
          <p:cNvSpPr/>
          <p:nvPr/>
        </p:nvSpPr>
        <p:spPr>
          <a:xfrm>
            <a:off x="7585467" y="78395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1993328-22C2-4CAB-A8D1-DC6251613769}"/>
              </a:ext>
            </a:extLst>
          </p:cNvPr>
          <p:cNvSpPr/>
          <p:nvPr/>
        </p:nvSpPr>
        <p:spPr>
          <a:xfrm>
            <a:off x="8393187" y="77887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12BE1BFC-328A-4E72-B918-338F438CD2D2}"/>
              </a:ext>
            </a:extLst>
          </p:cNvPr>
          <p:cNvSpPr/>
          <p:nvPr/>
        </p:nvSpPr>
        <p:spPr>
          <a:xfrm>
            <a:off x="4340120" y="138935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3680E3E3-AFF2-4C8D-9EA2-DCF2D16BF4B1}"/>
              </a:ext>
            </a:extLst>
          </p:cNvPr>
          <p:cNvSpPr/>
          <p:nvPr/>
        </p:nvSpPr>
        <p:spPr>
          <a:xfrm>
            <a:off x="5154248" y="138935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B37979DD-3F88-43FB-A597-6457F3812C48}"/>
              </a:ext>
            </a:extLst>
          </p:cNvPr>
          <p:cNvSpPr/>
          <p:nvPr/>
        </p:nvSpPr>
        <p:spPr>
          <a:xfrm>
            <a:off x="5967748" y="138935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1E75FD00-54F4-456B-8CD4-6470953F02C4}"/>
              </a:ext>
            </a:extLst>
          </p:cNvPr>
          <p:cNvSpPr/>
          <p:nvPr/>
        </p:nvSpPr>
        <p:spPr>
          <a:xfrm>
            <a:off x="6775363" y="139040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FC9DA52A-6616-4CE0-9254-D33D9A8A53CF}"/>
              </a:ext>
            </a:extLst>
          </p:cNvPr>
          <p:cNvSpPr/>
          <p:nvPr/>
        </p:nvSpPr>
        <p:spPr>
          <a:xfrm>
            <a:off x="7589491" y="139040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A88268F1-92CF-4634-A0A1-96708ECF8391}"/>
              </a:ext>
            </a:extLst>
          </p:cNvPr>
          <p:cNvSpPr/>
          <p:nvPr/>
        </p:nvSpPr>
        <p:spPr>
          <a:xfrm>
            <a:off x="3527320" y="199895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C41A52D5-A21E-489C-B8C8-835E94AFD773}"/>
              </a:ext>
            </a:extLst>
          </p:cNvPr>
          <p:cNvSpPr/>
          <p:nvPr/>
        </p:nvSpPr>
        <p:spPr>
          <a:xfrm>
            <a:off x="4341448" y="199895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6B6EA5B0-0653-4E00-AF18-DF75448953CB}"/>
              </a:ext>
            </a:extLst>
          </p:cNvPr>
          <p:cNvSpPr/>
          <p:nvPr/>
        </p:nvSpPr>
        <p:spPr>
          <a:xfrm>
            <a:off x="5154948" y="199895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BA4D83EF-3483-47A4-8D9E-AA9F5DF72611}"/>
              </a:ext>
            </a:extLst>
          </p:cNvPr>
          <p:cNvSpPr/>
          <p:nvPr/>
        </p:nvSpPr>
        <p:spPr>
          <a:xfrm>
            <a:off x="5962563" y="200000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EA475862-7BFB-4CCD-8497-9C5359A7103F}"/>
              </a:ext>
            </a:extLst>
          </p:cNvPr>
          <p:cNvSpPr/>
          <p:nvPr/>
        </p:nvSpPr>
        <p:spPr>
          <a:xfrm>
            <a:off x="6776691" y="200000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50370BF3-E03E-4C3A-9BAB-2A8A87D2DB23}"/>
              </a:ext>
            </a:extLst>
          </p:cNvPr>
          <p:cNvSpPr/>
          <p:nvPr/>
        </p:nvSpPr>
        <p:spPr>
          <a:xfrm>
            <a:off x="1088406" y="261800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065D33DD-A02E-4F1E-9579-3012B08F55FB}"/>
              </a:ext>
            </a:extLst>
          </p:cNvPr>
          <p:cNvSpPr/>
          <p:nvPr/>
        </p:nvSpPr>
        <p:spPr>
          <a:xfrm>
            <a:off x="1902534" y="261800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9ED030C3-39F0-47F2-B32C-295723FF06B3}"/>
              </a:ext>
            </a:extLst>
          </p:cNvPr>
          <p:cNvSpPr/>
          <p:nvPr/>
        </p:nvSpPr>
        <p:spPr>
          <a:xfrm>
            <a:off x="2710149" y="261905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59C32836-0B4D-466C-A2BF-CD5A67868AF6}"/>
              </a:ext>
            </a:extLst>
          </p:cNvPr>
          <p:cNvSpPr/>
          <p:nvPr/>
        </p:nvSpPr>
        <p:spPr>
          <a:xfrm>
            <a:off x="3524277" y="261905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A75E3323-B016-4790-9BA8-7A963185C038}"/>
              </a:ext>
            </a:extLst>
          </p:cNvPr>
          <p:cNvSpPr/>
          <p:nvPr/>
        </p:nvSpPr>
        <p:spPr>
          <a:xfrm>
            <a:off x="4337777" y="261906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E070FDFF-0A76-4F11-9A47-24BE9D8CF870}"/>
              </a:ext>
            </a:extLst>
          </p:cNvPr>
          <p:cNvSpPr/>
          <p:nvPr/>
        </p:nvSpPr>
        <p:spPr>
          <a:xfrm>
            <a:off x="5145392" y="262011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88FD1885-1E4A-4692-B10B-352061109981}"/>
              </a:ext>
            </a:extLst>
          </p:cNvPr>
          <p:cNvSpPr/>
          <p:nvPr/>
        </p:nvSpPr>
        <p:spPr>
          <a:xfrm>
            <a:off x="5959520" y="262011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C21CE633-A85F-40F2-BD10-CD3BF2AC536E}"/>
              </a:ext>
            </a:extLst>
          </p:cNvPr>
          <p:cNvSpPr/>
          <p:nvPr/>
        </p:nvSpPr>
        <p:spPr>
          <a:xfrm>
            <a:off x="6767240" y="26150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3929AF17-5D67-4BC9-AA51-31D63F863C79}"/>
              </a:ext>
            </a:extLst>
          </p:cNvPr>
          <p:cNvSpPr/>
          <p:nvPr/>
        </p:nvSpPr>
        <p:spPr>
          <a:xfrm>
            <a:off x="7582734" y="261695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3FD32B32-1464-40CE-992C-B948BACAB6FB}"/>
              </a:ext>
            </a:extLst>
          </p:cNvPr>
          <p:cNvSpPr/>
          <p:nvPr/>
        </p:nvSpPr>
        <p:spPr>
          <a:xfrm>
            <a:off x="8396862" y="261695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45670F36-8252-4C48-8F27-D373453727B7}"/>
              </a:ext>
            </a:extLst>
          </p:cNvPr>
          <p:cNvSpPr/>
          <p:nvPr/>
        </p:nvSpPr>
        <p:spPr>
          <a:xfrm>
            <a:off x="9204477" y="261800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C519DF42-F67F-4C53-9336-55D46C0742A6}"/>
              </a:ext>
            </a:extLst>
          </p:cNvPr>
          <p:cNvSpPr/>
          <p:nvPr/>
        </p:nvSpPr>
        <p:spPr>
          <a:xfrm>
            <a:off x="10018605" y="261800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94BC689E-C6F0-4C44-92C5-FEE3E1CC2F4D}"/>
              </a:ext>
            </a:extLst>
          </p:cNvPr>
          <p:cNvSpPr/>
          <p:nvPr/>
        </p:nvSpPr>
        <p:spPr>
          <a:xfrm>
            <a:off x="10832105" y="2618011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5A32E443-D0DE-4D3C-A50C-E828C60B4D3C}"/>
              </a:ext>
            </a:extLst>
          </p:cNvPr>
          <p:cNvSpPr/>
          <p:nvPr/>
        </p:nvSpPr>
        <p:spPr>
          <a:xfrm>
            <a:off x="2720659" y="3228661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F49A6EA6-20BD-4345-B00E-52B5648F3635}"/>
              </a:ext>
            </a:extLst>
          </p:cNvPr>
          <p:cNvSpPr/>
          <p:nvPr/>
        </p:nvSpPr>
        <p:spPr>
          <a:xfrm>
            <a:off x="3534787" y="3228661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C29EA800-29B2-479A-9431-CC4FB289CB70}"/>
              </a:ext>
            </a:extLst>
          </p:cNvPr>
          <p:cNvSpPr/>
          <p:nvPr/>
        </p:nvSpPr>
        <p:spPr>
          <a:xfrm>
            <a:off x="4342402" y="3229711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0F4183F2-095C-4532-9F2D-5EC7286F0CC4}"/>
              </a:ext>
            </a:extLst>
          </p:cNvPr>
          <p:cNvSpPr/>
          <p:nvPr/>
        </p:nvSpPr>
        <p:spPr>
          <a:xfrm>
            <a:off x="5156530" y="3229711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B85E8375-F51A-4BE4-81D2-F4053C941BB5}"/>
              </a:ext>
            </a:extLst>
          </p:cNvPr>
          <p:cNvSpPr/>
          <p:nvPr/>
        </p:nvSpPr>
        <p:spPr>
          <a:xfrm>
            <a:off x="5970030" y="322971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E4A6EB61-80D1-4B84-B388-0549D7E06D06}"/>
              </a:ext>
            </a:extLst>
          </p:cNvPr>
          <p:cNvSpPr/>
          <p:nvPr/>
        </p:nvSpPr>
        <p:spPr>
          <a:xfrm>
            <a:off x="6777645" y="323076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CADC9C89-F9CC-440D-B4DB-484236638D42}"/>
              </a:ext>
            </a:extLst>
          </p:cNvPr>
          <p:cNvSpPr/>
          <p:nvPr/>
        </p:nvSpPr>
        <p:spPr>
          <a:xfrm>
            <a:off x="7591773" y="323076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E3EF3D41-9FBD-4909-9462-50EAA77F625E}"/>
              </a:ext>
            </a:extLst>
          </p:cNvPr>
          <p:cNvSpPr/>
          <p:nvPr/>
        </p:nvSpPr>
        <p:spPr>
          <a:xfrm>
            <a:off x="4339251" y="3850875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DE7C9AF2-4D80-4DB9-83A5-33F56CF56CC3}"/>
              </a:ext>
            </a:extLst>
          </p:cNvPr>
          <p:cNvSpPr/>
          <p:nvPr/>
        </p:nvSpPr>
        <p:spPr>
          <a:xfrm>
            <a:off x="5153379" y="3850875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E94F6D27-E72A-4757-B8F3-3C5BFD6B7597}"/>
              </a:ext>
            </a:extLst>
          </p:cNvPr>
          <p:cNvSpPr/>
          <p:nvPr/>
        </p:nvSpPr>
        <p:spPr>
          <a:xfrm>
            <a:off x="5961099" y="3845795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92F27AA0-12B5-426A-B142-C8B46983322D}"/>
              </a:ext>
            </a:extLst>
          </p:cNvPr>
          <p:cNvSpPr/>
          <p:nvPr/>
        </p:nvSpPr>
        <p:spPr>
          <a:xfrm>
            <a:off x="6776593" y="3847721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F2FF3342-FCD3-4E35-AA1F-8338FA690BBF}"/>
              </a:ext>
            </a:extLst>
          </p:cNvPr>
          <p:cNvSpPr/>
          <p:nvPr/>
        </p:nvSpPr>
        <p:spPr>
          <a:xfrm>
            <a:off x="7590721" y="3847721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E7C8FFE6-7C16-4679-AF67-9F991062FC5D}"/>
              </a:ext>
            </a:extLst>
          </p:cNvPr>
          <p:cNvSpPr/>
          <p:nvPr/>
        </p:nvSpPr>
        <p:spPr>
          <a:xfrm>
            <a:off x="8398336" y="3848771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35ABA88D-D216-4F1F-89CD-C74A81C14539}"/>
              </a:ext>
            </a:extLst>
          </p:cNvPr>
          <p:cNvSpPr/>
          <p:nvPr/>
        </p:nvSpPr>
        <p:spPr>
          <a:xfrm>
            <a:off x="9212464" y="3848771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13216946-93F0-4F76-A804-8591D0D925E3}"/>
              </a:ext>
            </a:extLst>
          </p:cNvPr>
          <p:cNvSpPr/>
          <p:nvPr/>
        </p:nvSpPr>
        <p:spPr>
          <a:xfrm>
            <a:off x="10025964" y="384877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46F88DA4-73AD-40BE-90B6-A1BEFCC70DE1}"/>
              </a:ext>
            </a:extLst>
          </p:cNvPr>
          <p:cNvSpPr/>
          <p:nvPr/>
        </p:nvSpPr>
        <p:spPr>
          <a:xfrm>
            <a:off x="3522173" y="4458366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1848388F-40AB-4BA2-A6F6-15719813BD82}"/>
              </a:ext>
            </a:extLst>
          </p:cNvPr>
          <p:cNvSpPr/>
          <p:nvPr/>
        </p:nvSpPr>
        <p:spPr>
          <a:xfrm>
            <a:off x="4329788" y="4459416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67283978-B8C8-470A-8018-B0FCC6D32368}"/>
              </a:ext>
            </a:extLst>
          </p:cNvPr>
          <p:cNvSpPr/>
          <p:nvPr/>
        </p:nvSpPr>
        <p:spPr>
          <a:xfrm>
            <a:off x="5143916" y="4459416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277B22B7-D0C9-4BD3-9C21-2E3E7330CCEF}"/>
              </a:ext>
            </a:extLst>
          </p:cNvPr>
          <p:cNvSpPr/>
          <p:nvPr/>
        </p:nvSpPr>
        <p:spPr>
          <a:xfrm>
            <a:off x="5957416" y="445941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FB0A0496-7A97-4A10-B783-6402C141BA94}"/>
              </a:ext>
            </a:extLst>
          </p:cNvPr>
          <p:cNvSpPr/>
          <p:nvPr/>
        </p:nvSpPr>
        <p:spPr>
          <a:xfrm>
            <a:off x="6765031" y="446046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744531C4-A610-492B-9C29-B782B0300971}"/>
              </a:ext>
            </a:extLst>
          </p:cNvPr>
          <p:cNvSpPr/>
          <p:nvPr/>
        </p:nvSpPr>
        <p:spPr>
          <a:xfrm>
            <a:off x="-1339" y="51320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CẦM LẤY BÁNH, ĐỨC GIÊSU BẢO ĐÂY LÀ GÌ? </a:t>
            </a:r>
            <a:endParaRPr lang="en-US" sz="4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C8DF69BE-7277-493A-82B2-DFADA2898544}"/>
              </a:ext>
            </a:extLst>
          </p:cNvPr>
          <p:cNvSpPr/>
          <p:nvPr/>
        </p:nvSpPr>
        <p:spPr>
          <a:xfrm>
            <a:off x="-1339" y="51320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vi-VN" sz="44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MỪNG HÔM NAY THEO THÁNH NÀO?</a:t>
            </a: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DAA98310-E679-45F4-885F-1A7C606B6C99}"/>
              </a:ext>
            </a:extLst>
          </p:cNvPr>
          <p:cNvSpPr/>
          <p:nvPr/>
        </p:nvSpPr>
        <p:spPr>
          <a:xfrm>
            <a:off x="-1339" y="51320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vi-VN" sz="44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 GIÊSU ĂN LỄ VƯỢT QUA VỚI NHỮNG AI?</a:t>
            </a: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1AD6ADC9-B684-4827-AF3A-A56288AA064D}"/>
              </a:ext>
            </a:extLst>
          </p:cNvPr>
          <p:cNvSpPr/>
          <p:nvPr/>
        </p:nvSpPr>
        <p:spPr>
          <a:xfrm>
            <a:off x="-1339" y="51320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GIÊSU BẢO: CHẲNG BAO GIỜ THẦY CÒN UỐNG SẢN PHẨM CỦA CÂY NHO NỮA CHO ĐẾN NGÀY THẦY UỐNG THỨ RƯỢU MỚI TRONG ĐÂU? </a:t>
            </a:r>
            <a:endParaRPr lang="en-US" sz="3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162F2507-7773-4F71-BE84-F6C80E93B05E}"/>
              </a:ext>
            </a:extLst>
          </p:cNvPr>
          <p:cNvSpPr/>
          <p:nvPr/>
        </p:nvSpPr>
        <p:spPr>
          <a:xfrm>
            <a:off x="-1339" y="514219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GIÊSU VÀ CÁC MÔN ĐỆ CHUẨN BỊ ĂN LỄ GÌ?</a:t>
            </a:r>
            <a:endParaRPr lang="en-US" sz="3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A7B693EC-B31E-49E5-8D05-CABCAAB54618}"/>
              </a:ext>
            </a:extLst>
          </p:cNvPr>
          <p:cNvSpPr/>
          <p:nvPr/>
        </p:nvSpPr>
        <p:spPr>
          <a:xfrm>
            <a:off x="-1339" y="51320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HÔM ẤY, NHẰM NGÀY THỨ NHẤT TRONG TUẦN … … MEN? </a:t>
            </a:r>
            <a:endParaRPr lang="en-US" sz="3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A297F2AB-3C54-4F43-9C4C-A078CA5AEEF2}"/>
              </a:ext>
            </a:extLst>
          </p:cNvPr>
          <p:cNvSpPr/>
          <p:nvPr/>
        </p:nvSpPr>
        <p:spPr>
          <a:xfrm>
            <a:off x="-1339" y="514219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ĐÃ SAI CÁC MÔN ĐỆ ĐI TÌM PHÒNG DỌN LỄ VƯỢT QUA?</a:t>
            </a:r>
            <a:endParaRPr lang="en-US" sz="3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49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8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7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0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3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9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8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1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4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7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0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3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>
                      <p:stCondLst>
                        <p:cond delay="0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0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9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2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5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8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1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4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1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6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4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9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3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4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8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9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3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0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3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6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9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2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5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8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1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4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7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0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3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6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9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6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2" fill="hold">
                      <p:stCondLst>
                        <p:cond delay="0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6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4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5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9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0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1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3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4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5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8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9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0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1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3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4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5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6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9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0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1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5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8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1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4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7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0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3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6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2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9" fill="hold">
                      <p:stCondLst>
                        <p:cond delay="0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3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5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6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7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0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1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3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6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8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1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2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3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5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6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7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8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0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1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2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5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6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7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8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0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1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2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3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7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0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3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6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9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2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5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8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1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03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4" fill="hold">
                      <p:stCondLst>
                        <p:cond delay="0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8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0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1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2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3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5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6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7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8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0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1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2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3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5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6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7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8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0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1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2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3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4" fill="hold">
                      <p:stCondLst>
                        <p:cond delay="indefinite"/>
                      </p:stCondLst>
                      <p:childTnLst>
                        <p:par>
                          <p:cTn id="535" fill="hold">
                            <p:stCondLst>
                              <p:cond delay="0"/>
                            </p:stCondLst>
                            <p:childTnLst>
                              <p:par>
                                <p:cTn id="53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7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0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3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6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9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2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</p:childTnLst>
        </p:cTn>
      </p:par>
    </p:tnLst>
    <p:bldLst>
      <p:bldP spid="78" grpId="0" animBg="1"/>
      <p:bldP spid="78" grpId="1" animBg="1"/>
      <p:bldP spid="155" grpId="0" animBg="1"/>
      <p:bldP spid="155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198" grpId="0" animBg="1"/>
      <p:bldP spid="198" grpId="1" animBg="1"/>
      <p:bldP spid="199" grpId="0" animBg="1"/>
      <p:bldP spid="199" grpId="1" animBg="1"/>
      <p:bldP spid="200" grpId="0" animBg="1"/>
      <p:bldP spid="200" grpId="1" animBg="1"/>
      <p:bldP spid="201" grpId="0" animBg="1"/>
      <p:bldP spid="201" grpId="1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6" grpId="0" animBg="1"/>
      <p:bldP spid="206" grpId="1" animBg="1"/>
      <p:bldP spid="208" grpId="0" animBg="1"/>
      <p:bldP spid="20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0B3152E-042B-4996-90FC-3F092883A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410649"/>
              </p:ext>
            </p:extLst>
          </p:nvPr>
        </p:nvGraphicFramePr>
        <p:xfrm>
          <a:off x="233680" y="170566"/>
          <a:ext cx="11653525" cy="6463912"/>
        </p:xfrm>
        <a:graphic>
          <a:graphicData uri="http://schemas.openxmlformats.org/drawingml/2006/table">
            <a:tbl>
              <a:tblPr firstRow="1" firstCol="1" bandRow="1"/>
              <a:tblGrid>
                <a:gridCol w="896425">
                  <a:extLst>
                    <a:ext uri="{9D8B030D-6E8A-4147-A177-3AD203B41FA5}">
                      <a16:colId xmlns:a16="http://schemas.microsoft.com/office/drawing/2014/main" val="2156262816"/>
                    </a:ext>
                  </a:extLst>
                </a:gridCol>
                <a:gridCol w="896425">
                  <a:extLst>
                    <a:ext uri="{9D8B030D-6E8A-4147-A177-3AD203B41FA5}">
                      <a16:colId xmlns:a16="http://schemas.microsoft.com/office/drawing/2014/main" val="2742214517"/>
                    </a:ext>
                  </a:extLst>
                </a:gridCol>
                <a:gridCol w="896425">
                  <a:extLst>
                    <a:ext uri="{9D8B030D-6E8A-4147-A177-3AD203B41FA5}">
                      <a16:colId xmlns:a16="http://schemas.microsoft.com/office/drawing/2014/main" val="1329038702"/>
                    </a:ext>
                  </a:extLst>
                </a:gridCol>
                <a:gridCol w="896425">
                  <a:extLst>
                    <a:ext uri="{9D8B030D-6E8A-4147-A177-3AD203B41FA5}">
                      <a16:colId xmlns:a16="http://schemas.microsoft.com/office/drawing/2014/main" val="2667884793"/>
                    </a:ext>
                  </a:extLst>
                </a:gridCol>
                <a:gridCol w="896425">
                  <a:extLst>
                    <a:ext uri="{9D8B030D-6E8A-4147-A177-3AD203B41FA5}">
                      <a16:colId xmlns:a16="http://schemas.microsoft.com/office/drawing/2014/main" val="425176694"/>
                    </a:ext>
                  </a:extLst>
                </a:gridCol>
                <a:gridCol w="896425">
                  <a:extLst>
                    <a:ext uri="{9D8B030D-6E8A-4147-A177-3AD203B41FA5}">
                      <a16:colId xmlns:a16="http://schemas.microsoft.com/office/drawing/2014/main" val="3669872011"/>
                    </a:ext>
                  </a:extLst>
                </a:gridCol>
                <a:gridCol w="896425">
                  <a:extLst>
                    <a:ext uri="{9D8B030D-6E8A-4147-A177-3AD203B41FA5}">
                      <a16:colId xmlns:a16="http://schemas.microsoft.com/office/drawing/2014/main" val="1662897113"/>
                    </a:ext>
                  </a:extLst>
                </a:gridCol>
                <a:gridCol w="896425">
                  <a:extLst>
                    <a:ext uri="{9D8B030D-6E8A-4147-A177-3AD203B41FA5}">
                      <a16:colId xmlns:a16="http://schemas.microsoft.com/office/drawing/2014/main" val="776490349"/>
                    </a:ext>
                  </a:extLst>
                </a:gridCol>
                <a:gridCol w="896425">
                  <a:extLst>
                    <a:ext uri="{9D8B030D-6E8A-4147-A177-3AD203B41FA5}">
                      <a16:colId xmlns:a16="http://schemas.microsoft.com/office/drawing/2014/main" val="1384194544"/>
                    </a:ext>
                  </a:extLst>
                </a:gridCol>
                <a:gridCol w="896425">
                  <a:extLst>
                    <a:ext uri="{9D8B030D-6E8A-4147-A177-3AD203B41FA5}">
                      <a16:colId xmlns:a16="http://schemas.microsoft.com/office/drawing/2014/main" val="311496542"/>
                    </a:ext>
                  </a:extLst>
                </a:gridCol>
                <a:gridCol w="896425">
                  <a:extLst>
                    <a:ext uri="{9D8B030D-6E8A-4147-A177-3AD203B41FA5}">
                      <a16:colId xmlns:a16="http://schemas.microsoft.com/office/drawing/2014/main" val="424828892"/>
                    </a:ext>
                  </a:extLst>
                </a:gridCol>
                <a:gridCol w="896425">
                  <a:extLst>
                    <a:ext uri="{9D8B030D-6E8A-4147-A177-3AD203B41FA5}">
                      <a16:colId xmlns:a16="http://schemas.microsoft.com/office/drawing/2014/main" val="1899966502"/>
                    </a:ext>
                  </a:extLst>
                </a:gridCol>
                <a:gridCol w="896425">
                  <a:extLst>
                    <a:ext uri="{9D8B030D-6E8A-4147-A177-3AD203B41FA5}">
                      <a16:colId xmlns:a16="http://schemas.microsoft.com/office/drawing/2014/main" val="562464767"/>
                    </a:ext>
                  </a:extLst>
                </a:gridCol>
              </a:tblGrid>
              <a:tr h="8079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575241"/>
                  </a:ext>
                </a:extLst>
              </a:tr>
              <a:tr h="8079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935624"/>
                  </a:ext>
                </a:extLst>
              </a:tr>
              <a:tr h="8079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648323"/>
                  </a:ext>
                </a:extLst>
              </a:tr>
              <a:tr h="8079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Ệ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40421"/>
                  </a:ext>
                </a:extLst>
              </a:tr>
              <a:tr h="8079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953724"/>
                  </a:ext>
                </a:extLst>
              </a:tr>
              <a:tr h="8079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Ợ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05531"/>
                  </a:ext>
                </a:extLst>
              </a:tr>
              <a:tr h="8079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31621"/>
                  </a:ext>
                </a:extLst>
              </a:tr>
              <a:tr h="8079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Ể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553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941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8105" y="1591056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Ra núi Ôliu.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Ra Hội Đường.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Lên thành Giêrusalem.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Gặp các ngoại kiều. 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2756639"/>
            <a:ext cx="12240986" cy="805816"/>
            <a:chOff x="-1896924" y="5473692"/>
            <a:chExt cx="10567018" cy="690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5473692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5478582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Ra núi Ôliu.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6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Hát Thánh vịnh xong, Đức Giêsu và các môn đệ đi </a:t>
            </a:r>
            <a:r>
              <a:rPr lang="en-US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</a:t>
            </a:r>
            <a:r>
              <a:rPr lang="vi-VN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âu?</a:t>
            </a:r>
            <a:endParaRPr lang="en-US" sz="6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00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Máu chiên vượt qua.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Máu giao ước.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Máu hiến tế.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Máu hy sinh.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3643119"/>
            <a:ext cx="12240986" cy="818484"/>
            <a:chOff x="-1896924" y="3982366"/>
            <a:chExt cx="10567018" cy="701544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82366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998110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Máu giao ước.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6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bảo các môn đệ: “Đây là máu Thầy, … … … , đổ ra vì muôn người”.</a:t>
            </a:r>
            <a:endParaRPr lang="en-US" sz="6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9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Gioan Tẩy Giả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Vua Đavít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Giêsu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Phêrô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56924" y="4492740"/>
            <a:ext cx="12258546" cy="814301"/>
            <a:chOff x="-1896924" y="4711697"/>
            <a:chExt cx="10582177" cy="697961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3816" y="472385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Giêsu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cầm lấy bánh, dâng lời chúc tụng, rồi bẻ ra và trao cho các môn đệ?</a:t>
            </a:r>
            <a:endParaRPr lang="en-US" sz="5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04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410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Hôm ấy, nhằm ngày thứ nhất trong tuần Bánh Không Men, là ngày sát tế chiên Vượt Qua, các môn đệ thưa với Đức Giê-su:</a:t>
            </a:r>
            <a:endParaRPr lang="en-US" sz="6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92359"/>
            <a:ext cx="12192000" cy="5693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THEO THÁNH MÁC-CÔ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Sa bát.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Lễ Vượt Qua.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Áp lễ Vượt Qua.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Sát tế chiên Vượt qua.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61438"/>
            <a:ext cx="12240986" cy="818468"/>
            <a:chOff x="-1896924" y="3960590"/>
            <a:chExt cx="10567018" cy="701528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60590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97631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Sát tế chiên Vượt qua.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Ngày thứ nhất trong tuần Bánh Không Men, là ngày gì?</a:t>
            </a:r>
            <a:endParaRPr lang="en-US" sz="5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46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Người dẫn dắt lừa con.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mang vò nước.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gác thành.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Tớ nữ ông Philatô.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3652010"/>
            <a:ext cx="12240986" cy="818484"/>
            <a:chOff x="-1896924" y="3209495"/>
            <a:chExt cx="10567018" cy="701544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209495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22523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mang vò nước.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sẽ đón gặp các môn đệ để chỉ cho các ông phòng mà Đức Giêsu và các môn đệ sẽ ăn lễ Vượt qua?</a:t>
            </a:r>
            <a:endParaRPr lang="en-US" sz="48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59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761571" y="278296"/>
            <a:ext cx="7430429" cy="5425274"/>
          </a:xfrm>
          <a:prstGeom prst="cloudCallout">
            <a:avLst>
              <a:gd name="adj1" fmla="val -49404"/>
              <a:gd name="adj2" fmla="val 53096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327627" y="1154430"/>
            <a:ext cx="6083719" cy="3441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</a:t>
            </a:r>
            <a:r>
              <a:rPr lang="en-US" sz="52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nhi</a:t>
            </a: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làm </a:t>
            </a:r>
            <a:r>
              <a:rPr lang="en-US" sz="52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gì</a:t>
            </a:r>
            <a:r>
              <a:rPr lang="en-US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2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để</a:t>
            </a: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tuyên xưng Thiên Chúa Ba Ngôi?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“Thầy muốn chúng con đi dọn cho Thầy ăn lễ Vượt Qua ở đâu?” Người sai hai môn đệ đi, và dặn họ: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3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“Các anh đi vào thành, và sẽ có một người mang vò nước đón gặp các anh. Cứ đi theo người đó.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0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đó vào nhà nào, các anh hãy thưa với chủ nhà: Thầy nhắn: ‘Thầy sẽ ăn lễ Vượt Qua với các môn đệ ở phòng nào ?’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8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 ông ấy sẽ chỉ cho các anh một phòng rộng rãi trên lầu, đã được chuẩn bị sẵn sàng: và ở đó, các anh hãy dọn tiệc cho chúng ta.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207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Hai môn đệ ra đi. Vào đến thành, các ông thấy mọi sự y như Người đã nói. Và các ông dọn tiệc Vượt Qua.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077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Đang bữa ăn, Đức Giê-su cầm lấy bánh, dâng lời chúc tụng, rồi bẻ ra, trao cho các ông và nói: “Anh em hãy cầm lấy, đây là mình Thầy.”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351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 Người cầm chén rượu, dâng lời tạ ơn, rồi trao cho các ông, và tất cả đều uống chén này. Người bảo các ông :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8198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888</Words>
  <Application>Microsoft Office PowerPoint</Application>
  <PresentationFormat>Widescreen</PresentationFormat>
  <Paragraphs>228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1_Office Theme</vt:lpstr>
      <vt:lpstr>PowerPoint Presentation</vt:lpstr>
      <vt:lpstr>PowerPoint Presentation</vt:lpstr>
      <vt:lpstr>“Thầy muốn chúng con đi dọn cho Thầy ăn lễ Vượt Qua ở đâu?” Người sai hai môn đệ đi, và dặn họ:</vt:lpstr>
      <vt:lpstr>“Các anh đi vào thành, và sẽ có một người mang vò nước đón gặp các anh. Cứ đi theo người đó.</vt:lpstr>
      <vt:lpstr>Người đó vào nhà nào, các anh hãy thưa với chủ nhà: Thầy nhắn: ‘Thầy sẽ ăn lễ Vượt Qua với các môn đệ ở phòng nào ?’</vt:lpstr>
      <vt:lpstr>Và ông ấy sẽ chỉ cho các anh một phòng rộng rãi trên lầu, đã được chuẩn bị sẵn sàng: và ở đó, các anh hãy dọn tiệc cho chúng ta.</vt:lpstr>
      <vt:lpstr>Hai môn đệ ra đi. Vào đến thành, các ông thấy mọi sự y như Người đã nói. Và các ông dọn tiệc Vượt Qua.</vt:lpstr>
      <vt:lpstr>Đang bữa ăn, Đức Giê-su cầm lấy bánh, dâng lời chúc tụng, rồi bẻ ra, trao cho các ông và nói: “Anh em hãy cầm lấy, đây là mình Thầy.”</vt:lpstr>
      <vt:lpstr>Và Người cầm chén rượu, dâng lời tạ ơn, rồi trao cho các ông, và tất cả đều uống chén này. Người bảo các ông :</vt:lpstr>
      <vt:lpstr>“Đây là máu Thầy, máu Giao Ước, đổ ra vì muôn người. Thầy bảo thật anh em :</vt:lpstr>
      <vt:lpstr>chẳng bao giờ Thầy còn uống sản phẩm của cây nho nữa, cho đến ngày Thầy uống thứ rượu mới trong Nước Thiên Chúa.</vt:lpstr>
      <vt:lpstr>Hát thánh vịnh xong, Đức Giê-su và các môn đệ ra núi Ô-liu.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19</cp:revision>
  <dcterms:created xsi:type="dcterms:W3CDTF">2020-05-22T13:54:49Z</dcterms:created>
  <dcterms:modified xsi:type="dcterms:W3CDTF">2024-05-31T02:32:51Z</dcterms:modified>
</cp:coreProperties>
</file>