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7" r:id="rId4"/>
    <p:sldId id="303" r:id="rId5"/>
    <p:sldId id="304" r:id="rId6"/>
    <p:sldId id="288" r:id="rId7"/>
    <p:sldId id="293" r:id="rId8"/>
    <p:sldId id="295" r:id="rId9"/>
    <p:sldId id="300" r:id="rId10"/>
    <p:sldId id="301" r:id="rId11"/>
    <p:sldId id="260" r:id="rId12"/>
    <p:sldId id="261" r:id="rId13"/>
    <p:sldId id="299" r:id="rId14"/>
    <p:sldId id="298" r:id="rId15"/>
    <p:sldId id="297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46" y="10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2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5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4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1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7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407737"/>
            <a:ext cx="12192000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VIII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LỄ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CHÚA BA NGÔI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7901677" y="4282750"/>
            <a:ext cx="423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04777" y="4282750"/>
            <a:ext cx="448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213E0-F5C6-4683-86F7-972F8CC26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85646"/>
              </p:ext>
            </p:extLst>
          </p:nvPr>
        </p:nvGraphicFramePr>
        <p:xfrm>
          <a:off x="944880" y="108274"/>
          <a:ext cx="10586720" cy="6434766"/>
        </p:xfrm>
        <a:graphic>
          <a:graphicData uri="http://schemas.openxmlformats.org/drawingml/2006/table">
            <a:tbl>
              <a:tblPr firstRow="1" firstCol="1" bandRow="1"/>
              <a:tblGrid>
                <a:gridCol w="1058672">
                  <a:extLst>
                    <a:ext uri="{9D8B030D-6E8A-4147-A177-3AD203B41FA5}">
                      <a16:colId xmlns:a16="http://schemas.microsoft.com/office/drawing/2014/main" val="1485493282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3094921567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2980679625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291249253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1285370181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1469623819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993069551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3945918538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1090116068"/>
                    </a:ext>
                  </a:extLst>
                </a:gridCol>
                <a:gridCol w="1058672">
                  <a:extLst>
                    <a:ext uri="{9D8B030D-6E8A-4147-A177-3AD203B41FA5}">
                      <a16:colId xmlns:a16="http://schemas.microsoft.com/office/drawing/2014/main" val="3874048424"/>
                    </a:ext>
                  </a:extLst>
                </a:gridCol>
              </a:tblGrid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41026"/>
                  </a:ext>
                </a:extLst>
              </a:tr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04073"/>
                  </a:ext>
                </a:extLst>
              </a:tr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602"/>
                  </a:ext>
                </a:extLst>
              </a:tr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3048"/>
                  </a:ext>
                </a:extLst>
              </a:tr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5255"/>
                  </a:ext>
                </a:extLst>
              </a:tr>
              <a:tr h="107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0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4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Giuđê.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Samaria.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Galilê.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Thập tỉnh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504159"/>
            <a:ext cx="12240986" cy="805816"/>
            <a:chOff x="-1896924" y="5473692"/>
            <a:chExt cx="10567018" cy="69069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7369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7858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Galilê.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hẹn gặp các môn đệ tại miền nào? 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Tôn thờ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Bái lạy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Van xin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2959"/>
            <a:ext cx="12240986" cy="818484"/>
            <a:chOff x="-1896924" y="3982366"/>
            <a:chExt cx="10567018" cy="70154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398236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3998110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Bái lạy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gặp Đức Giêsu các môn đệ có hành động gì?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 quyền sự sống và cái chết.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quyền hành của vũ trụ.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 quyền trên trời dưới đất.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56924" y="4492740"/>
            <a:ext cx="12258546" cy="814301"/>
            <a:chOff x="-1896924" y="4711697"/>
            <a:chExt cx="10582177" cy="69796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3816" y="4723858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 quyền trên trời dưới đất.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bảo các môn đệ Thầy đã được trao ban điều gì? 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 giới luật của Thiên Chúa.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điều Thầy đã truyền cho anh em.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điều sách luật dạy.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4238"/>
            <a:ext cx="12240986" cy="818468"/>
            <a:chOff x="-1896924" y="3960590"/>
            <a:chExt cx="10567018" cy="70152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396059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3976318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điều Thầy đã truyền cho anh em.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bảo anh em hãy đi và làm cho muôn dân trở thành môn đệ, dạy bảo họ điều gì?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344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52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làm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tuyên xưng Thiên Chúa Ba Ngôi?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mười một môn đệ đi tới miền Ga-li-lê, đến ngọn núi Đức Giê-su đã truyền cho các ông đến.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-46167"/>
            <a:ext cx="12192000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KẾT THÚC TIN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thấy Người, các ông bái lạy, nhưng có mấy ông lại hoài nghi.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đến gần, nói với các ông : “Thầy đã được trao toàn quyền trên trời dưới đất.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đến gần, nói với các ông : “Thầy đã được trao toàn quyền trên trời dưới đất.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5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dạy bảo họ tuân giữ mọi điều Thầy đã truyền cho anh em. Và đây, Thầy ở cùng anh em mọi ngày cho đến tận thế.”.</a:t>
            </a:r>
            <a:r>
              <a:rPr lang="en-US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ời Chúa</a:t>
            </a:r>
            <a:endParaRPr lang="en-US" sz="66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VẬY ANH EM HÃY ĐI VÀ LÀM CHO MUÔN DÂN TRỞ THÀNH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… …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792BC3-EC94-4C1A-A159-188838F96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36101"/>
              </p:ext>
            </p:extLst>
          </p:nvPr>
        </p:nvGraphicFramePr>
        <p:xfrm>
          <a:off x="1679712" y="108274"/>
          <a:ext cx="8428380" cy="4688754"/>
        </p:xfrm>
        <a:graphic>
          <a:graphicData uri="http://schemas.openxmlformats.org/drawingml/2006/table">
            <a:tbl>
              <a:tblPr firstRow="1" firstCol="1" bandRow="1"/>
              <a:tblGrid>
                <a:gridCol w="842838">
                  <a:extLst>
                    <a:ext uri="{9D8B030D-6E8A-4147-A177-3AD203B41FA5}">
                      <a16:colId xmlns:a16="http://schemas.microsoft.com/office/drawing/2014/main" val="1485493282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094921567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98067962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91249253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285370181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469623819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93069551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94591853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09011606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874048424"/>
                    </a:ext>
                  </a:extLst>
                </a:gridCol>
              </a:tblGrid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41026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04073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602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3048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5255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06980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35044399-9B75-4E3B-B88D-D4B36F3E324A}"/>
              </a:ext>
            </a:extLst>
          </p:cNvPr>
          <p:cNvSpPr/>
          <p:nvPr/>
        </p:nvSpPr>
        <p:spPr>
          <a:xfrm>
            <a:off x="3366180" y="2452039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FA0B80-CABA-4BDE-94A8-5A80CA02C2F1}"/>
              </a:ext>
            </a:extLst>
          </p:cNvPr>
          <p:cNvSpPr/>
          <p:nvPr/>
        </p:nvSpPr>
        <p:spPr>
          <a:xfrm>
            <a:off x="4210060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BDC2C5-57A3-4134-A43F-9E2292CAD659}"/>
              </a:ext>
            </a:extLst>
          </p:cNvPr>
          <p:cNvSpPr/>
          <p:nvPr/>
        </p:nvSpPr>
        <p:spPr>
          <a:xfrm>
            <a:off x="5053301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7295FD-062F-418F-84D7-4409E79CBCC8}"/>
              </a:ext>
            </a:extLst>
          </p:cNvPr>
          <p:cNvSpPr/>
          <p:nvPr/>
        </p:nvSpPr>
        <p:spPr>
          <a:xfrm>
            <a:off x="5890496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B4A18B6-B9A6-40D4-8A02-976375A25133}"/>
              </a:ext>
            </a:extLst>
          </p:cNvPr>
          <p:cNvSpPr/>
          <p:nvPr/>
        </p:nvSpPr>
        <p:spPr>
          <a:xfrm>
            <a:off x="6732771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3419C2-84C1-40EF-B174-89D0D260DC25}"/>
              </a:ext>
            </a:extLst>
          </p:cNvPr>
          <p:cNvSpPr/>
          <p:nvPr/>
        </p:nvSpPr>
        <p:spPr>
          <a:xfrm>
            <a:off x="7575046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0FFD43-6350-420D-9024-F006B75AA270}"/>
              </a:ext>
            </a:extLst>
          </p:cNvPr>
          <p:cNvSpPr/>
          <p:nvPr/>
        </p:nvSpPr>
        <p:spPr>
          <a:xfrm>
            <a:off x="8417321" y="24515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C01A9F-8AA6-465B-A88E-7FCBC89D92FB}"/>
              </a:ext>
            </a:extLst>
          </p:cNvPr>
          <p:cNvSpPr/>
          <p:nvPr/>
        </p:nvSpPr>
        <p:spPr>
          <a:xfrm>
            <a:off x="3363835" y="101945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FE4D78-AC5F-4058-BC70-042FEBB245BE}"/>
              </a:ext>
            </a:extLst>
          </p:cNvPr>
          <p:cNvSpPr/>
          <p:nvPr/>
        </p:nvSpPr>
        <p:spPr>
          <a:xfrm>
            <a:off x="4207715" y="10142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640502-349E-49C7-BD4F-2B42AAF8062E}"/>
              </a:ext>
            </a:extLst>
          </p:cNvPr>
          <p:cNvSpPr/>
          <p:nvPr/>
        </p:nvSpPr>
        <p:spPr>
          <a:xfrm>
            <a:off x="5050956" y="10142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B88EB8-3A1E-43B8-BD2F-9A63ED26D247}"/>
              </a:ext>
            </a:extLst>
          </p:cNvPr>
          <p:cNvSpPr/>
          <p:nvPr/>
        </p:nvSpPr>
        <p:spPr>
          <a:xfrm>
            <a:off x="5888151" y="10142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4284EB-C1F1-4D3C-8AF0-FE46920A1491}"/>
              </a:ext>
            </a:extLst>
          </p:cNvPr>
          <p:cNvSpPr/>
          <p:nvPr/>
        </p:nvSpPr>
        <p:spPr>
          <a:xfrm>
            <a:off x="6730426" y="10142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BB7F53-6781-4B8B-9675-2D2B1B605B91}"/>
              </a:ext>
            </a:extLst>
          </p:cNvPr>
          <p:cNvSpPr/>
          <p:nvPr/>
        </p:nvSpPr>
        <p:spPr>
          <a:xfrm>
            <a:off x="2521155" y="89280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838087-61F7-439F-A8E6-43E17BD38F65}"/>
              </a:ext>
            </a:extLst>
          </p:cNvPr>
          <p:cNvSpPr/>
          <p:nvPr/>
        </p:nvSpPr>
        <p:spPr>
          <a:xfrm>
            <a:off x="3365035" y="89229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6B84AF-DE5E-4F01-89F0-73FB05D750B2}"/>
              </a:ext>
            </a:extLst>
          </p:cNvPr>
          <p:cNvSpPr/>
          <p:nvPr/>
        </p:nvSpPr>
        <p:spPr>
          <a:xfrm>
            <a:off x="4208276" y="89229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58C6B2-87EB-4755-A713-CC84B5B971DA}"/>
              </a:ext>
            </a:extLst>
          </p:cNvPr>
          <p:cNvSpPr/>
          <p:nvPr/>
        </p:nvSpPr>
        <p:spPr>
          <a:xfrm>
            <a:off x="5045471" y="89229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9001C3-80AB-4077-8F0D-8530A9851010}"/>
              </a:ext>
            </a:extLst>
          </p:cNvPr>
          <p:cNvSpPr/>
          <p:nvPr/>
        </p:nvSpPr>
        <p:spPr>
          <a:xfrm>
            <a:off x="5887746" y="89229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2CC9BA-1169-4C3B-A92B-AEBACB3FB11E}"/>
              </a:ext>
            </a:extLst>
          </p:cNvPr>
          <p:cNvSpPr/>
          <p:nvPr/>
        </p:nvSpPr>
        <p:spPr>
          <a:xfrm>
            <a:off x="1678773" y="1669184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8DF2-D6D9-4A61-8BD3-010EF7F74363}"/>
              </a:ext>
            </a:extLst>
          </p:cNvPr>
          <p:cNvSpPr/>
          <p:nvPr/>
        </p:nvSpPr>
        <p:spPr>
          <a:xfrm>
            <a:off x="2522653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442B5A0-9093-43C5-B6B6-7063E2F6B6C8}"/>
              </a:ext>
            </a:extLst>
          </p:cNvPr>
          <p:cNvSpPr/>
          <p:nvPr/>
        </p:nvSpPr>
        <p:spPr>
          <a:xfrm>
            <a:off x="3365894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3A79B9-BF00-4427-80DC-ED01452A29F5}"/>
              </a:ext>
            </a:extLst>
          </p:cNvPr>
          <p:cNvSpPr/>
          <p:nvPr/>
        </p:nvSpPr>
        <p:spPr>
          <a:xfrm>
            <a:off x="4203089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CBBF2C5-EEC6-4AEC-98A2-5F2225E578E9}"/>
              </a:ext>
            </a:extLst>
          </p:cNvPr>
          <p:cNvSpPr/>
          <p:nvPr/>
        </p:nvSpPr>
        <p:spPr>
          <a:xfrm>
            <a:off x="5045364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F71CD38-937C-45D2-898E-AC7B48A00D83}"/>
              </a:ext>
            </a:extLst>
          </p:cNvPr>
          <p:cNvSpPr/>
          <p:nvPr/>
        </p:nvSpPr>
        <p:spPr>
          <a:xfrm>
            <a:off x="5887639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B03B8B0-2CCE-45DA-8ADF-81ADECEF152B}"/>
              </a:ext>
            </a:extLst>
          </p:cNvPr>
          <p:cNvSpPr/>
          <p:nvPr/>
        </p:nvSpPr>
        <p:spPr>
          <a:xfrm>
            <a:off x="6729914" y="166866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AF9A61B-FA7E-4C5F-AEFE-12FD6B79CA43}"/>
              </a:ext>
            </a:extLst>
          </p:cNvPr>
          <p:cNvSpPr/>
          <p:nvPr/>
        </p:nvSpPr>
        <p:spPr>
          <a:xfrm>
            <a:off x="7578521" y="1668560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15FE1FD-6CB5-44B1-A9FB-96C2E8729FD8}"/>
              </a:ext>
            </a:extLst>
          </p:cNvPr>
          <p:cNvSpPr/>
          <p:nvPr/>
        </p:nvSpPr>
        <p:spPr>
          <a:xfrm>
            <a:off x="3366180" y="3239054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31816C1-C1FA-4D32-BE4D-20C995C21C5C}"/>
              </a:ext>
            </a:extLst>
          </p:cNvPr>
          <p:cNvSpPr/>
          <p:nvPr/>
        </p:nvSpPr>
        <p:spPr>
          <a:xfrm>
            <a:off x="4210060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A5E4FD-9277-4860-BDE1-48F819DE84CF}"/>
              </a:ext>
            </a:extLst>
          </p:cNvPr>
          <p:cNvSpPr/>
          <p:nvPr/>
        </p:nvSpPr>
        <p:spPr>
          <a:xfrm>
            <a:off x="5053301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2BC4B01-7700-4835-BEA8-C39E0730D29D}"/>
              </a:ext>
            </a:extLst>
          </p:cNvPr>
          <p:cNvSpPr/>
          <p:nvPr/>
        </p:nvSpPr>
        <p:spPr>
          <a:xfrm>
            <a:off x="5890496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9D51DC-5555-4ED2-93BC-72DE4F4D287B}"/>
              </a:ext>
            </a:extLst>
          </p:cNvPr>
          <p:cNvSpPr/>
          <p:nvPr/>
        </p:nvSpPr>
        <p:spPr>
          <a:xfrm>
            <a:off x="6732771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26793DB-2D49-4434-981F-43320B8BCB00}"/>
              </a:ext>
            </a:extLst>
          </p:cNvPr>
          <p:cNvSpPr/>
          <p:nvPr/>
        </p:nvSpPr>
        <p:spPr>
          <a:xfrm>
            <a:off x="7575046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6D3917E-B1CE-45F5-ACB1-08C7319646D3}"/>
              </a:ext>
            </a:extLst>
          </p:cNvPr>
          <p:cNvSpPr/>
          <p:nvPr/>
        </p:nvSpPr>
        <p:spPr>
          <a:xfrm>
            <a:off x="8417321" y="323853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2126B6-70AA-4A7D-84BE-F8CDA0A629E6}"/>
              </a:ext>
            </a:extLst>
          </p:cNvPr>
          <p:cNvSpPr/>
          <p:nvPr/>
        </p:nvSpPr>
        <p:spPr>
          <a:xfrm>
            <a:off x="2523331" y="4011004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34A20B7-1F9D-4ACA-8DCD-FF7A0A1F6399}"/>
              </a:ext>
            </a:extLst>
          </p:cNvPr>
          <p:cNvSpPr/>
          <p:nvPr/>
        </p:nvSpPr>
        <p:spPr>
          <a:xfrm>
            <a:off x="3367211" y="401048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4F3525A-FB31-4D5F-A20C-4536269A89A1}"/>
              </a:ext>
            </a:extLst>
          </p:cNvPr>
          <p:cNvSpPr/>
          <p:nvPr/>
        </p:nvSpPr>
        <p:spPr>
          <a:xfrm>
            <a:off x="4210452" y="401048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0132F0-7AF2-4CB8-AE62-9771EFDD9473}"/>
              </a:ext>
            </a:extLst>
          </p:cNvPr>
          <p:cNvSpPr/>
          <p:nvPr/>
        </p:nvSpPr>
        <p:spPr>
          <a:xfrm>
            <a:off x="5047647" y="401048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AF89D32-2844-4A26-8646-09912F400AC4}"/>
              </a:ext>
            </a:extLst>
          </p:cNvPr>
          <p:cNvSpPr/>
          <p:nvPr/>
        </p:nvSpPr>
        <p:spPr>
          <a:xfrm>
            <a:off x="5889922" y="401048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E54A64B-4960-445D-9FC6-56E8DD6EBA20}"/>
              </a:ext>
            </a:extLst>
          </p:cNvPr>
          <p:cNvSpPr/>
          <p:nvPr/>
        </p:nvSpPr>
        <p:spPr>
          <a:xfrm>
            <a:off x="6732197" y="401048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777DD29-4D35-4D7F-8B96-94617E18A6A7}"/>
              </a:ext>
            </a:extLst>
          </p:cNvPr>
          <p:cNvSpPr/>
          <p:nvPr/>
        </p:nvSpPr>
        <p:spPr>
          <a:xfrm>
            <a:off x="10160" y="501971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THẦY Ở CÙNG … … MỌI NGÀY CHO ĐẾN TẬN THẾ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585684-FCA8-44F5-AD3B-82D4D6956730}"/>
              </a:ext>
            </a:extLst>
          </p:cNvPr>
          <p:cNvSpPr/>
          <p:nvPr/>
        </p:nvSpPr>
        <p:spPr>
          <a:xfrm>
            <a:off x="0" y="499939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THẤY NGƯỜI, CÁC ÔNG BÁI LẠY, NHƯNG CÓ MẤY ÔNG LẠI 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A92BF1B-C9B8-42C2-B6FA-37244E899AB8}"/>
              </a:ext>
            </a:extLst>
          </p:cNvPr>
          <p:cNvSpPr/>
          <p:nvPr/>
        </p:nvSpPr>
        <p:spPr>
          <a:xfrm>
            <a:off x="0" y="499939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VẬY ANH EM HÃY ĐI VÀ LÀM CHO MUÔN DÂN TRỞ THÀNH MÔN ĐỆ, … … RỬA CHO HỌ NHÂN DANH</a:t>
            </a:r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CHÚA </a:t>
            </a:r>
            <a:r>
              <a:rPr lang="vi-VN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CHA, </a:t>
            </a:r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</a:t>
            </a:r>
            <a:r>
              <a:rPr lang="vi-VN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</a:t>
            </a:r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VÀ CHÚA</a:t>
            </a:r>
            <a:r>
              <a:rPr lang="vi-VN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THÁNH THẦN 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2F0C858-9F1A-43D5-B52D-2ADBBE0519F6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BAO NHIÊU MÔN ĐỆ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 TỚI MIỀN GA-LI-LÊ 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GẶP CHÚA GIÊSU?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F80469-463C-4B19-BB3A-B25F0026772F}"/>
              </a:ext>
            </a:extLst>
          </p:cNvPr>
          <p:cNvSpPr/>
          <p:nvPr/>
        </p:nvSpPr>
        <p:spPr>
          <a:xfrm>
            <a:off x="0" y="501971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THẦY Ở CÙNG ANH EM MỌI NGÀY CHO ĐẾN … …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58" grpId="0" animBg="1"/>
      <p:bldP spid="58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2A5607-6E9B-48A1-98F0-1FFEBC98A5FF}"/>
              </a:ext>
            </a:extLst>
          </p:cNvPr>
          <p:cNvSpPr txBox="1"/>
          <p:nvPr/>
        </p:nvSpPr>
        <p:spPr>
          <a:xfrm>
            <a:off x="8229600" y="605790"/>
            <a:ext cx="36233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Hãy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</a:t>
            </a:r>
            <a:r>
              <a:rPr lang="vi-VN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ời</a:t>
            </a:r>
            <a:endParaRPr lang="en-US" sz="5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Content Placeholder 14" descr="A group of people on a boat&#10;&#10;Description automatically generated">
            <a:extLst>
              <a:ext uri="{FF2B5EF4-FFF2-40B4-BE49-F238E27FC236}">
                <a16:creationId xmlns:a16="http://schemas.microsoft.com/office/drawing/2014/main" id="{373380F5-5A95-4133-BC3D-7A40167F1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" y="189865"/>
            <a:ext cx="7975170" cy="6326208"/>
          </a:xfrm>
        </p:spPr>
      </p:pic>
    </p:spTree>
    <p:extLst>
      <p:ext uri="{BB962C8B-B14F-4D97-AF65-F5344CB8AC3E}">
        <p14:creationId xmlns:p14="http://schemas.microsoft.com/office/powerpoint/2010/main" val="3580682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614</Words>
  <Application>Microsoft Office PowerPoint</Application>
  <PresentationFormat>Widescreen</PresentationFormat>
  <Paragraphs>168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Khi thấy Người, các ông bái lạy, nhưng có mấy ông lại hoài nghi.</vt:lpstr>
      <vt:lpstr>Đức Giê-su đến gần, nói với các ông : “Thầy đã được trao toàn quyền trên trời dưới đất.</vt:lpstr>
      <vt:lpstr>Đức Giê-su đến gần, nói với các ông : “Thầy đã được trao toàn quyền trên trời dưới đất.</vt:lpstr>
      <vt:lpstr>dạy bảo họ tuân giữ mọi điều Thầy đã truyền cho anh em. Và đây, Thầy ở cùng anh em mọi ngày cho đến tận thế.”.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28</cp:revision>
  <dcterms:created xsi:type="dcterms:W3CDTF">2020-05-22T13:54:49Z</dcterms:created>
  <dcterms:modified xsi:type="dcterms:W3CDTF">2024-05-24T00:20:39Z</dcterms:modified>
</cp:coreProperties>
</file>