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60" r:id="rId12"/>
    <p:sldId id="261" r:id="rId13"/>
    <p:sldId id="272" r:id="rId14"/>
    <p:sldId id="273" r:id="rId15"/>
    <p:sldId id="274" r:id="rId16"/>
    <p:sldId id="275" r:id="rId17"/>
    <p:sldId id="27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2208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18/05/2024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7282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18/05/2024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424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18/05/2024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1547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18/05/2024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38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18/05/2024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886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18/05/2024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7244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18/05/2024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6966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18/05/2024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3763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18/05/2024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101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18/05/2024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4166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18/05/2024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673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F6F5F-504B-4E25-BC0D-3512FB791460}" type="datetimeFigureOut">
              <a:rPr lang="vi-VN" smtClean="0"/>
              <a:t>18/05/2024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554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sp>
        <p:nvSpPr>
          <p:cNvPr id="4" name="Hình chữ nhật 3"/>
          <p:cNvSpPr/>
          <p:nvPr/>
        </p:nvSpPr>
        <p:spPr>
          <a:xfrm>
            <a:off x="0" y="5512552"/>
            <a:ext cx="12192000" cy="142346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 NHẬT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</a:t>
            </a:r>
            <a:r>
              <a:rPr kumimoji="0" lang="en-US" sz="4400" b="1" i="0" u="none" strike="noStrike" kern="10" cap="none" spc="0" normalizeH="0" noProof="0" dirty="0">
                <a:ln w="9525">
                  <a:noFill/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THÁNH THẦN HIỆN XUỐNG</a:t>
            </a:r>
            <a:endParaRPr kumimoji="0" lang="en-US" sz="44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193984" y="4089441"/>
            <a:ext cx="3809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NGỰ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TRÊN TÔI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33959" y="4089441"/>
            <a:ext cx="4031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THẦN KHÍ CHÚA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50" name="Picture 2" descr="LỜI NGUYỆN GIÁO DÂN | HỘI DÒNG MẾN THÁNH GIÁ THỦ ĐỨC">
            <a:extLst>
              <a:ext uri="{FF2B5EF4-FFF2-40B4-BE49-F238E27FC236}">
                <a16:creationId xmlns:a16="http://schemas.microsoft.com/office/drawing/2014/main" id="{14325FB8-6903-4674-BC81-89855ED2B6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49" y="1785937"/>
            <a:ext cx="4381500" cy="328612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AF781D7-FAD5-432B-A705-D7791292B3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732313"/>
              </p:ext>
            </p:extLst>
          </p:nvPr>
        </p:nvGraphicFramePr>
        <p:xfrm>
          <a:off x="997526" y="118754"/>
          <a:ext cx="12896600" cy="6626431"/>
        </p:xfrm>
        <a:graphic>
          <a:graphicData uri="http://schemas.openxmlformats.org/drawingml/2006/table">
            <a:tbl>
              <a:tblPr firstRow="1" firstCol="1" bandRow="1"/>
              <a:tblGrid>
                <a:gridCol w="1289660">
                  <a:extLst>
                    <a:ext uri="{9D8B030D-6E8A-4147-A177-3AD203B41FA5}">
                      <a16:colId xmlns:a16="http://schemas.microsoft.com/office/drawing/2014/main" val="2527857966"/>
                    </a:ext>
                  </a:extLst>
                </a:gridCol>
                <a:gridCol w="1289660">
                  <a:extLst>
                    <a:ext uri="{9D8B030D-6E8A-4147-A177-3AD203B41FA5}">
                      <a16:colId xmlns:a16="http://schemas.microsoft.com/office/drawing/2014/main" val="3729357581"/>
                    </a:ext>
                  </a:extLst>
                </a:gridCol>
                <a:gridCol w="1289660">
                  <a:extLst>
                    <a:ext uri="{9D8B030D-6E8A-4147-A177-3AD203B41FA5}">
                      <a16:colId xmlns:a16="http://schemas.microsoft.com/office/drawing/2014/main" val="2404826419"/>
                    </a:ext>
                  </a:extLst>
                </a:gridCol>
                <a:gridCol w="1289660">
                  <a:extLst>
                    <a:ext uri="{9D8B030D-6E8A-4147-A177-3AD203B41FA5}">
                      <a16:colId xmlns:a16="http://schemas.microsoft.com/office/drawing/2014/main" val="2737908443"/>
                    </a:ext>
                  </a:extLst>
                </a:gridCol>
                <a:gridCol w="1289660">
                  <a:extLst>
                    <a:ext uri="{9D8B030D-6E8A-4147-A177-3AD203B41FA5}">
                      <a16:colId xmlns:a16="http://schemas.microsoft.com/office/drawing/2014/main" val="665968577"/>
                    </a:ext>
                  </a:extLst>
                </a:gridCol>
                <a:gridCol w="1289660">
                  <a:extLst>
                    <a:ext uri="{9D8B030D-6E8A-4147-A177-3AD203B41FA5}">
                      <a16:colId xmlns:a16="http://schemas.microsoft.com/office/drawing/2014/main" val="1205440159"/>
                    </a:ext>
                  </a:extLst>
                </a:gridCol>
                <a:gridCol w="1289660">
                  <a:extLst>
                    <a:ext uri="{9D8B030D-6E8A-4147-A177-3AD203B41FA5}">
                      <a16:colId xmlns:a16="http://schemas.microsoft.com/office/drawing/2014/main" val="637713736"/>
                    </a:ext>
                  </a:extLst>
                </a:gridCol>
                <a:gridCol w="1289660">
                  <a:extLst>
                    <a:ext uri="{9D8B030D-6E8A-4147-A177-3AD203B41FA5}">
                      <a16:colId xmlns:a16="http://schemas.microsoft.com/office/drawing/2014/main" val="2563793570"/>
                    </a:ext>
                  </a:extLst>
                </a:gridCol>
                <a:gridCol w="1289660">
                  <a:extLst>
                    <a:ext uri="{9D8B030D-6E8A-4147-A177-3AD203B41FA5}">
                      <a16:colId xmlns:a16="http://schemas.microsoft.com/office/drawing/2014/main" val="1026491812"/>
                    </a:ext>
                  </a:extLst>
                </a:gridCol>
                <a:gridCol w="1289660">
                  <a:extLst>
                    <a:ext uri="{9D8B030D-6E8A-4147-A177-3AD203B41FA5}">
                      <a16:colId xmlns:a16="http://schemas.microsoft.com/office/drawing/2014/main" val="4046796396"/>
                    </a:ext>
                  </a:extLst>
                </a:gridCol>
              </a:tblGrid>
              <a:tr h="94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Ư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Ợ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6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329096"/>
                  </a:ext>
                </a:extLst>
              </a:tr>
              <a:tr h="94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Ì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6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2992983"/>
                  </a:ext>
                </a:extLst>
              </a:tr>
              <a:tr h="94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Ầ</a:t>
                      </a:r>
                      <a:endParaRPr lang="en-US" sz="6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415505"/>
                  </a:ext>
                </a:extLst>
              </a:tr>
              <a:tr h="94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Ứ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6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Ấ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917596"/>
                  </a:ext>
                </a:extLst>
              </a:tr>
              <a:tr h="94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Ó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6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8812098"/>
                  </a:ext>
                </a:extLst>
              </a:tr>
              <a:tr h="94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Ổ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6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Ơ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1519849"/>
                  </a:ext>
                </a:extLst>
              </a:tr>
              <a:tr h="9466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Ầ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</a:t>
                      </a:r>
                      <a:endParaRPr lang="en-US" sz="6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rgbClr val="FFFF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Ữ</a:t>
                      </a:r>
                      <a:endParaRPr lang="en-US" sz="4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b="1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80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1266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5851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ANH EM HÃY NHẬN LẤY THÁNH THẦN</a:t>
            </a:r>
            <a:endParaRPr kumimoji="0" lang="en-US" sz="4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098" name="Picture 2" descr="Mystic Post">
            <a:extLst>
              <a:ext uri="{FF2B5EF4-FFF2-40B4-BE49-F238E27FC236}">
                <a16:creationId xmlns:a16="http://schemas.microsoft.com/office/drawing/2014/main" id="{021B15FC-67C1-4DC9-9053-B45D6C9222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38" y="1341978"/>
            <a:ext cx="6705523" cy="417404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5469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Thần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Khí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Đức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tin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Quyền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năng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ữa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lành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Lòng yêu mến Thiên Chúa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2743637"/>
            <a:ext cx="12228279" cy="812816"/>
            <a:chOff x="-1896924" y="4711697"/>
            <a:chExt cx="10556049" cy="696686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79944" y="4722583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6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Thần Khí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Giê-su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thổi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hơi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vào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các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môn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đệ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và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ban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các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điều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gì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67766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Là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Thiên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Thần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Thánh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Chúa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Thánh</a:t>
              </a: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5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Thần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Chúa Cha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4502861"/>
            <a:ext cx="12228279" cy="812820"/>
            <a:chOff x="-1896924" y="4711697"/>
            <a:chExt cx="10556049" cy="696690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79944" y="4722587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6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Chúa Thánh Thần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Thần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Khí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Đấng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nào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99875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ứ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nhất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Thứ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Thứ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ba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6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Tất cả đều sai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5367565"/>
            <a:ext cx="12228279" cy="812820"/>
            <a:chOff x="-1896924" y="4711697"/>
            <a:chExt cx="10556049" cy="696690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79944" y="4722587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6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Tất cả đều sai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Thánh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Thần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có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quyền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năng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đứng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thứ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mấy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trong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Ba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Ngôi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Thiên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44164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ứ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nhất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Thứ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endParaRPr lang="en-U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Thứ</a:t>
              </a:r>
              <a:r>
                <a:rPr lang="en-U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ba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60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Tất cả đều sai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5367565"/>
            <a:ext cx="12228279" cy="812820"/>
            <a:chOff x="-1896924" y="4711697"/>
            <a:chExt cx="10556049" cy="696690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79944" y="4722587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6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Tất cả đều sai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Thánh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Thần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có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quyền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năng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đứng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thứ</a:t>
            </a:r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mấy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trong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Ba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Ngôi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Thiên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5400" b="1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56481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36">
            <a:extLst>
              <a:ext uri="{FF2B5EF4-FFF2-40B4-BE49-F238E27FC236}">
                <a16:creationId xmlns:a16="http://schemas.microsoft.com/office/drawing/2014/main" id="{6F2D2A6E-6108-41A9-8C6E-E101CADCAC52}"/>
              </a:ext>
            </a:extLst>
          </p:cNvPr>
          <p:cNvSpPr/>
          <p:nvPr/>
        </p:nvSpPr>
        <p:spPr>
          <a:xfrm>
            <a:off x="5281199" y="5506278"/>
            <a:ext cx="1629602" cy="78645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án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Scroll: Horizontal 8">
            <a:extLst>
              <a:ext uri="{FF2B5EF4-FFF2-40B4-BE49-F238E27FC236}">
                <a16:creationId xmlns:a16="http://schemas.microsoft.com/office/drawing/2014/main" id="{1B627F0D-CAE9-4C81-8611-E0640CA0D56C}"/>
              </a:ext>
            </a:extLst>
          </p:cNvPr>
          <p:cNvSpPr/>
          <p:nvPr/>
        </p:nvSpPr>
        <p:spPr>
          <a:xfrm>
            <a:off x="785191" y="29821"/>
            <a:ext cx="10634870" cy="5337309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7FF4B2-0892-495F-9A14-A4F4EC624076}"/>
              </a:ext>
            </a:extLst>
          </p:cNvPr>
          <p:cNvSpPr txBox="1"/>
          <p:nvPr/>
        </p:nvSpPr>
        <p:spPr>
          <a:xfrm>
            <a:off x="1838739" y="913340"/>
            <a:ext cx="8945218" cy="3570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54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4.</a:t>
            </a:r>
            <a:r>
              <a:rPr lang="en-US" sz="54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</a:t>
            </a:r>
            <a:r>
              <a:rPr lang="en-US" sz="5400" b="1" dirty="0" err="1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tạo</a:t>
            </a:r>
            <a:r>
              <a:rPr lang="en-US" sz="540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dựng</a:t>
            </a:r>
            <a:r>
              <a:rPr lang="en-US" sz="540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con </a:t>
            </a:r>
            <a:r>
              <a:rPr lang="en-US" sz="5400" b="1" dirty="0" err="1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</a:t>
            </a:r>
            <a:r>
              <a:rPr lang="en-US" sz="540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en-US" sz="5400" b="1" dirty="0" err="1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Thiên</a:t>
            </a:r>
            <a:r>
              <a:rPr lang="en-US" sz="540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  <a:r>
              <a:rPr lang="en-US" sz="540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đã</a:t>
            </a:r>
            <a:r>
              <a:rPr lang="en-US" sz="5400" b="1" dirty="0">
                <a:solidFill>
                  <a:srgbClr val="00B0F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ban </a:t>
            </a:r>
            <a:r>
              <a:rPr lang="en-US" sz="5400" b="1" dirty="0" err="1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thần</a:t>
            </a:r>
            <a:r>
              <a:rPr lang="en-US" sz="54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khí</a:t>
            </a:r>
            <a:r>
              <a:rPr lang="en-US" sz="54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  <a:r>
              <a:rPr lang="en-US" sz="54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con </a:t>
            </a:r>
            <a:r>
              <a:rPr lang="en-US" sz="5400" b="1" dirty="0" err="1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</a:t>
            </a:r>
            <a:r>
              <a:rPr lang="en-US" sz="54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</a:t>
            </a:r>
            <a:r>
              <a:rPr lang="vi-VN" sz="540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lang="en-US" sz="540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thế</a:t>
            </a:r>
            <a:r>
              <a:rPr lang="en-US" sz="540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nào</a:t>
            </a:r>
            <a:r>
              <a:rPr lang="en-US" sz="540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9" name="Scroll: Horizontal 18">
            <a:extLst>
              <a:ext uri="{FF2B5EF4-FFF2-40B4-BE49-F238E27FC236}">
                <a16:creationId xmlns:a16="http://schemas.microsoft.com/office/drawing/2014/main" id="{A8170761-FF26-417F-A22C-B54114C5CE3C}"/>
              </a:ext>
            </a:extLst>
          </p:cNvPr>
          <p:cNvSpPr/>
          <p:nvPr/>
        </p:nvSpPr>
        <p:spPr>
          <a:xfrm>
            <a:off x="95250" y="0"/>
            <a:ext cx="12096749" cy="6076949"/>
          </a:xfrm>
          <a:prstGeom prst="horizontalScroll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Sau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lấy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đất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nặn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thành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con ng</a:t>
            </a:r>
            <a:r>
              <a:rPr lang="vi-VN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ư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ời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theo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hình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ảnh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Thiên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Ng</a:t>
            </a:r>
            <a:r>
              <a:rPr lang="vi-VN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ư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ời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thổi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h</a:t>
            </a:r>
            <a:r>
              <a:rPr lang="vi-VN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ơ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vào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lỗ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mũi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và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ban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cho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con ng</a:t>
            </a:r>
            <a:r>
              <a:rPr lang="vi-VN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ư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ời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sự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44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sống</a:t>
            </a:r>
            <a:r>
              <a:rPr lang="en-US" sz="4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9" grpId="0" animBg="1"/>
      <p:bldP spid="9" grpId="1" animBg="1"/>
      <p:bldP spid="13" grpId="0"/>
      <p:bldP spid="13" grpId="1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761571" y="278296"/>
            <a:ext cx="7430429" cy="5425274"/>
          </a:xfrm>
          <a:prstGeom prst="cloudCallout">
            <a:avLst>
              <a:gd name="adj1" fmla="val -49404"/>
              <a:gd name="adj2" fmla="val 53096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434925" y="1393284"/>
            <a:ext cx="6083719" cy="34415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52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5</a:t>
            </a: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</a:t>
            </a:r>
            <a:r>
              <a:rPr lang="en-US" sz="52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	</a:t>
            </a:r>
            <a:r>
              <a:rPr lang="vi-VN" sz="52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Kể một</a:t>
            </a:r>
            <a:r>
              <a:rPr lang="en-US" sz="52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200" b="1" dirty="0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trong</a:t>
            </a:r>
            <a:r>
              <a:rPr lang="en-US" sz="52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5200" b="1" dirty="0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bảy</a:t>
            </a:r>
            <a:r>
              <a:rPr lang="vi-VN" sz="52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ơn của Chúa Thánh Thần</a:t>
            </a:r>
            <a:endParaRPr kumimoji="0" lang="en-US" sz="5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  <p:sp>
        <p:nvSpPr>
          <p:cNvPr id="7" name="Rounded Rectangle 36">
            <a:extLst>
              <a:ext uri="{FF2B5EF4-FFF2-40B4-BE49-F238E27FC236}">
                <a16:creationId xmlns:a16="http://schemas.microsoft.com/office/drawing/2014/main" id="{C3EE00B8-DFC7-4A78-9609-C3E9C9C3AE99}"/>
              </a:ext>
            </a:extLst>
          </p:cNvPr>
          <p:cNvSpPr/>
          <p:nvPr/>
        </p:nvSpPr>
        <p:spPr>
          <a:xfrm>
            <a:off x="10303726" y="5784723"/>
            <a:ext cx="1676632" cy="77893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sp>
        <p:nvSpPr>
          <p:cNvPr id="3" name="Flowchart: Alternate Process 2">
            <a:extLst>
              <a:ext uri="{FF2B5EF4-FFF2-40B4-BE49-F238E27FC236}">
                <a16:creationId xmlns:a16="http://schemas.microsoft.com/office/drawing/2014/main" id="{153734BD-86DC-47AD-8455-194E9F276797}"/>
              </a:ext>
            </a:extLst>
          </p:cNvPr>
          <p:cNvSpPr/>
          <p:nvPr/>
        </p:nvSpPr>
        <p:spPr>
          <a:xfrm>
            <a:off x="5293135" y="122663"/>
            <a:ext cx="5869236" cy="6612673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 </a:t>
            </a:r>
            <a:r>
              <a:rPr lang="vi-VN" sz="3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ơ</a:t>
            </a:r>
            <a:r>
              <a:rPr lang="en-US" sz="3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 </a:t>
            </a:r>
            <a:r>
              <a:rPr lang="en-US" sz="32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32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3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Thánh</a:t>
            </a:r>
            <a:r>
              <a:rPr lang="en-US" sz="3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Thần</a:t>
            </a:r>
            <a:r>
              <a:rPr lang="en-US" sz="3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marL="568325" indent="-56832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Ơn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khôn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ngoan</a:t>
            </a:r>
            <a:endParaRPr lang="en-US" sz="28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68325" indent="-56832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Ơn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hiểu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biết</a:t>
            </a:r>
            <a:endParaRPr lang="en-US" sz="28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68325" indent="-56832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Ơn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biết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lo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liệu</a:t>
            </a:r>
            <a:endParaRPr lang="en-US" sz="28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68325" indent="-56832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Ơn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sức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mạnh</a:t>
            </a:r>
            <a:endParaRPr lang="en-US" sz="28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68325" indent="-56832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Ơn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thông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minh</a:t>
            </a:r>
            <a:endParaRPr lang="en-US" sz="28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68325" indent="-56832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Ơn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đạo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</a:t>
            </a:r>
            <a:endParaRPr lang="en-US" sz="28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68325" indent="-568325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Ơn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kính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sợ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Thiên</a:t>
            </a:r>
            <a:r>
              <a:rPr lang="en-US" sz="28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800" b="1" dirty="0" err="1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endParaRPr lang="en-US" sz="28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9047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8" grpId="0"/>
      <p:bldP spid="8" grpId="1"/>
      <p:bldP spid="7" grpId="0" animBg="1"/>
      <p:bldP spid="7" grpId="1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65208"/>
            <a:ext cx="12192000" cy="5903892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Vào chiều ngày thứ nhất trong tuần, nơi các môn đệ ở, các cửa đều đóng kín, vì các ông sợ người Do-thái</a:t>
            </a:r>
            <a:r>
              <a:rPr lang="en-US" sz="72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.</a:t>
            </a:r>
            <a:endParaRPr lang="en-US" sz="7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238526"/>
            <a:ext cx="12192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TIN MỪNG CHÚA GIÊ-SU KI-TÔ THEO THÁNH GIOAN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Đức Giê-su đến, đứng giữa các ông và nói: “Bình an cho anh em !”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213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Nói xong, Người cho các ông xem tay và cạnh sườn. Các môn đệ vui mừng vì được thấy Chúa.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070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Người lại nói với các ông : “Bình an cho anh em ! Như Chúa Cha đã sai Thầy, thì Thầy cũng sai anh em.”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625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Nói xong, Người thổi hơi vào các ông và bảo:</a:t>
            </a:r>
            <a:r>
              <a:rPr lang="en-US" sz="72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r>
              <a:rPr lang="vi-VN" sz="72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“Anh em hãy nhận lấy Thánh Thần.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001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Anh em tha tội cho ai, thì người ấy được tha; anh em cầm giữ ai, thì người ấy bị cầm giữ.”</a:t>
            </a:r>
            <a:br>
              <a:rPr lang="en-US" sz="7200" b="1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</a:br>
            <a:r>
              <a:rPr lang="en-US" sz="7200" b="1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ĐÓ LÀ L</a:t>
            </a:r>
            <a:r>
              <a:rPr lang="en-US" sz="7200" b="1" dirty="0">
                <a:solidFill>
                  <a:srgbClr val="FF0000"/>
                </a:solidFill>
                <a:latin typeface="Verdana" panose="020B0604030504040204" pitchFamily="34" charset="0"/>
                <a:ea typeface="Times New Roman" panose="02020603050405020304" pitchFamily="18" charset="0"/>
              </a:rPr>
              <a:t>ỜI CHÚA</a:t>
            </a:r>
            <a:endParaRPr lang="en-US" sz="72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811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3502725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8EB548D-A150-4C53-9091-5FD107DC5B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233716"/>
              </p:ext>
            </p:extLst>
          </p:nvPr>
        </p:nvGraphicFramePr>
        <p:xfrm>
          <a:off x="1570381" y="137823"/>
          <a:ext cx="10783960" cy="4821803"/>
        </p:xfrm>
        <a:graphic>
          <a:graphicData uri="http://schemas.openxmlformats.org/drawingml/2006/table">
            <a:tbl>
              <a:tblPr firstRow="1" firstCol="1" bandRow="1"/>
              <a:tblGrid>
                <a:gridCol w="1078396">
                  <a:extLst>
                    <a:ext uri="{9D8B030D-6E8A-4147-A177-3AD203B41FA5}">
                      <a16:colId xmlns:a16="http://schemas.microsoft.com/office/drawing/2014/main" val="1196544382"/>
                    </a:ext>
                  </a:extLst>
                </a:gridCol>
                <a:gridCol w="1078396">
                  <a:extLst>
                    <a:ext uri="{9D8B030D-6E8A-4147-A177-3AD203B41FA5}">
                      <a16:colId xmlns:a16="http://schemas.microsoft.com/office/drawing/2014/main" val="2690348841"/>
                    </a:ext>
                  </a:extLst>
                </a:gridCol>
                <a:gridCol w="1078396">
                  <a:extLst>
                    <a:ext uri="{9D8B030D-6E8A-4147-A177-3AD203B41FA5}">
                      <a16:colId xmlns:a16="http://schemas.microsoft.com/office/drawing/2014/main" val="3933606409"/>
                    </a:ext>
                  </a:extLst>
                </a:gridCol>
                <a:gridCol w="1078396">
                  <a:extLst>
                    <a:ext uri="{9D8B030D-6E8A-4147-A177-3AD203B41FA5}">
                      <a16:colId xmlns:a16="http://schemas.microsoft.com/office/drawing/2014/main" val="1437455438"/>
                    </a:ext>
                  </a:extLst>
                </a:gridCol>
                <a:gridCol w="1078396">
                  <a:extLst>
                    <a:ext uri="{9D8B030D-6E8A-4147-A177-3AD203B41FA5}">
                      <a16:colId xmlns:a16="http://schemas.microsoft.com/office/drawing/2014/main" val="302946556"/>
                    </a:ext>
                  </a:extLst>
                </a:gridCol>
                <a:gridCol w="1078396">
                  <a:extLst>
                    <a:ext uri="{9D8B030D-6E8A-4147-A177-3AD203B41FA5}">
                      <a16:colId xmlns:a16="http://schemas.microsoft.com/office/drawing/2014/main" val="2882006684"/>
                    </a:ext>
                  </a:extLst>
                </a:gridCol>
                <a:gridCol w="1078396">
                  <a:extLst>
                    <a:ext uri="{9D8B030D-6E8A-4147-A177-3AD203B41FA5}">
                      <a16:colId xmlns:a16="http://schemas.microsoft.com/office/drawing/2014/main" val="184553375"/>
                    </a:ext>
                  </a:extLst>
                </a:gridCol>
                <a:gridCol w="1078396">
                  <a:extLst>
                    <a:ext uri="{9D8B030D-6E8A-4147-A177-3AD203B41FA5}">
                      <a16:colId xmlns:a16="http://schemas.microsoft.com/office/drawing/2014/main" val="1608390863"/>
                    </a:ext>
                  </a:extLst>
                </a:gridCol>
                <a:gridCol w="1078396">
                  <a:extLst>
                    <a:ext uri="{9D8B030D-6E8A-4147-A177-3AD203B41FA5}">
                      <a16:colId xmlns:a16="http://schemas.microsoft.com/office/drawing/2014/main" val="4177249449"/>
                    </a:ext>
                  </a:extLst>
                </a:gridCol>
                <a:gridCol w="1078396">
                  <a:extLst>
                    <a:ext uri="{9D8B030D-6E8A-4147-A177-3AD203B41FA5}">
                      <a16:colId xmlns:a16="http://schemas.microsoft.com/office/drawing/2014/main" val="1093630432"/>
                    </a:ext>
                  </a:extLst>
                </a:gridCol>
              </a:tblGrid>
              <a:tr h="6888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Ư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Ợ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5885812"/>
                  </a:ext>
                </a:extLst>
              </a:tr>
              <a:tr h="6888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Ì</a:t>
                      </a:r>
                      <a:endParaRPr lang="en-US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0714783"/>
                  </a:ext>
                </a:extLst>
              </a:tr>
              <a:tr h="6888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6882565"/>
                  </a:ext>
                </a:extLst>
              </a:tr>
              <a:tr h="6888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Ứ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Ấ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3365261"/>
                  </a:ext>
                </a:extLst>
              </a:tr>
              <a:tr h="6888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Ó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Í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287740"/>
                  </a:ext>
                </a:extLst>
              </a:tr>
              <a:tr h="6888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Ổ</a:t>
                      </a:r>
                      <a:endParaRPr lang="en-US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Ơ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7030948"/>
                  </a:ext>
                </a:extLst>
              </a:tr>
              <a:tr h="6888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Ầ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Ữ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4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4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1898759"/>
                  </a:ext>
                </a:extLst>
              </a:tr>
            </a:tbl>
          </a:graphicData>
        </a:graphic>
      </p:graphicFrame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39481" y="121540"/>
            <a:ext cx="621299" cy="599401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33632" y="816473"/>
            <a:ext cx="621299" cy="599401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39481" y="1505314"/>
            <a:ext cx="621299" cy="599401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28171" y="2200247"/>
            <a:ext cx="621299" cy="599401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39481" y="2889088"/>
            <a:ext cx="621299" cy="599401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39481" y="3577929"/>
            <a:ext cx="621299" cy="599401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F849691D-32E7-4772-898D-8C0C4FC38191}"/>
              </a:ext>
            </a:extLst>
          </p:cNvPr>
          <p:cNvSpPr/>
          <p:nvPr/>
        </p:nvSpPr>
        <p:spPr>
          <a:xfrm>
            <a:off x="0" y="5049066"/>
            <a:ext cx="12192000" cy="18182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pt-BR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</a:t>
            </a:r>
            <a:r>
              <a:rPr lang="pt-BR" sz="4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“ANH EM THA TỘI CHO AI, THÌ NGƯỜI ẤY … …”</a:t>
            </a:r>
            <a:endParaRPr lang="vi-VN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3" name="Star: 10 Points 62">
            <a:extLst>
              <a:ext uri="{FF2B5EF4-FFF2-40B4-BE49-F238E27FC236}">
                <a16:creationId xmlns:a16="http://schemas.microsoft.com/office/drawing/2014/main" id="{3E8A48A8-5EEF-40B6-8C5E-432849592B66}"/>
              </a:ext>
            </a:extLst>
          </p:cNvPr>
          <p:cNvSpPr/>
          <p:nvPr/>
        </p:nvSpPr>
        <p:spPr>
          <a:xfrm>
            <a:off x="339481" y="4272862"/>
            <a:ext cx="621299" cy="599401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FF0000"/>
                </a:solidFill>
                <a:latin typeface="Calibri" panose="020F0502020204030204"/>
              </a:rPr>
              <a:t>7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54DA759E-B01E-47F0-A622-ED480B0EC1D1}"/>
              </a:ext>
            </a:extLst>
          </p:cNvPr>
          <p:cNvSpPr/>
          <p:nvPr/>
        </p:nvSpPr>
        <p:spPr>
          <a:xfrm>
            <a:off x="0" y="5050605"/>
            <a:ext cx="12192000" cy="18182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pt-BR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	</a:t>
            </a:r>
            <a:r>
              <a:rPr lang="pt-BR" sz="4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GIÊ-SU HIỆN RA VÀ BAN CHO CÁC MÔN ĐỆ ĐIỀU GÌ?</a:t>
            </a:r>
            <a:endParaRPr lang="vi-VN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AEB03D4D-0F57-4D3A-BFB3-F3F756612D92}"/>
              </a:ext>
            </a:extLst>
          </p:cNvPr>
          <p:cNvSpPr/>
          <p:nvPr/>
        </p:nvSpPr>
        <p:spPr>
          <a:xfrm>
            <a:off x="0" y="5061437"/>
            <a:ext cx="12192000" cy="18182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	</a:t>
            </a:r>
            <a:r>
              <a:rPr lang="vi-VN" sz="4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GIÊ-SU ĐÃ CHO CÁC MÔN ĐỆ XEM THỨ GÌ ĐỂ CHỨNG MINH NGƯỜI ĐANG SỐNG?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9B09DE39-C4DA-4069-8D12-FD808C2F52E2}"/>
              </a:ext>
            </a:extLst>
          </p:cNvPr>
          <p:cNvSpPr/>
          <p:nvPr/>
        </p:nvSpPr>
        <p:spPr>
          <a:xfrm>
            <a:off x="-5505" y="5028626"/>
            <a:ext cx="12192000" cy="18182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4.	</a:t>
            </a:r>
            <a:r>
              <a:rPr lang="vi-VN" sz="4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GIÊ-SU HIỆN RA NGÀY NÀO TRONG TUẦN?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16DC20F-09D1-494C-A4A6-488CEE6F3692}"/>
              </a:ext>
            </a:extLst>
          </p:cNvPr>
          <p:cNvSpPr/>
          <p:nvPr/>
        </p:nvSpPr>
        <p:spPr>
          <a:xfrm>
            <a:off x="4201" y="5047994"/>
            <a:ext cx="12192000" cy="18182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5.	</a:t>
            </a:r>
            <a:r>
              <a:rPr lang="vi-VN" sz="4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NƠI CÁC MÔN ĐỆ Ở TRƯỚC KHI CHÚA HIỆN RA ĐỀU Ở TRONG TÌNH TRẠNG NÀO?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792BBA50-BD32-4135-952B-6D0D32426869}"/>
              </a:ext>
            </a:extLst>
          </p:cNvPr>
          <p:cNvSpPr/>
          <p:nvPr/>
        </p:nvSpPr>
        <p:spPr>
          <a:xfrm>
            <a:off x="-21005" y="5034639"/>
            <a:ext cx="12192000" cy="18182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6.	</a:t>
            </a:r>
            <a:r>
              <a:rPr lang="vi-VN" sz="4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SAU KHI CHÚC BÌNH AN VÀ CHO CÁC ÔNG XEM TAY, CẠNH SƯỜN, CHÚA ĐÃ LÀM GÌ CHO CÁC MÔN ĐỆ?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48C07E5-D8FA-4F21-9ABA-FC5FFADC4EC1}"/>
              </a:ext>
            </a:extLst>
          </p:cNvPr>
          <p:cNvSpPr/>
          <p:nvPr/>
        </p:nvSpPr>
        <p:spPr>
          <a:xfrm>
            <a:off x="22511" y="5049095"/>
            <a:ext cx="12192000" cy="18182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7.	</a:t>
            </a:r>
            <a:r>
              <a:rPr lang="vi-VN" sz="4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“ANH EM … … AI, THÌ NGƯỜI ẤY BỊ … …”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4D590D-15DE-4F47-8B9C-393D348B5B29}"/>
              </a:ext>
            </a:extLst>
          </p:cNvPr>
          <p:cNvSpPr/>
          <p:nvPr/>
        </p:nvSpPr>
        <p:spPr>
          <a:xfrm>
            <a:off x="1570381" y="137822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F93FF5AA-547A-4F43-82FD-01C416C47349}"/>
              </a:ext>
            </a:extLst>
          </p:cNvPr>
          <p:cNvSpPr/>
          <p:nvPr/>
        </p:nvSpPr>
        <p:spPr>
          <a:xfrm>
            <a:off x="2648810" y="137822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603F173-4A2C-4369-A364-46C4C9AF6742}"/>
              </a:ext>
            </a:extLst>
          </p:cNvPr>
          <p:cNvSpPr/>
          <p:nvPr/>
        </p:nvSpPr>
        <p:spPr>
          <a:xfrm>
            <a:off x="3727239" y="137822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5A08560C-ED80-4D3A-9322-40055F860F9B}"/>
              </a:ext>
            </a:extLst>
          </p:cNvPr>
          <p:cNvSpPr/>
          <p:nvPr/>
        </p:nvSpPr>
        <p:spPr>
          <a:xfrm>
            <a:off x="4805668" y="137822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416697B-B8EF-46DE-9D0B-8F3F28140A4D}"/>
              </a:ext>
            </a:extLst>
          </p:cNvPr>
          <p:cNvSpPr/>
          <p:nvPr/>
        </p:nvSpPr>
        <p:spPr>
          <a:xfrm>
            <a:off x="5884097" y="137822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465152CD-9280-43F6-8298-400D8CF49B21}"/>
              </a:ext>
            </a:extLst>
          </p:cNvPr>
          <p:cNvSpPr/>
          <p:nvPr/>
        </p:nvSpPr>
        <p:spPr>
          <a:xfrm>
            <a:off x="6962526" y="137822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CE96D83-E20A-4382-939C-CDBD4DA2038E}"/>
              </a:ext>
            </a:extLst>
          </p:cNvPr>
          <p:cNvSpPr/>
          <p:nvPr/>
        </p:nvSpPr>
        <p:spPr>
          <a:xfrm>
            <a:off x="8040955" y="137822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EFCC212-8F87-422C-BF45-B4CF6256ABE8}"/>
              </a:ext>
            </a:extLst>
          </p:cNvPr>
          <p:cNvSpPr/>
          <p:nvPr/>
        </p:nvSpPr>
        <p:spPr>
          <a:xfrm>
            <a:off x="2648810" y="84129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B865C523-2F3D-4C66-96B0-E6FC606D20AB}"/>
              </a:ext>
            </a:extLst>
          </p:cNvPr>
          <p:cNvSpPr/>
          <p:nvPr/>
        </p:nvSpPr>
        <p:spPr>
          <a:xfrm>
            <a:off x="3727239" y="84129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F25D23A0-C37B-4A86-AF90-565097C6E8FA}"/>
              </a:ext>
            </a:extLst>
          </p:cNvPr>
          <p:cNvSpPr/>
          <p:nvPr/>
        </p:nvSpPr>
        <p:spPr>
          <a:xfrm>
            <a:off x="4805668" y="84129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07B21D2F-6465-4058-B461-69291D31B414}"/>
              </a:ext>
            </a:extLst>
          </p:cNvPr>
          <p:cNvSpPr/>
          <p:nvPr/>
        </p:nvSpPr>
        <p:spPr>
          <a:xfrm>
            <a:off x="5884097" y="84129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DF74E28C-341E-430D-80A4-8A375BBBC39C}"/>
              </a:ext>
            </a:extLst>
          </p:cNvPr>
          <p:cNvSpPr/>
          <p:nvPr/>
        </p:nvSpPr>
        <p:spPr>
          <a:xfrm>
            <a:off x="6962526" y="84129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59B881C6-28AB-4F52-B486-C372D9CAB6BA}"/>
              </a:ext>
            </a:extLst>
          </p:cNvPr>
          <p:cNvSpPr/>
          <p:nvPr/>
        </p:nvSpPr>
        <p:spPr>
          <a:xfrm>
            <a:off x="8040955" y="84129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A15CD10A-2878-43A7-A556-9017A0996800}"/>
              </a:ext>
            </a:extLst>
          </p:cNvPr>
          <p:cNvSpPr/>
          <p:nvPr/>
        </p:nvSpPr>
        <p:spPr>
          <a:xfrm>
            <a:off x="1570381" y="1519745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56FF0E3B-984A-4640-8067-A24AEA8011A4}"/>
              </a:ext>
            </a:extLst>
          </p:cNvPr>
          <p:cNvSpPr/>
          <p:nvPr/>
        </p:nvSpPr>
        <p:spPr>
          <a:xfrm>
            <a:off x="2648810" y="1519745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B7C83CA4-3CC3-4FE9-8066-D074DDB808CE}"/>
              </a:ext>
            </a:extLst>
          </p:cNvPr>
          <p:cNvSpPr/>
          <p:nvPr/>
        </p:nvSpPr>
        <p:spPr>
          <a:xfrm>
            <a:off x="3727239" y="1519745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E2F3BA9A-D9FB-4C50-88A0-2723F63DBAAA}"/>
              </a:ext>
            </a:extLst>
          </p:cNvPr>
          <p:cNvSpPr/>
          <p:nvPr/>
        </p:nvSpPr>
        <p:spPr>
          <a:xfrm>
            <a:off x="4805668" y="1519745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DDF4CA92-AF2E-4911-9DBF-7F4501DD7779}"/>
              </a:ext>
            </a:extLst>
          </p:cNvPr>
          <p:cNvSpPr/>
          <p:nvPr/>
        </p:nvSpPr>
        <p:spPr>
          <a:xfrm>
            <a:off x="5884097" y="1519745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C57D8D32-1890-4541-87A1-5FF6DF20D207}"/>
              </a:ext>
            </a:extLst>
          </p:cNvPr>
          <p:cNvSpPr/>
          <p:nvPr/>
        </p:nvSpPr>
        <p:spPr>
          <a:xfrm>
            <a:off x="6962526" y="1519745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1F30CF62-B2AF-4B4C-9A4A-FBF78BDAD9FD}"/>
              </a:ext>
            </a:extLst>
          </p:cNvPr>
          <p:cNvSpPr/>
          <p:nvPr/>
        </p:nvSpPr>
        <p:spPr>
          <a:xfrm>
            <a:off x="2648810" y="221963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648795C0-2FE4-4865-9E5C-4DE5E9BE0516}"/>
              </a:ext>
            </a:extLst>
          </p:cNvPr>
          <p:cNvSpPr/>
          <p:nvPr/>
        </p:nvSpPr>
        <p:spPr>
          <a:xfrm>
            <a:off x="3727239" y="221963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B4237050-6A2F-4F02-9F47-0552C77F2B9D}"/>
              </a:ext>
            </a:extLst>
          </p:cNvPr>
          <p:cNvSpPr/>
          <p:nvPr/>
        </p:nvSpPr>
        <p:spPr>
          <a:xfrm>
            <a:off x="4805668" y="221963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965A0001-67D5-4792-A09B-D3F84F76F217}"/>
              </a:ext>
            </a:extLst>
          </p:cNvPr>
          <p:cNvSpPr/>
          <p:nvPr/>
        </p:nvSpPr>
        <p:spPr>
          <a:xfrm>
            <a:off x="5884097" y="221963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8EC28D8E-A141-47E2-B00D-5640A3CCCA8F}"/>
              </a:ext>
            </a:extLst>
          </p:cNvPr>
          <p:cNvSpPr/>
          <p:nvPr/>
        </p:nvSpPr>
        <p:spPr>
          <a:xfrm>
            <a:off x="6962526" y="221963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1015F03D-FD72-4D44-994E-340DD7AA65D5}"/>
              </a:ext>
            </a:extLst>
          </p:cNvPr>
          <p:cNvSpPr/>
          <p:nvPr/>
        </p:nvSpPr>
        <p:spPr>
          <a:xfrm>
            <a:off x="8040955" y="221963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44E75EA1-855C-4AAB-A151-4DFB3EBE7A40}"/>
              </a:ext>
            </a:extLst>
          </p:cNvPr>
          <p:cNvSpPr/>
          <p:nvPr/>
        </p:nvSpPr>
        <p:spPr>
          <a:xfrm>
            <a:off x="9119384" y="221963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41138387-CB67-473F-9550-6494EB713EF3}"/>
              </a:ext>
            </a:extLst>
          </p:cNvPr>
          <p:cNvSpPr/>
          <p:nvPr/>
        </p:nvSpPr>
        <p:spPr>
          <a:xfrm>
            <a:off x="1570381" y="2882528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8D349EAA-1685-48C9-B116-1EA0EC911B12}"/>
              </a:ext>
            </a:extLst>
          </p:cNvPr>
          <p:cNvSpPr/>
          <p:nvPr/>
        </p:nvSpPr>
        <p:spPr>
          <a:xfrm>
            <a:off x="2648810" y="2882528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424A5431-464C-42CC-BB21-483FECBB979E}"/>
              </a:ext>
            </a:extLst>
          </p:cNvPr>
          <p:cNvSpPr/>
          <p:nvPr/>
        </p:nvSpPr>
        <p:spPr>
          <a:xfrm>
            <a:off x="3727239" y="2882528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FB6DA5CB-C77E-43DE-8430-AB30CE8927E8}"/>
              </a:ext>
            </a:extLst>
          </p:cNvPr>
          <p:cNvSpPr/>
          <p:nvPr/>
        </p:nvSpPr>
        <p:spPr>
          <a:xfrm>
            <a:off x="4805668" y="2882528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E7974E07-AA0D-4FBB-A65B-717157018D46}"/>
              </a:ext>
            </a:extLst>
          </p:cNvPr>
          <p:cNvSpPr/>
          <p:nvPr/>
        </p:nvSpPr>
        <p:spPr>
          <a:xfrm>
            <a:off x="5884097" y="2882528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0E4903D9-3830-4E03-8FFA-A9075729B9FB}"/>
              </a:ext>
            </a:extLst>
          </p:cNvPr>
          <p:cNvSpPr/>
          <p:nvPr/>
        </p:nvSpPr>
        <p:spPr>
          <a:xfrm>
            <a:off x="6962526" y="2882528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7CE3683A-4921-4552-873E-4DAF8501785D}"/>
              </a:ext>
            </a:extLst>
          </p:cNvPr>
          <p:cNvSpPr/>
          <p:nvPr/>
        </p:nvSpPr>
        <p:spPr>
          <a:xfrm>
            <a:off x="8040955" y="2882528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F972A0F1-7D44-42A1-8B57-DA0081E7AC38}"/>
              </a:ext>
            </a:extLst>
          </p:cNvPr>
          <p:cNvSpPr/>
          <p:nvPr/>
        </p:nvSpPr>
        <p:spPr>
          <a:xfrm>
            <a:off x="1570381" y="3588543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703C397E-2B96-44A0-BDC3-1732F591748A}"/>
              </a:ext>
            </a:extLst>
          </p:cNvPr>
          <p:cNvSpPr/>
          <p:nvPr/>
        </p:nvSpPr>
        <p:spPr>
          <a:xfrm>
            <a:off x="2648810" y="3588543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6D0BA16B-961E-4122-B4C0-B7D9BE7C6155}"/>
              </a:ext>
            </a:extLst>
          </p:cNvPr>
          <p:cNvSpPr/>
          <p:nvPr/>
        </p:nvSpPr>
        <p:spPr>
          <a:xfrm>
            <a:off x="3727239" y="3588543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1A3DF03D-B8EA-4C5A-BEEE-9973B228DEF8}"/>
              </a:ext>
            </a:extLst>
          </p:cNvPr>
          <p:cNvSpPr/>
          <p:nvPr/>
        </p:nvSpPr>
        <p:spPr>
          <a:xfrm>
            <a:off x="4805668" y="3588543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61D87DF6-AC80-467C-B1BC-9A8E856E7358}"/>
              </a:ext>
            </a:extLst>
          </p:cNvPr>
          <p:cNvSpPr/>
          <p:nvPr/>
        </p:nvSpPr>
        <p:spPr>
          <a:xfrm>
            <a:off x="5884097" y="3588543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5D10BC89-B344-485E-A973-E023D38D0CB8}"/>
              </a:ext>
            </a:extLst>
          </p:cNvPr>
          <p:cNvSpPr/>
          <p:nvPr/>
        </p:nvSpPr>
        <p:spPr>
          <a:xfrm>
            <a:off x="6962526" y="3588543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4A32011B-C83E-45DD-B3EF-F56A22A456E1}"/>
              </a:ext>
            </a:extLst>
          </p:cNvPr>
          <p:cNvSpPr/>
          <p:nvPr/>
        </p:nvSpPr>
        <p:spPr>
          <a:xfrm>
            <a:off x="8040955" y="3588543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80B475BE-9AD9-4818-8EB3-B291E49E5914}"/>
              </a:ext>
            </a:extLst>
          </p:cNvPr>
          <p:cNvSpPr/>
          <p:nvPr/>
        </p:nvSpPr>
        <p:spPr>
          <a:xfrm>
            <a:off x="1570381" y="425574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7B44E6A0-3A4F-45E2-BF88-E43D109499F1}"/>
              </a:ext>
            </a:extLst>
          </p:cNvPr>
          <p:cNvSpPr/>
          <p:nvPr/>
        </p:nvSpPr>
        <p:spPr>
          <a:xfrm>
            <a:off x="2648810" y="425574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6A4722A5-66F5-4983-9FD6-8A7B23A6A678}"/>
              </a:ext>
            </a:extLst>
          </p:cNvPr>
          <p:cNvSpPr/>
          <p:nvPr/>
        </p:nvSpPr>
        <p:spPr>
          <a:xfrm>
            <a:off x="3727239" y="425574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3AE843BA-C8B4-4A42-A117-E9A82EC2B5EC}"/>
              </a:ext>
            </a:extLst>
          </p:cNvPr>
          <p:cNvSpPr/>
          <p:nvPr/>
        </p:nvSpPr>
        <p:spPr>
          <a:xfrm>
            <a:off x="4805668" y="425574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897061AD-133D-4CE4-AD0A-989BFDB91B9C}"/>
              </a:ext>
            </a:extLst>
          </p:cNvPr>
          <p:cNvSpPr/>
          <p:nvPr/>
        </p:nvSpPr>
        <p:spPr>
          <a:xfrm>
            <a:off x="5884097" y="425574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CA06597A-A2B1-4136-AAF3-C0A08596A912}"/>
              </a:ext>
            </a:extLst>
          </p:cNvPr>
          <p:cNvSpPr/>
          <p:nvPr/>
        </p:nvSpPr>
        <p:spPr>
          <a:xfrm>
            <a:off x="6962526" y="4255740"/>
            <a:ext cx="1078429" cy="699885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1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1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4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0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3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6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0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3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6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9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2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5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4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1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4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5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6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1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4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7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0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3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6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9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2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6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1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1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3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9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1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1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4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7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0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3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6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9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2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2" fill="hold">
                      <p:stCondLst>
                        <p:cond delay="0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6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8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9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0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1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4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5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9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0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1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4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5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6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8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9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0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3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4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5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6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8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9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0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1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8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1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7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0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3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6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88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9" fill="hold">
                      <p:stCondLst>
                        <p:cond delay="0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3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5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6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7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0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1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2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3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5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6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7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8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0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1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2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3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5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6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0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1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2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3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0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3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6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9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2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5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60" grpId="0" animBg="1"/>
      <p:bldP spid="60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4" grpId="0" animBg="1"/>
      <p:bldP spid="4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9" grpId="0" animBg="1"/>
      <p:bldP spid="79" grpId="1" animBg="1"/>
      <p:bldP spid="82" grpId="0" animBg="1"/>
      <p:bldP spid="82" grpId="1" animBg="1"/>
      <p:bldP spid="89" grpId="0" animBg="1"/>
      <p:bldP spid="89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102" grpId="0" animBg="1"/>
      <p:bldP spid="102" grpId="1" animBg="1"/>
      <p:bldP spid="103" grpId="0" animBg="1"/>
      <p:bldP spid="103" grpId="1" animBg="1"/>
      <p:bldP spid="107" grpId="0" animBg="1"/>
      <p:bldP spid="107" grpId="1" animBg="1"/>
      <p:bldP spid="108" grpId="0" animBg="1"/>
      <p:bldP spid="108" grpId="1" animBg="1"/>
      <p:bldP spid="115" grpId="0" animBg="1"/>
      <p:bldP spid="115" grpId="1" animBg="1"/>
      <p:bldP spid="116" grpId="0" animBg="1"/>
      <p:bldP spid="116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2" grpId="0" animBg="1"/>
      <p:bldP spid="132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46" grpId="0" animBg="1"/>
      <p:bldP spid="146" grpId="1" animBg="1"/>
      <p:bldP spid="147" grpId="0" animBg="1"/>
      <p:bldP spid="147" grpId="1" animBg="1"/>
      <p:bldP spid="148" grpId="0" animBg="1"/>
      <p:bldP spid="148" grpId="1" animBg="1"/>
      <p:bldP spid="149" grpId="0" animBg="1"/>
      <p:bldP spid="149" grpId="1" animBg="1"/>
      <p:bldP spid="150" grpId="0" animBg="1"/>
      <p:bldP spid="150" grpId="1" animBg="1"/>
      <p:bldP spid="151" grpId="0" animBg="1"/>
      <p:bldP spid="151" grpId="1" animBg="1"/>
      <p:bldP spid="152" grpId="0" animBg="1"/>
      <p:bldP spid="152" grpId="1" animBg="1"/>
      <p:bldP spid="153" grpId="0" animBg="1"/>
      <p:bldP spid="153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740</Words>
  <Application>Microsoft Office PowerPoint</Application>
  <PresentationFormat>Widescreen</PresentationFormat>
  <Paragraphs>246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Algerian</vt:lpstr>
      <vt:lpstr>Arial</vt:lpstr>
      <vt:lpstr>Calibri</vt:lpstr>
      <vt:lpstr>Calibri Light</vt:lpstr>
      <vt:lpstr>Tahoma</vt:lpstr>
      <vt:lpstr>Times New Roman</vt:lpstr>
      <vt:lpstr>Verdana</vt:lpstr>
      <vt:lpstr>Wingdings</vt:lpstr>
      <vt:lpstr>1_Office Theme</vt:lpstr>
      <vt:lpstr>PowerPoint Presentation</vt:lpstr>
      <vt:lpstr>PowerPoint Presentation</vt:lpstr>
      <vt:lpstr>Đức Giê-su đến, đứng giữa các ông và nói: “Bình an cho anh em !” </vt:lpstr>
      <vt:lpstr>Nói xong, Người cho các ông xem tay và cạnh sườn. Các môn đệ vui mừng vì được thấy Chúa. </vt:lpstr>
      <vt:lpstr>Người lại nói với các ông : “Bình an cho anh em ! Như Chúa Cha đã sai Thầy, thì Thầy cũng sai anh em.” </vt:lpstr>
      <vt:lpstr>Nói xong, Người thổi hơi vào các ông và bảo: “Anh em hãy nhận lấy Thánh Thần. </vt:lpstr>
      <vt:lpstr>Anh em tha tội cho ai, thì người ấy được tha; anh em cầm giữ ai, thì người ấy bị cầm giữ.”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5</cp:revision>
  <dcterms:created xsi:type="dcterms:W3CDTF">2020-05-28T16:44:11Z</dcterms:created>
  <dcterms:modified xsi:type="dcterms:W3CDTF">2024-05-18T01:56:01Z</dcterms:modified>
</cp:coreProperties>
</file>