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375" r:id="rId4"/>
    <p:sldId id="376" r:id="rId5"/>
    <p:sldId id="377" r:id="rId6"/>
    <p:sldId id="378" r:id="rId7"/>
    <p:sldId id="379" r:id="rId8"/>
    <p:sldId id="380" r:id="rId9"/>
    <p:sldId id="381" r:id="rId10"/>
    <p:sldId id="382" r:id="rId11"/>
    <p:sldId id="383" r:id="rId12"/>
    <p:sldId id="384" r:id="rId13"/>
    <p:sldId id="385" r:id="rId14"/>
    <p:sldId id="386" r:id="rId15"/>
    <p:sldId id="387" r:id="rId16"/>
    <p:sldId id="293" r:id="rId17"/>
    <p:sldId id="296" r:id="rId18"/>
    <p:sldId id="327" r:id="rId19"/>
    <p:sldId id="260" r:id="rId20"/>
    <p:sldId id="373" r:id="rId21"/>
    <p:sldId id="388" r:id="rId22"/>
    <p:sldId id="389" r:id="rId23"/>
    <p:sldId id="390" r:id="rId24"/>
    <p:sldId id="391" r:id="rId25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446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5662B-256D-4CAE-A5C1-CCF8C0DCA3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C7B3A7-E636-45CA-BEB6-E0CD7C55E0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F850A-80E2-4093-BE10-38C912A56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7056-7FB8-4FC2-BD3A-E1C49238DD8C}" type="datetimeFigureOut">
              <a:rPr lang="vi-VN" smtClean="0"/>
              <a:t>13/04/2024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DCC89-B0A4-4A51-82C4-51DDFA5EB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B957D-EA76-49ED-9522-B4E71B4FC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3EB96-D306-4B1C-88D6-61ACAE27530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39751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475FD-3BC0-4AA0-9C65-2343C5045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EA2952-7976-41B6-B641-1A0FD8D8B4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938FCA-BC45-4F3E-885E-E4D4572B7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7056-7FB8-4FC2-BD3A-E1C49238DD8C}" type="datetimeFigureOut">
              <a:rPr lang="vi-VN" smtClean="0"/>
              <a:t>13/04/2024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B5694-65E1-4CF3-BD25-BEE7D9C96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19AE79-ADDE-4381-95FF-149E8466D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3EB96-D306-4B1C-88D6-61ACAE27530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53822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D8848-1A44-4FC5-8F4D-FB5B8E6B79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7918EB-DD67-4430-B16D-4DCF65E2C9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7E1581-1DD3-45A2-BA04-8A8999998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7056-7FB8-4FC2-BD3A-E1C49238DD8C}" type="datetimeFigureOut">
              <a:rPr lang="vi-VN" smtClean="0"/>
              <a:t>13/04/2024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31D2F-CC01-43C1-BBE3-C9472297A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C0DA5-22E6-4490-B340-B19B92160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3EB96-D306-4B1C-88D6-61ACAE27530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42719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10455-7AFF-42CC-88ED-372986D63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602A0-01D1-4D30-A5BF-67B6C3410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AFF964-0596-4780-8FDC-E97A11B80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7056-7FB8-4FC2-BD3A-E1C49238DD8C}" type="datetimeFigureOut">
              <a:rPr lang="vi-VN" smtClean="0"/>
              <a:t>13/04/2024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D1665-CE3D-44D1-83D9-4F76D12C0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DD7E17-B3E2-4827-BDD0-2B6E93BC7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3EB96-D306-4B1C-88D6-61ACAE27530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79626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5C4FD-2C47-4A16-AD23-3D7C30A11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406C3B-BCDB-4B39-9B9F-F1A996DF7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F9957C-D76F-4F23-BD8B-1546104C1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7056-7FB8-4FC2-BD3A-E1C49238DD8C}" type="datetimeFigureOut">
              <a:rPr lang="vi-VN" smtClean="0"/>
              <a:t>13/04/2024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3B28F-0487-4871-814E-A1CB19352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C8A87C-5809-40AF-93BA-2FFD493BF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3EB96-D306-4B1C-88D6-61ACAE27530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84785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4EAAD-33A6-4C96-8D71-2BC54D81E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A27F4-04DF-484A-BD2D-5B4052ABA7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28407E-7B23-4105-97BF-7A751AB58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A73369-F008-4A35-9426-3E2021CD4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7056-7FB8-4FC2-BD3A-E1C49238DD8C}" type="datetimeFigureOut">
              <a:rPr lang="vi-VN" smtClean="0"/>
              <a:t>13/04/2024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F6527C-7D72-4D89-9008-D384B4685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504319-1670-4A62-985B-270DCF586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3EB96-D306-4B1C-88D6-61ACAE27530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00935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3200A-BE13-4D95-8642-F769B11D2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D44B71-E53F-4EA2-9BE7-0155AF50E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7DB251-17AE-417C-B5AD-3437F45505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4A80ED-4E6D-48B7-94AB-913D6FA183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F62C70-4CB3-4FF8-89FE-2AA5293E04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2ADB85-4339-42B4-8ACD-5C2EA705E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7056-7FB8-4FC2-BD3A-E1C49238DD8C}" type="datetimeFigureOut">
              <a:rPr lang="vi-VN" smtClean="0"/>
              <a:t>13/04/2024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E2F68F-08AB-4EA2-A242-DF65568FF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148F88-E439-4C39-86AD-B057AFEC4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3EB96-D306-4B1C-88D6-61ACAE27530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3224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B1D4E-8F9A-43B4-A248-5639F8E49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75FDD0-3A59-4AB2-AEEC-90F053490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7056-7FB8-4FC2-BD3A-E1C49238DD8C}" type="datetimeFigureOut">
              <a:rPr lang="vi-VN" smtClean="0"/>
              <a:t>13/04/2024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CBA99A-29CE-400B-9865-F84E41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74536C-0340-4BC9-A310-6AB186B97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3EB96-D306-4B1C-88D6-61ACAE27530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96091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58227B-A347-4AEF-B59C-09AC24072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7056-7FB8-4FC2-BD3A-E1C49238DD8C}" type="datetimeFigureOut">
              <a:rPr lang="vi-VN" smtClean="0"/>
              <a:t>13/04/2024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E8E673-250C-4D88-8D4B-DE0397980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A7BEB7-CB9C-44B2-80FA-2BE15E17C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3EB96-D306-4B1C-88D6-61ACAE27530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83219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6C49D-510C-47DB-A3A7-3B993B8EB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BA10C-B69C-45C8-8254-4FF5470FA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915A7F-5F88-46F9-B07D-74D6CF5E4C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7EDC5C-DF87-4892-BFCF-121AE57CE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7056-7FB8-4FC2-BD3A-E1C49238DD8C}" type="datetimeFigureOut">
              <a:rPr lang="vi-VN" smtClean="0"/>
              <a:t>13/04/2024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049523-E5D2-4BDE-82DB-F9C5FC8AC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589A4A-7AD0-426F-AEA6-7CA60F8EA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3EB96-D306-4B1C-88D6-61ACAE27530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91092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C0ACF-A5ED-4C96-BFEF-57D0DB10E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78E3F4-C672-44B4-B2D5-32BC05A38B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F55F3C-E763-4086-81C0-F07FEE4FDB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0379DB-52FF-421A-A019-C12C03B43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7056-7FB8-4FC2-BD3A-E1C49238DD8C}" type="datetimeFigureOut">
              <a:rPr lang="vi-VN" smtClean="0"/>
              <a:t>13/04/2024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C9D36E-F339-4F16-9231-4D291CC17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CAC064-4A81-4A46-A429-FA0772AA6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3EB96-D306-4B1C-88D6-61ACAE27530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8388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D59AB9-5169-4FB2-A7DF-F29969C74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08EA89-C93D-4162-8283-8A5D67442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BC851A-3719-4550-AEFC-0F3BCC0AD9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07056-7FB8-4FC2-BD3A-E1C49238DD8C}" type="datetimeFigureOut">
              <a:rPr lang="vi-VN" smtClean="0"/>
              <a:t>13/04/2024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D4A8E-69BD-4B32-A714-14D4739FFC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F1EBD-DECF-4CC0-82D7-0E1860D31D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3EB96-D306-4B1C-88D6-61ACAE27530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89462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68480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CHÚA</a:t>
            </a:r>
            <a:r>
              <a:rPr kumimoji="0" lang="en-US" sz="40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NHẬT III MÙA PHỤC SINH NĂM B</a:t>
            </a:r>
            <a:endParaRPr kumimoji="0" lang="en-US" sz="40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FF0000">
                  <a:alpha val="77000"/>
                </a:srgbClr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739869" y="5349368"/>
            <a:ext cx="10712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noProof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NHÂN DANH NGƯỜI MÀ RAO GIẢNG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Rồi Người bảo : “Khi còn ở với anh em, Thầy đã từng nói với anh em rằng tất cả những gì sách Luật Mô-sê,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611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các Sách Ngôn Sứ và các Thánh Vịnh đã chép về Thầy đều phải được ứng nghiệm.”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976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Bấy giờ Người mở trí cho các ông hiểu Kinh Thánh và Người nói: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48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“Có lời Kinh Thánh chép rằng : Đấng Ki-tô phải chịu khổ hình, rồi ngày thứ ba, từ cõi chết sống lại ;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289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phải nhân danh Người mà rao giảng cho muôn dân, bắt đầu từ Giê-ru-sa-lem, kêu gọi họ sám hối để được ơn tha tội.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603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Chính anh em là chứng nhân về những điều này.” </a:t>
            </a:r>
            <a:r>
              <a:rPr lang="vi-VN" sz="7200" b="1" i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400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21" y="170566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8521" y="842540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58521" y="1520379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21" y="2197648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58521" y="2874917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58521" y="3552186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4" name="Star: 10 Points 3">
            <a:extLst>
              <a:ext uri="{FF2B5EF4-FFF2-40B4-BE49-F238E27FC236}">
                <a16:creationId xmlns:a16="http://schemas.microsoft.com/office/drawing/2014/main" id="{7A1FBFD6-3BA0-4CD9-9C85-496259AA56E6}"/>
              </a:ext>
            </a:extLst>
          </p:cNvPr>
          <p:cNvSpPr/>
          <p:nvPr/>
        </p:nvSpPr>
        <p:spPr>
          <a:xfrm>
            <a:off x="358521" y="4229455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FF0000"/>
                </a:solidFill>
                <a:latin typeface="Calibri" panose="020F0502020204030204"/>
              </a:rPr>
              <a:t>7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E7D70FE-F199-4AE7-A23E-E17CA9DD67CA}"/>
              </a:ext>
            </a:extLst>
          </p:cNvPr>
          <p:cNvSpPr/>
          <p:nvPr/>
        </p:nvSpPr>
        <p:spPr>
          <a:xfrm>
            <a:off x="0" y="4999927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	KHI ĐỨC GIÊ-SU HIỆN RA, CÁC MÔN ĐỆ TƯỞNG NGƯỜI LÀ GÌ?</a:t>
            </a:r>
            <a:endParaRPr lang="en-US" sz="48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56AA12F-164C-44AD-ABB1-58C9321EC0AB}"/>
              </a:ext>
            </a:extLst>
          </p:cNvPr>
          <p:cNvSpPr/>
          <p:nvPr/>
        </p:nvSpPr>
        <p:spPr>
          <a:xfrm>
            <a:off x="0" y="5014061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	CÁC MÔN ĐỆ CẢM THẤY THẾ NÀO KHI ĐỨC GIÊ-SU HIỆN RA?</a:t>
            </a:r>
            <a:endParaRPr lang="en-US" sz="4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9EFA968-B209-4219-A5D5-4EA74E10EFBC}"/>
              </a:ext>
            </a:extLst>
          </p:cNvPr>
          <p:cNvSpPr/>
          <p:nvPr/>
        </p:nvSpPr>
        <p:spPr>
          <a:xfrm>
            <a:off x="0" y="5010685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	ĐỨC GIÊ-SU TRUYỀN CHO CÁC MÔN ĐỆ PHẢI NHÂN DANH NGƯỜI ĐỂ LÀM GÌ?</a:t>
            </a:r>
            <a:endParaRPr lang="en-US" sz="40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9F0C5E5-F57B-4F0A-A574-6F18A21A676C}"/>
              </a:ext>
            </a:extLst>
          </p:cNvPr>
          <p:cNvSpPr/>
          <p:nvPr/>
        </p:nvSpPr>
        <p:spPr>
          <a:xfrm>
            <a:off x="0" y="5020610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	MỖI LẦN HIỆN RA, ĐỨC GIÊ-SU BAN ĐIỀU GÌ ĐẦU TIÊN CHO CÁC MÔN ĐỆ?</a:t>
            </a:r>
            <a:endParaRPr lang="en-US" sz="40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FAB39B0-1848-43E3-93C8-0A5CE8226C39}"/>
              </a:ext>
            </a:extLst>
          </p:cNvPr>
          <p:cNvSpPr/>
          <p:nvPr/>
        </p:nvSpPr>
        <p:spPr>
          <a:xfrm>
            <a:off x="0" y="503694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	ĐỨC GIÊ-SU SỐNG LẠI VÀO NGÀY THỨ MẤY SAU KHI CHẾT?</a:t>
            </a:r>
            <a:endParaRPr lang="en-US" sz="48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A0FABC4-A6EB-4188-87F1-90A7084F38F9}"/>
              </a:ext>
            </a:extLst>
          </p:cNvPr>
          <p:cNvSpPr/>
          <p:nvPr/>
        </p:nvSpPr>
        <p:spPr>
          <a:xfrm>
            <a:off x="0" y="5104804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6.	ĐỂ CHỨNG MINH NGƯỜI THẬT SỰ SỐNG LẠI, ĐỨC GIÊ-SU ĐÃ </a:t>
            </a:r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CẦM CÁI 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GÌ MÀ CÁC MÔN ĐỆ ĐƯA CHO?</a:t>
            </a:r>
            <a:endParaRPr lang="en-US" sz="40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14A2647-F8A0-42DA-B35D-7915E60572E5}"/>
              </a:ext>
            </a:extLst>
          </p:cNvPr>
          <p:cNvSpPr/>
          <p:nvPr/>
        </p:nvSpPr>
        <p:spPr>
          <a:xfrm>
            <a:off x="0" y="507544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7.	MUÔN DÂN PHẢI LÀM GÌ ĐỂ ĐƯỢC ƠN THA TỘI?</a:t>
            </a:r>
            <a:endParaRPr lang="en-US" sz="5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7756733-D36D-4CA3-857D-67CD7C9386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174942"/>
              </p:ext>
            </p:extLst>
          </p:nvPr>
        </p:nvGraphicFramePr>
        <p:xfrm>
          <a:off x="1510747" y="70950"/>
          <a:ext cx="8696740" cy="4829041"/>
        </p:xfrm>
        <a:graphic>
          <a:graphicData uri="http://schemas.openxmlformats.org/drawingml/2006/table">
            <a:tbl>
              <a:tblPr firstRow="1" firstCol="1" bandRow="1"/>
              <a:tblGrid>
                <a:gridCol w="869674">
                  <a:extLst>
                    <a:ext uri="{9D8B030D-6E8A-4147-A177-3AD203B41FA5}">
                      <a16:colId xmlns:a16="http://schemas.microsoft.com/office/drawing/2014/main" val="345034894"/>
                    </a:ext>
                  </a:extLst>
                </a:gridCol>
                <a:gridCol w="869674">
                  <a:extLst>
                    <a:ext uri="{9D8B030D-6E8A-4147-A177-3AD203B41FA5}">
                      <a16:colId xmlns:a16="http://schemas.microsoft.com/office/drawing/2014/main" val="636574053"/>
                    </a:ext>
                  </a:extLst>
                </a:gridCol>
                <a:gridCol w="869674">
                  <a:extLst>
                    <a:ext uri="{9D8B030D-6E8A-4147-A177-3AD203B41FA5}">
                      <a16:colId xmlns:a16="http://schemas.microsoft.com/office/drawing/2014/main" val="1929835636"/>
                    </a:ext>
                  </a:extLst>
                </a:gridCol>
                <a:gridCol w="869674">
                  <a:extLst>
                    <a:ext uri="{9D8B030D-6E8A-4147-A177-3AD203B41FA5}">
                      <a16:colId xmlns:a16="http://schemas.microsoft.com/office/drawing/2014/main" val="486223820"/>
                    </a:ext>
                  </a:extLst>
                </a:gridCol>
                <a:gridCol w="869674">
                  <a:extLst>
                    <a:ext uri="{9D8B030D-6E8A-4147-A177-3AD203B41FA5}">
                      <a16:colId xmlns:a16="http://schemas.microsoft.com/office/drawing/2014/main" val="2021454977"/>
                    </a:ext>
                  </a:extLst>
                </a:gridCol>
                <a:gridCol w="869674">
                  <a:extLst>
                    <a:ext uri="{9D8B030D-6E8A-4147-A177-3AD203B41FA5}">
                      <a16:colId xmlns:a16="http://schemas.microsoft.com/office/drawing/2014/main" val="697542569"/>
                    </a:ext>
                  </a:extLst>
                </a:gridCol>
                <a:gridCol w="869674">
                  <a:extLst>
                    <a:ext uri="{9D8B030D-6E8A-4147-A177-3AD203B41FA5}">
                      <a16:colId xmlns:a16="http://schemas.microsoft.com/office/drawing/2014/main" val="1351711908"/>
                    </a:ext>
                  </a:extLst>
                </a:gridCol>
                <a:gridCol w="869674">
                  <a:extLst>
                    <a:ext uri="{9D8B030D-6E8A-4147-A177-3AD203B41FA5}">
                      <a16:colId xmlns:a16="http://schemas.microsoft.com/office/drawing/2014/main" val="3222691051"/>
                    </a:ext>
                  </a:extLst>
                </a:gridCol>
                <a:gridCol w="869674">
                  <a:extLst>
                    <a:ext uri="{9D8B030D-6E8A-4147-A177-3AD203B41FA5}">
                      <a16:colId xmlns:a16="http://schemas.microsoft.com/office/drawing/2014/main" val="2237527551"/>
                    </a:ext>
                  </a:extLst>
                </a:gridCol>
                <a:gridCol w="869674">
                  <a:extLst>
                    <a:ext uri="{9D8B030D-6E8A-4147-A177-3AD203B41FA5}">
                      <a16:colId xmlns:a16="http://schemas.microsoft.com/office/drawing/2014/main" val="4279898724"/>
                    </a:ext>
                  </a:extLst>
                </a:gridCol>
              </a:tblGrid>
              <a:tr h="6898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Ở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6506"/>
                  </a:ext>
                </a:extLst>
              </a:tr>
              <a:tr h="6898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Ả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Ố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9830976"/>
                  </a:ext>
                </a:extLst>
              </a:tr>
              <a:tr h="6898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Ả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4609262"/>
                  </a:ext>
                </a:extLst>
              </a:tr>
              <a:tr h="6898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Ì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9345701"/>
                  </a:ext>
                </a:extLst>
              </a:tr>
              <a:tr h="6898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Ứ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8067270"/>
                  </a:ext>
                </a:extLst>
              </a:tr>
              <a:tr h="6898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K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Ú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2426926"/>
                  </a:ext>
                </a:extLst>
              </a:tr>
              <a:tr h="6898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Ố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0441918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09E7318-9ED6-4296-BC24-2C90E8E604CB}"/>
              </a:ext>
            </a:extLst>
          </p:cNvPr>
          <p:cNvSpPr/>
          <p:nvPr/>
        </p:nvSpPr>
        <p:spPr>
          <a:xfrm>
            <a:off x="2375453" y="66851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F968811-45FC-44FF-8FC4-245854216EA1}"/>
              </a:ext>
            </a:extLst>
          </p:cNvPr>
          <p:cNvSpPr/>
          <p:nvPr/>
        </p:nvSpPr>
        <p:spPr>
          <a:xfrm>
            <a:off x="3243053" y="66851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D8AF927-97B3-4D79-9651-BE536F1FEF0A}"/>
              </a:ext>
            </a:extLst>
          </p:cNvPr>
          <p:cNvSpPr/>
          <p:nvPr/>
        </p:nvSpPr>
        <p:spPr>
          <a:xfrm>
            <a:off x="4110653" y="66851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E557BEC-75F1-4783-998A-AF9C29FEC4E3}"/>
              </a:ext>
            </a:extLst>
          </p:cNvPr>
          <p:cNvSpPr/>
          <p:nvPr/>
        </p:nvSpPr>
        <p:spPr>
          <a:xfrm>
            <a:off x="4978253" y="66851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783BAD6-7904-4D66-89B0-597057FB6914}"/>
              </a:ext>
            </a:extLst>
          </p:cNvPr>
          <p:cNvSpPr/>
          <p:nvPr/>
        </p:nvSpPr>
        <p:spPr>
          <a:xfrm>
            <a:off x="5845853" y="66851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6803ECC-46CB-444E-AE1C-CFA396C50D56}"/>
              </a:ext>
            </a:extLst>
          </p:cNvPr>
          <p:cNvSpPr/>
          <p:nvPr/>
        </p:nvSpPr>
        <p:spPr>
          <a:xfrm>
            <a:off x="6713453" y="66851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7A6BCF5-AE5F-4FA3-9231-ACDCC1734B5F}"/>
              </a:ext>
            </a:extLst>
          </p:cNvPr>
          <p:cNvSpPr/>
          <p:nvPr/>
        </p:nvSpPr>
        <p:spPr>
          <a:xfrm>
            <a:off x="7595371" y="66851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71784A8-2FAB-40C0-A8C9-29BE8A1781D4}"/>
              </a:ext>
            </a:extLst>
          </p:cNvPr>
          <p:cNvSpPr/>
          <p:nvPr/>
        </p:nvSpPr>
        <p:spPr>
          <a:xfrm>
            <a:off x="8462971" y="66851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719682F-484C-45D4-A4EF-5D733E9B5811}"/>
              </a:ext>
            </a:extLst>
          </p:cNvPr>
          <p:cNvSpPr/>
          <p:nvPr/>
        </p:nvSpPr>
        <p:spPr>
          <a:xfrm>
            <a:off x="9330571" y="66851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A7CC3DF-EE3D-41FC-B491-F059DD1FFB4E}"/>
              </a:ext>
            </a:extLst>
          </p:cNvPr>
          <p:cNvSpPr/>
          <p:nvPr/>
        </p:nvSpPr>
        <p:spPr>
          <a:xfrm>
            <a:off x="1507853" y="770232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70C6EDD-4171-4753-BC2F-BDD1D8A3C2F0}"/>
              </a:ext>
            </a:extLst>
          </p:cNvPr>
          <p:cNvSpPr/>
          <p:nvPr/>
        </p:nvSpPr>
        <p:spPr>
          <a:xfrm>
            <a:off x="2375453" y="770232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4D0B6E9-B591-4D97-A947-01497DBF9D56}"/>
              </a:ext>
            </a:extLst>
          </p:cNvPr>
          <p:cNvSpPr/>
          <p:nvPr/>
        </p:nvSpPr>
        <p:spPr>
          <a:xfrm>
            <a:off x="3243053" y="770232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CD5E487-1B37-4732-A729-D7836B6F3EFF}"/>
              </a:ext>
            </a:extLst>
          </p:cNvPr>
          <p:cNvSpPr/>
          <p:nvPr/>
        </p:nvSpPr>
        <p:spPr>
          <a:xfrm>
            <a:off x="4110653" y="770232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E01265A-E644-4EF1-9611-DD470207C37F}"/>
              </a:ext>
            </a:extLst>
          </p:cNvPr>
          <p:cNvSpPr/>
          <p:nvPr/>
        </p:nvSpPr>
        <p:spPr>
          <a:xfrm>
            <a:off x="4978253" y="770232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7C2E197-3282-4A99-9417-C25EA3CD6263}"/>
              </a:ext>
            </a:extLst>
          </p:cNvPr>
          <p:cNvSpPr/>
          <p:nvPr/>
        </p:nvSpPr>
        <p:spPr>
          <a:xfrm>
            <a:off x="5845853" y="770232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7FEA648-B929-4579-9C29-A13E4CD25E0E}"/>
              </a:ext>
            </a:extLst>
          </p:cNvPr>
          <p:cNvSpPr/>
          <p:nvPr/>
        </p:nvSpPr>
        <p:spPr>
          <a:xfrm>
            <a:off x="6727771" y="770232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840178E-0295-48B9-9FB3-19CFF3442E09}"/>
              </a:ext>
            </a:extLst>
          </p:cNvPr>
          <p:cNvSpPr/>
          <p:nvPr/>
        </p:nvSpPr>
        <p:spPr>
          <a:xfrm>
            <a:off x="7595371" y="770232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FC0EFEE-AC4D-4F5D-A261-799E68611BF8}"/>
              </a:ext>
            </a:extLst>
          </p:cNvPr>
          <p:cNvSpPr/>
          <p:nvPr/>
        </p:nvSpPr>
        <p:spPr>
          <a:xfrm>
            <a:off x="2375453" y="1457264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AA47F38-76B7-4D69-AF2A-504BA49AD9E5}"/>
              </a:ext>
            </a:extLst>
          </p:cNvPr>
          <p:cNvSpPr/>
          <p:nvPr/>
        </p:nvSpPr>
        <p:spPr>
          <a:xfrm>
            <a:off x="3243053" y="1457264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7BF9C1D-BCE1-487D-BAE3-FA8D866D4EF4}"/>
              </a:ext>
            </a:extLst>
          </p:cNvPr>
          <p:cNvSpPr/>
          <p:nvPr/>
        </p:nvSpPr>
        <p:spPr>
          <a:xfrm>
            <a:off x="4110653" y="1457264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78CAB0C-9E0B-4A0B-9F8F-C6CFD0866BD2}"/>
              </a:ext>
            </a:extLst>
          </p:cNvPr>
          <p:cNvSpPr/>
          <p:nvPr/>
        </p:nvSpPr>
        <p:spPr>
          <a:xfrm>
            <a:off x="4978253" y="1457264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3046ADB-6D5B-445B-9A88-49CD9E212DB4}"/>
              </a:ext>
            </a:extLst>
          </p:cNvPr>
          <p:cNvSpPr/>
          <p:nvPr/>
        </p:nvSpPr>
        <p:spPr>
          <a:xfrm>
            <a:off x="5845853" y="1457264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4805554-96F9-42C1-98F5-9237CD1CFDCD}"/>
              </a:ext>
            </a:extLst>
          </p:cNvPr>
          <p:cNvSpPr/>
          <p:nvPr/>
        </p:nvSpPr>
        <p:spPr>
          <a:xfrm>
            <a:off x="6713453" y="1457264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94748D7-B8F0-438C-8E45-6E3BC331A8A3}"/>
              </a:ext>
            </a:extLst>
          </p:cNvPr>
          <p:cNvSpPr/>
          <p:nvPr/>
        </p:nvSpPr>
        <p:spPr>
          <a:xfrm>
            <a:off x="7595371" y="1457264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23403D0-F36A-40C7-AD01-6B06A0622953}"/>
              </a:ext>
            </a:extLst>
          </p:cNvPr>
          <p:cNvSpPr/>
          <p:nvPr/>
        </p:nvSpPr>
        <p:spPr>
          <a:xfrm>
            <a:off x="8462971" y="1457264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150925A-F4D9-4DED-9284-99D18BC9CB7E}"/>
              </a:ext>
            </a:extLst>
          </p:cNvPr>
          <p:cNvSpPr/>
          <p:nvPr/>
        </p:nvSpPr>
        <p:spPr>
          <a:xfrm>
            <a:off x="2375453" y="2144296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A1BD8C8-0B5A-4FFD-A479-3BCB7F8AD33C}"/>
              </a:ext>
            </a:extLst>
          </p:cNvPr>
          <p:cNvSpPr/>
          <p:nvPr/>
        </p:nvSpPr>
        <p:spPr>
          <a:xfrm>
            <a:off x="3243053" y="2144296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ACC7DD5-5246-429B-90FC-B961C5685E6A}"/>
              </a:ext>
            </a:extLst>
          </p:cNvPr>
          <p:cNvSpPr/>
          <p:nvPr/>
        </p:nvSpPr>
        <p:spPr>
          <a:xfrm>
            <a:off x="4110653" y="2144296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E4F75FB-C787-4A27-B503-36E98059BCB6}"/>
              </a:ext>
            </a:extLst>
          </p:cNvPr>
          <p:cNvSpPr/>
          <p:nvPr/>
        </p:nvSpPr>
        <p:spPr>
          <a:xfrm>
            <a:off x="4978253" y="2144296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B76ABF4-A6BF-4027-B8C3-0AF390BBAEC8}"/>
              </a:ext>
            </a:extLst>
          </p:cNvPr>
          <p:cNvSpPr/>
          <p:nvPr/>
        </p:nvSpPr>
        <p:spPr>
          <a:xfrm>
            <a:off x="5845853" y="2144296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AC509BD-8933-4A0C-B94C-C5B4F9826593}"/>
              </a:ext>
            </a:extLst>
          </p:cNvPr>
          <p:cNvSpPr/>
          <p:nvPr/>
        </p:nvSpPr>
        <p:spPr>
          <a:xfrm>
            <a:off x="6713453" y="2144296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44597D9-DB07-4E1A-9691-5A7F2C066B5D}"/>
              </a:ext>
            </a:extLst>
          </p:cNvPr>
          <p:cNvSpPr/>
          <p:nvPr/>
        </p:nvSpPr>
        <p:spPr>
          <a:xfrm>
            <a:off x="4110653" y="2830760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581B300-D4D9-443B-B06C-03501727525C}"/>
              </a:ext>
            </a:extLst>
          </p:cNvPr>
          <p:cNvSpPr/>
          <p:nvPr/>
        </p:nvSpPr>
        <p:spPr>
          <a:xfrm>
            <a:off x="4978253" y="2830760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E98A6997-140A-49B8-868D-95CA70BEB83B}"/>
              </a:ext>
            </a:extLst>
          </p:cNvPr>
          <p:cNvSpPr/>
          <p:nvPr/>
        </p:nvSpPr>
        <p:spPr>
          <a:xfrm>
            <a:off x="5845853" y="2830760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ED461F2E-E56B-44F1-9B8B-C2D48F7F3DE0}"/>
              </a:ext>
            </a:extLst>
          </p:cNvPr>
          <p:cNvSpPr/>
          <p:nvPr/>
        </p:nvSpPr>
        <p:spPr>
          <a:xfrm>
            <a:off x="6713453" y="2830760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865B4E8-4ACE-458C-8BFA-40DF5BF0BA9F}"/>
              </a:ext>
            </a:extLst>
          </p:cNvPr>
          <p:cNvSpPr/>
          <p:nvPr/>
        </p:nvSpPr>
        <p:spPr>
          <a:xfrm>
            <a:off x="7581053" y="2830760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7FBD5DB-FFF6-4262-B2FA-F6FE17502A21}"/>
              </a:ext>
            </a:extLst>
          </p:cNvPr>
          <p:cNvSpPr/>
          <p:nvPr/>
        </p:nvSpPr>
        <p:spPr>
          <a:xfrm>
            <a:off x="2375453" y="3514261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8F18E9B-B81C-41FB-8381-8CF371943612}"/>
              </a:ext>
            </a:extLst>
          </p:cNvPr>
          <p:cNvSpPr/>
          <p:nvPr/>
        </p:nvSpPr>
        <p:spPr>
          <a:xfrm>
            <a:off x="3243053" y="3514261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9236DB63-FC43-4032-B0A2-5D6A0149D82B}"/>
              </a:ext>
            </a:extLst>
          </p:cNvPr>
          <p:cNvSpPr/>
          <p:nvPr/>
        </p:nvSpPr>
        <p:spPr>
          <a:xfrm>
            <a:off x="4110653" y="3514261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FBA442C-C02B-4DD2-A095-1AE05E905E64}"/>
              </a:ext>
            </a:extLst>
          </p:cNvPr>
          <p:cNvSpPr/>
          <p:nvPr/>
        </p:nvSpPr>
        <p:spPr>
          <a:xfrm>
            <a:off x="4978253" y="3514261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91CC468-44E4-4C25-A67F-B20A7936A7D8}"/>
              </a:ext>
            </a:extLst>
          </p:cNvPr>
          <p:cNvSpPr/>
          <p:nvPr/>
        </p:nvSpPr>
        <p:spPr>
          <a:xfrm>
            <a:off x="5845853" y="3514261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F74E7D46-AEC2-4912-B78E-9EE7579BA830}"/>
              </a:ext>
            </a:extLst>
          </p:cNvPr>
          <p:cNvSpPr/>
          <p:nvPr/>
        </p:nvSpPr>
        <p:spPr>
          <a:xfrm>
            <a:off x="6713453" y="3514261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7CAE58D0-FF9C-42CF-B77A-4417CC5FAE46}"/>
              </a:ext>
            </a:extLst>
          </p:cNvPr>
          <p:cNvSpPr/>
          <p:nvPr/>
        </p:nvSpPr>
        <p:spPr>
          <a:xfrm>
            <a:off x="3243053" y="4214309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B482B3A5-D97F-4D01-8C8B-AC6879B2DF3B}"/>
              </a:ext>
            </a:extLst>
          </p:cNvPr>
          <p:cNvSpPr/>
          <p:nvPr/>
        </p:nvSpPr>
        <p:spPr>
          <a:xfrm>
            <a:off x="4110653" y="4214309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10300477-6C89-4536-B250-5607103FE247}"/>
              </a:ext>
            </a:extLst>
          </p:cNvPr>
          <p:cNvSpPr/>
          <p:nvPr/>
        </p:nvSpPr>
        <p:spPr>
          <a:xfrm>
            <a:off x="4978253" y="4214309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2A9E370-BA0C-4905-84D9-F07FA02C777F}"/>
              </a:ext>
            </a:extLst>
          </p:cNvPr>
          <p:cNvSpPr/>
          <p:nvPr/>
        </p:nvSpPr>
        <p:spPr>
          <a:xfrm>
            <a:off x="5845853" y="4214309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304A5142-8E7B-4052-BE11-ED879C920CB2}"/>
              </a:ext>
            </a:extLst>
          </p:cNvPr>
          <p:cNvSpPr/>
          <p:nvPr/>
        </p:nvSpPr>
        <p:spPr>
          <a:xfrm>
            <a:off x="6713453" y="4214309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C73F87A8-AD27-4EDF-9719-2E58A02C64B0}"/>
              </a:ext>
            </a:extLst>
          </p:cNvPr>
          <p:cNvSpPr/>
          <p:nvPr/>
        </p:nvSpPr>
        <p:spPr>
          <a:xfrm>
            <a:off x="7581053" y="4214309"/>
            <a:ext cx="867600" cy="68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56403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" dur="11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" dur="11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5" dur="11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8" dur="11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1" dur="11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4" dur="11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7" dur="11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0" dur="11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3" dur="11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7" dur="11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0" dur="11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3" dur="11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6" dur="11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9" dur="11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2" dur="11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5" dur="11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8" dur="11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6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1" fill="hold">
                      <p:stCondLst>
                        <p:cond delay="0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2" dur="11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5" dur="11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8" dur="11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1" dur="11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4" dur="11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7" dur="11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0" dur="11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3" dur="11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3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6" fill="hold">
                      <p:stCondLst>
                        <p:cond delay="0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7" dur="11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0" dur="11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3" dur="11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6" dur="11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9" dur="11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2" dur="11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9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5" fill="hold">
                      <p:stCondLst>
                        <p:cond delay="0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1" dur="11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4" dur="11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7" dur="11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0" dur="11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3" dur="11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4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6" fill="hold">
                      <p:stCondLst>
                        <p:cond delay="0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7" dur="11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0" dur="11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3" dur="11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6" dur="11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9" dur="11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2" dur="11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0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5" fill="hold">
                      <p:stCondLst>
                        <p:cond delay="0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0" fill="hold">
                      <p:stCondLst>
                        <p:cond delay="indefinite"/>
                      </p:stCondLst>
                      <p:childTnLst>
                        <p:par>
                          <p:cTn id="441" fill="hold">
                            <p:stCondLst>
                              <p:cond delay="0"/>
                            </p:stCondLst>
                            <p:childTnLst>
                              <p:par>
                                <p:cTn id="44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6" dur="11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9" dur="11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2" dur="11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5" dur="11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8" dur="11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1" dur="11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114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5" grpId="0" animBg="1"/>
      <p:bldP spid="5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133F2C4-838D-4E04-A240-224D3E4DA7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863704"/>
              </p:ext>
            </p:extLst>
          </p:nvPr>
        </p:nvGraphicFramePr>
        <p:xfrm>
          <a:off x="0" y="0"/>
          <a:ext cx="12192000" cy="6857998"/>
        </p:xfrm>
        <a:graphic>
          <a:graphicData uri="http://schemas.openxmlformats.org/drawingml/2006/table">
            <a:tbl>
              <a:tblPr firstRow="1" firstCol="1" bandRow="1"/>
              <a:tblGrid>
                <a:gridCol w="1219200">
                  <a:extLst>
                    <a:ext uri="{9D8B030D-6E8A-4147-A177-3AD203B41FA5}">
                      <a16:colId xmlns:a16="http://schemas.microsoft.com/office/drawing/2014/main" val="316845228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59371754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96034907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5738126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91995572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5257044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1864569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55326058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39313253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48545108"/>
                    </a:ext>
                  </a:extLst>
                </a:gridCol>
              </a:tblGrid>
              <a:tr h="9797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Ở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6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237935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Ả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6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9368616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6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361164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Ì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6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2582388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Ứ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vi-VN" sz="6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1135919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K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Ú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6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948960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60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5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9775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7030A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00B050">
              <a:alpha val="83000"/>
            </a:srgbClr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A cartoon of a person and a couple of kids&#10;&#10;Description automatically generated">
            <a:extLst>
              <a:ext uri="{FF2B5EF4-FFF2-40B4-BE49-F238E27FC236}">
                <a16:creationId xmlns:a16="http://schemas.microsoft.com/office/drawing/2014/main" id="{4142A041-7E0B-47E3-8EBF-5D3CFFC0C9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4126" y="1318793"/>
            <a:ext cx="5003816" cy="4202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5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ấy, hai môn đệ từ Em-mau trở về, thuật lại những gì đã xảy ra dọc đường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10355"/>
            <a:ext cx="1219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TIN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MỪNG CHÚA GIÊ-SU KI-TÔ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THEO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THÁNH LU-CA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Đi báo cho các tư tế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Tiếp tục về quê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Loan báo Tin Mừng trên đường đi</a:t>
              </a:r>
              <a:endParaRPr kumimoji="0" lang="pt-BR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T</a:t>
              </a: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rở lại cùng các môn đệ khác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Sau khi được Đức Giê-su hiện ra báo tin Phục sinh, 2 môn đệ về Emmau đã làm gì?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63028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Trở lại cùng các môn đệ khác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972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Rủ họ đi tìm Đức Giê-su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Loan báo tin vui cho họ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Theo dõi họ để báo cho quan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Chỉ có B và C đúng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Mục đích hai ông quay trở lại cùng các môn đệ để làm gì?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2760238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Loan báo tin vui cho họ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2502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Kêu gọi tin vào Tin Mừng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Tin vui phục sinh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Kêu gọi sám hối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Tất cả đều đúng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Vậy, chúng ta cần loan báo, rao giảng về điều gì?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63028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Tất cả đều đúng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509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Các Ki-tô hữu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 quan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Muôn dân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Thiếu nhi Thánh Thể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Giê-su muốn chúng ta loan báo Tin Mừng cho những ai?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3653065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Muôn dân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971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6563" y="-118509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172862" y="1244366"/>
            <a:ext cx="6312177" cy="3570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54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nhi </a:t>
            </a:r>
            <a:r>
              <a:rPr lang="vi-VN" sz="54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làm gì để góp phần loan báo Tin Mừng? 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và việc mình đã nhận ra Chúa thế nào khi Người bẻ bánh.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01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Các ông còn đang nói, thì chính Đức Giê-su đứng giữa các ông và bảo: “Bình an cho anh em!”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955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Các ông kinh hồn bạt vía, tưởng là thấy ma. Nhưng Người nói: “Sao lại hoảng hốt? Sao lòng anh em còn ngờ vực?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330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Nhìn chân tay Thầy coi, chính Thầy đây mà! Cứ rờ xem, ma đâu có xương có thịt như anh em thấy Thầy có đây ?”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109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Nói xong, Người đưa tay chân ra cho các ông xem.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696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Các ông còn chưa tin vì mừng quá, và còn đang ngỡ ngàng, thì Người hỏi : “Ở đây anh em có gì ăn không ?”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386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Các ông đưa cho Người một khúc cá nướng. Người cầm lấy và ăn trước mặt các ông.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442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853</Words>
  <Application>Microsoft Office PowerPoint</Application>
  <PresentationFormat>Widescreen</PresentationFormat>
  <Paragraphs>240</Paragraphs>
  <Slides>24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Algerian</vt:lpstr>
      <vt:lpstr>Arial</vt:lpstr>
      <vt:lpstr>Calibri</vt:lpstr>
      <vt:lpstr>Calibri Light</vt:lpstr>
      <vt:lpstr>Montserrat Black</vt:lpstr>
      <vt:lpstr>Times New Roman</vt:lpstr>
      <vt:lpstr>Verdana</vt:lpstr>
      <vt:lpstr>Office Theme</vt:lpstr>
      <vt:lpstr>PowerPoint Presentation</vt:lpstr>
      <vt:lpstr>PowerPoint Presentation</vt:lpstr>
      <vt:lpstr>và việc mình đã nhận ra Chúa thế nào khi Người bẻ bánh.</vt:lpstr>
      <vt:lpstr>Các ông còn đang nói, thì chính Đức Giê-su đứng giữa các ông và bảo: “Bình an cho anh em!” </vt:lpstr>
      <vt:lpstr>Các ông kinh hồn bạt vía, tưởng là thấy ma. Nhưng Người nói: “Sao lại hoảng hốt? Sao lòng anh em còn ngờ vực?</vt:lpstr>
      <vt:lpstr>Nhìn chân tay Thầy coi, chính Thầy đây mà! Cứ rờ xem, ma đâu có xương có thịt như anh em thấy Thầy có đây ?” </vt:lpstr>
      <vt:lpstr>Nói xong, Người đưa tay chân ra cho các ông xem.</vt:lpstr>
      <vt:lpstr>Các ông còn chưa tin vì mừng quá, và còn đang ngỡ ngàng, thì Người hỏi : “Ở đây anh em có gì ăn không ?” </vt:lpstr>
      <vt:lpstr>Các ông đưa cho Người một khúc cá nướng. Người cầm lấy và ăn trước mặt các ông.</vt:lpstr>
      <vt:lpstr>Rồi Người bảo : “Khi còn ở với anh em, Thầy đã từng nói với anh em rằng tất cả những gì sách Luật Mô-sê, </vt:lpstr>
      <vt:lpstr>các Sách Ngôn Sứ và các Thánh Vịnh đã chép về Thầy đều phải được ứng nghiệm.” </vt:lpstr>
      <vt:lpstr>Bấy giờ Người mở trí cho các ông hiểu Kinh Thánh và Người nói: </vt:lpstr>
      <vt:lpstr>“Có lời Kinh Thánh chép rằng : Đấng Ki-tô phải chịu khổ hình, rồi ngày thứ ba, từ cõi chết sống lại ; </vt:lpstr>
      <vt:lpstr>phải nhân danh Người mà rao giảng cho muôn dân, bắt đầu từ Giê-ru-sa-lem, kêu gọi họ sám hối để được ơn tha tội. </vt:lpstr>
      <vt:lpstr>Chính anh em là chứng nhân về những điều này.”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8</cp:revision>
  <dcterms:created xsi:type="dcterms:W3CDTF">2021-04-16T13:09:15Z</dcterms:created>
  <dcterms:modified xsi:type="dcterms:W3CDTF">2024-04-13T02:06:35Z</dcterms:modified>
</cp:coreProperties>
</file>