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374" r:id="rId4"/>
    <p:sldId id="375" r:id="rId5"/>
    <p:sldId id="376" r:id="rId6"/>
    <p:sldId id="377" r:id="rId7"/>
    <p:sldId id="378" r:id="rId8"/>
    <p:sldId id="379" r:id="rId9"/>
    <p:sldId id="380" r:id="rId10"/>
    <p:sldId id="381" r:id="rId11"/>
    <p:sldId id="382" r:id="rId12"/>
    <p:sldId id="383" r:id="rId13"/>
    <p:sldId id="384" r:id="rId14"/>
    <p:sldId id="385" r:id="rId15"/>
    <p:sldId id="386" r:id="rId16"/>
    <p:sldId id="387" r:id="rId17"/>
    <p:sldId id="388" r:id="rId18"/>
    <p:sldId id="389" r:id="rId19"/>
    <p:sldId id="390" r:id="rId20"/>
    <p:sldId id="391" r:id="rId21"/>
    <p:sldId id="293" r:id="rId22"/>
    <p:sldId id="295" r:id="rId23"/>
    <p:sldId id="327" r:id="rId24"/>
    <p:sldId id="260" r:id="rId25"/>
    <p:sldId id="373" r:id="rId26"/>
    <p:sldId id="392" r:id="rId27"/>
    <p:sldId id="393" r:id="rId28"/>
    <p:sldId id="394" r:id="rId29"/>
    <p:sldId id="395" r:id="rId30"/>
    <p:sldId id="357" r:id="rId31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3168" y="16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3DBE5-EEC1-4426-90D4-4FB2C681AE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E5ADAA-C2D1-4E40-9600-0ED31B0B65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2DD93F-8AEF-4CFE-88BA-FB9DF2E13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D65C-5D56-4532-894F-DC034559710C}" type="datetimeFigureOut">
              <a:rPr lang="vi-VN" smtClean="0"/>
              <a:t>06/04/2024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04E990-59EC-438F-B6AA-947BDA547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1C16AB-AFDE-4F8D-86CD-E84FF2061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3F5CB-86C3-43CF-B194-EC891C78400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93471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6A685-BC2B-470B-8E42-457585944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79647B-733B-4489-82D5-E27A28E29F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9ACEF-D737-479B-979A-ABEDC27D8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D65C-5D56-4532-894F-DC034559710C}" type="datetimeFigureOut">
              <a:rPr lang="vi-VN" smtClean="0"/>
              <a:t>06/04/2024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DD2930-7A63-4F1F-BBB2-1EF368F55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A0220-C6B9-4848-AE39-878948879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3F5CB-86C3-43CF-B194-EC891C78400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63822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D66184-5097-4499-B757-D8956B1DB8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86D554-5102-4A32-B808-2A9A147EAB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EAA33-0DEB-44DB-AE4C-5657FED3D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D65C-5D56-4532-894F-DC034559710C}" type="datetimeFigureOut">
              <a:rPr lang="vi-VN" smtClean="0"/>
              <a:t>06/04/2024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A45F0A-BBD5-4251-B54D-0900745B3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FD9ADA-B0EB-4952-9BD5-754BF229B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3F5CB-86C3-43CF-B194-EC891C78400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0715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D659F-BD0F-452E-A5AD-69384D31C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32E228-7FA4-4562-BA7A-8A5753CAF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75BFEA-C8AA-4F04-8259-FBAE14A3E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D65C-5D56-4532-894F-DC034559710C}" type="datetimeFigureOut">
              <a:rPr lang="vi-VN" smtClean="0"/>
              <a:t>06/04/2024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5613A-498F-47E2-9770-18616E834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BDA50B-1C91-4845-A23C-5DBE1680A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3F5CB-86C3-43CF-B194-EC891C78400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52162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59F77-947B-47C8-BB81-48E6BD1CA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7AE7A9-B1EA-45B5-B039-9BC7F46FA5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584FFF-E5A1-4651-ABCA-FD61A854E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D65C-5D56-4532-894F-DC034559710C}" type="datetimeFigureOut">
              <a:rPr lang="vi-VN" smtClean="0"/>
              <a:t>06/04/2024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DD3ABE-131A-4250-8949-0DF4EC38B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B5D1CF-ED7E-4D37-B5BA-184282BDA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3F5CB-86C3-43CF-B194-EC891C78400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55410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49995-B095-44DE-B979-922534C0B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A47474-3EE8-4CE2-AFE2-251B00C577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2FE3DA-7084-44B9-A98C-1B62970174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96F287-9544-489E-9934-6CC686F21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D65C-5D56-4532-894F-DC034559710C}" type="datetimeFigureOut">
              <a:rPr lang="vi-VN" smtClean="0"/>
              <a:t>06/04/2024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D04D6A-629B-485F-B431-C397147EB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9CABCC-E70D-4CDD-BC91-B3629905F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3F5CB-86C3-43CF-B194-EC891C78400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09270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B190D-58A5-4E52-98C1-50E7CF0AB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F6DB85-7DA6-4509-AA52-DB37BF143B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E1FCF4-2E8D-45CC-BE7D-086597E108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0D0EBF-7826-418F-8BC6-0BD9ACACD6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F335E6-1C7E-4ED4-A15F-CB64276778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4BF7F2-F72B-44DA-9C1C-B92CE7929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D65C-5D56-4532-894F-DC034559710C}" type="datetimeFigureOut">
              <a:rPr lang="vi-VN" smtClean="0"/>
              <a:t>06/04/2024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966AFE-F2D5-489F-BE3E-AFBF6DC0B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8EDE7F-6AFB-4AB9-BC19-CB8154F88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3F5CB-86C3-43CF-B194-EC891C78400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59411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EF6AD-1653-4B50-B0BF-3CF634D02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0688E2-14E4-4F29-B51B-53DF53A88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D65C-5D56-4532-894F-DC034559710C}" type="datetimeFigureOut">
              <a:rPr lang="vi-VN" smtClean="0"/>
              <a:t>06/04/2024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BC7D50-014F-4A7D-8864-F4032E95B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9693E5-BE7C-419D-96FC-14324806D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3F5CB-86C3-43CF-B194-EC891C78400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73978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58D908-A65A-4349-9553-E41741352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D65C-5D56-4532-894F-DC034559710C}" type="datetimeFigureOut">
              <a:rPr lang="vi-VN" smtClean="0"/>
              <a:t>06/04/2024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4E605B-904A-4BE8-B01B-7176E6998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FCED87-9EF9-4275-B741-BCD3FFAE6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3F5CB-86C3-43CF-B194-EC891C78400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26805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7BD90-E997-4453-AE82-01DCE57F6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8B6CA-3F18-4459-859D-703506CCA8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E4B542-0629-4939-9471-69A70174E4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16CBEE-6559-4FA5-907D-416E2D86C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D65C-5D56-4532-894F-DC034559710C}" type="datetimeFigureOut">
              <a:rPr lang="vi-VN" smtClean="0"/>
              <a:t>06/04/2024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F75522-F5F5-4FC2-A440-C8E34BC28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40A36D-3E82-489E-AAB3-D0F084897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3F5CB-86C3-43CF-B194-EC891C78400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8938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8F046-27C4-4560-AD32-9B45DBB7A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1E29D9-E93F-41F2-BB69-B0F89D77AD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7A0C35-32C6-4ECE-877C-1E5CD0CB24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9F1B8E-C8CF-4D6F-9E04-4A0670DE1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D65C-5D56-4532-894F-DC034559710C}" type="datetimeFigureOut">
              <a:rPr lang="vi-VN" smtClean="0"/>
              <a:t>06/04/2024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F01F38-41ED-4B11-BC53-71DCCD8F1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ABEC9F-41A9-4934-AFA7-C13F43A57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3F5CB-86C3-43CF-B194-EC891C78400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16374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277D46-6203-415B-8BF1-9DD9EBF88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F816C7-A8BA-4374-8F01-DA7D4839F8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333BCB-1E0E-493F-9598-EA19355436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DD65C-5D56-4532-894F-DC034559710C}" type="datetimeFigureOut">
              <a:rPr lang="vi-VN" smtClean="0"/>
              <a:t>06/04/2024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0D649D-1202-434D-B407-44F5FFD170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EF2F38-E93E-4AC0-90A9-FDDB17424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3F5CB-86C3-43CF-B194-EC891C78400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4059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VUI HỌC KINH 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THÁNH</a:t>
            </a: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endParaRPr kumimoji="0" lang="en-US" sz="3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ontserrat Black" panose="00000A00000000000000" pitchFamily="2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68480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FF000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CHÚA</a:t>
            </a:r>
            <a:r>
              <a:rPr kumimoji="0" lang="en-US" sz="40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FF000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NHẬT II MÙA PHỤC SINH NĂM B</a:t>
            </a:r>
            <a:endParaRPr kumimoji="0" lang="en-US" sz="40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FF0000">
                  <a:alpha val="77000"/>
                </a:srgbClr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739869" y="5349368"/>
            <a:ext cx="107122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noProof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PHÚC CHO NGƯỜI KHÔNG THẤY MÀ TIN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Ông Tô-ma đáp : “Nếu tôi không thấy dấu đinh ở tay Người,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770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nếu tôi không xỏ ngón tay vào lỗ đinh và không đặt bàn tay vào cạnh sườn Người, tôi chẳng có tin.”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8403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Tám ngày sau, các môn đệ Đức Giê-su lại có mặt trong nhà, có cả ông Tô-ma ở đó với các ông.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7708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Các cửa đều đóng kín. Đức Giê-su đến, đứng giữa các ông và nói : “Bình an cho anh em.”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2746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Rồi Người bảo ông Tô-ma : “Đặt ngón tay vào đây, và hãy nhìn xem tay Thầy.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576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Đưa tay ra mà đặt vào cạnh sườn Thầy. Đừng cứng lòng nữa, nhưng hãy tin.”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38041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Ông Tô-ma thưa Người: “Lạy Chúa của con, lạy Thiên Chúa của con !”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0518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7200" b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Đức Giê-su bảo : “Vì đã thấy Thầy, nên anh tin. Phúc thay những người không thấy mà tin !”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8559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Đức Giê-su đã làm nhiều dấu lạ khác nữa trước mặt các môn đệ; nhưng những dấu lạ đó không được ghi chép trong sách này.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4494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Còn những điều đã được chép ở đây là để anh em tin rằng Đức Giê-su là Đấng Ki-tô, Con Thiên Chúa,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882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4874"/>
            <a:ext cx="12192000" cy="5953125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Vào chiều ngày thứ nhất trong tuần, nơi các môn đệ ở, các cửa đều đóng kín, vì các ông sợ người Do-thái.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10355"/>
            <a:ext cx="1219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TIN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MỪNG CHÚA GIÊ-SU KI-TÔ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THEO 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THÁNH GIO AN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và để nhờ tin mà được sự sống nhờ danh Người.</a:t>
            </a: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7200" b="1" i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ĐÓ LÀ LỜI CHÚA</a:t>
            </a:r>
            <a:endParaRPr lang="en-US" sz="7200" b="1" i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3713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29946" y="108274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29946" y="917670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29946" y="1722170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29946" y="2531566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29946" y="3340962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29946" y="4150358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E7D70FE-F199-4AE7-A23E-E17CA9DD67CA}"/>
              </a:ext>
            </a:extLst>
          </p:cNvPr>
          <p:cNvSpPr/>
          <p:nvPr/>
        </p:nvSpPr>
        <p:spPr>
          <a:xfrm>
            <a:off x="0" y="5017085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>
              <a:lnSpc>
                <a:spcPct val="114000"/>
              </a:lnSpc>
            </a:pP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ĐIỀU ĐẦU TIÊN ĐỨC GIÊ-SU BAN CHO CÁC MÔN ĐỆ KHI NGƯỜI HIỆN RA LÀ GÌ?</a:t>
            </a:r>
            <a:endParaRPr lang="en-US" sz="4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FB836EC-391D-4C07-A48C-BEE6E2C0FA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5027473"/>
              </p:ext>
            </p:extLst>
          </p:nvPr>
        </p:nvGraphicFramePr>
        <p:xfrm>
          <a:off x="1669774" y="70948"/>
          <a:ext cx="8438320" cy="4799226"/>
        </p:xfrm>
        <a:graphic>
          <a:graphicData uri="http://schemas.openxmlformats.org/drawingml/2006/table">
            <a:tbl>
              <a:tblPr firstRow="1" firstCol="1" bandRow="1"/>
              <a:tblGrid>
                <a:gridCol w="843832">
                  <a:extLst>
                    <a:ext uri="{9D8B030D-6E8A-4147-A177-3AD203B41FA5}">
                      <a16:colId xmlns:a16="http://schemas.microsoft.com/office/drawing/2014/main" val="1759769213"/>
                    </a:ext>
                  </a:extLst>
                </a:gridCol>
                <a:gridCol w="843832">
                  <a:extLst>
                    <a:ext uri="{9D8B030D-6E8A-4147-A177-3AD203B41FA5}">
                      <a16:colId xmlns:a16="http://schemas.microsoft.com/office/drawing/2014/main" val="3377219672"/>
                    </a:ext>
                  </a:extLst>
                </a:gridCol>
                <a:gridCol w="843832">
                  <a:extLst>
                    <a:ext uri="{9D8B030D-6E8A-4147-A177-3AD203B41FA5}">
                      <a16:colId xmlns:a16="http://schemas.microsoft.com/office/drawing/2014/main" val="2094053634"/>
                    </a:ext>
                  </a:extLst>
                </a:gridCol>
                <a:gridCol w="843832">
                  <a:extLst>
                    <a:ext uri="{9D8B030D-6E8A-4147-A177-3AD203B41FA5}">
                      <a16:colId xmlns:a16="http://schemas.microsoft.com/office/drawing/2014/main" val="3802423479"/>
                    </a:ext>
                  </a:extLst>
                </a:gridCol>
                <a:gridCol w="843832">
                  <a:extLst>
                    <a:ext uri="{9D8B030D-6E8A-4147-A177-3AD203B41FA5}">
                      <a16:colId xmlns:a16="http://schemas.microsoft.com/office/drawing/2014/main" val="298416852"/>
                    </a:ext>
                  </a:extLst>
                </a:gridCol>
                <a:gridCol w="843832">
                  <a:extLst>
                    <a:ext uri="{9D8B030D-6E8A-4147-A177-3AD203B41FA5}">
                      <a16:colId xmlns:a16="http://schemas.microsoft.com/office/drawing/2014/main" val="3222306739"/>
                    </a:ext>
                  </a:extLst>
                </a:gridCol>
                <a:gridCol w="843832">
                  <a:extLst>
                    <a:ext uri="{9D8B030D-6E8A-4147-A177-3AD203B41FA5}">
                      <a16:colId xmlns:a16="http://schemas.microsoft.com/office/drawing/2014/main" val="3378365266"/>
                    </a:ext>
                  </a:extLst>
                </a:gridCol>
                <a:gridCol w="843832">
                  <a:extLst>
                    <a:ext uri="{9D8B030D-6E8A-4147-A177-3AD203B41FA5}">
                      <a16:colId xmlns:a16="http://schemas.microsoft.com/office/drawing/2014/main" val="2546671329"/>
                    </a:ext>
                  </a:extLst>
                </a:gridCol>
                <a:gridCol w="843832">
                  <a:extLst>
                    <a:ext uri="{9D8B030D-6E8A-4147-A177-3AD203B41FA5}">
                      <a16:colId xmlns:a16="http://schemas.microsoft.com/office/drawing/2014/main" val="11687011"/>
                    </a:ext>
                  </a:extLst>
                </a:gridCol>
                <a:gridCol w="843832">
                  <a:extLst>
                    <a:ext uri="{9D8B030D-6E8A-4147-A177-3AD203B41FA5}">
                      <a16:colId xmlns:a16="http://schemas.microsoft.com/office/drawing/2014/main" val="599395856"/>
                    </a:ext>
                  </a:extLst>
                </a:gridCol>
              </a:tblGrid>
              <a:tr h="7998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Ì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3147456"/>
                  </a:ext>
                </a:extLst>
              </a:tr>
              <a:tr h="7998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Ầ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08061"/>
                  </a:ext>
                </a:extLst>
              </a:tr>
              <a:tr h="7998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4264999"/>
                  </a:ext>
                </a:extLst>
              </a:tr>
              <a:tr h="7998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X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E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6066758"/>
                  </a:ext>
                </a:extLst>
              </a:tr>
              <a:tr h="7998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Ỗ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2415756"/>
                  </a:ext>
                </a:extLst>
              </a:tr>
              <a:tr h="7998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Ạ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Ư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Ờ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4479991"/>
                  </a:ext>
                </a:extLst>
              </a:tr>
            </a:tbl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1511B0C0-7560-476A-BC93-3B0146DDBA72}"/>
              </a:ext>
            </a:extLst>
          </p:cNvPr>
          <p:cNvSpPr/>
          <p:nvPr/>
        </p:nvSpPr>
        <p:spPr>
          <a:xfrm>
            <a:off x="2505887" y="869609"/>
            <a:ext cx="842400" cy="799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BEDF839-4F46-4CA2-ACE0-C76983088A86}"/>
              </a:ext>
            </a:extLst>
          </p:cNvPr>
          <p:cNvSpPr/>
          <p:nvPr/>
        </p:nvSpPr>
        <p:spPr>
          <a:xfrm>
            <a:off x="3355461" y="869609"/>
            <a:ext cx="842400" cy="799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0D84ECB-F2CD-434D-9182-69F6539AA64D}"/>
              </a:ext>
            </a:extLst>
          </p:cNvPr>
          <p:cNvSpPr/>
          <p:nvPr/>
        </p:nvSpPr>
        <p:spPr>
          <a:xfrm>
            <a:off x="4205035" y="869609"/>
            <a:ext cx="842400" cy="799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04EBF43-6F30-47D1-8DFD-1972FE84C0D8}"/>
              </a:ext>
            </a:extLst>
          </p:cNvPr>
          <p:cNvSpPr/>
          <p:nvPr/>
        </p:nvSpPr>
        <p:spPr>
          <a:xfrm>
            <a:off x="5047435" y="869609"/>
            <a:ext cx="842400" cy="799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A0285FC-2FFB-47AF-AFCE-66AAF836F891}"/>
              </a:ext>
            </a:extLst>
          </p:cNvPr>
          <p:cNvSpPr/>
          <p:nvPr/>
        </p:nvSpPr>
        <p:spPr>
          <a:xfrm>
            <a:off x="5900661" y="869609"/>
            <a:ext cx="842400" cy="799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2023A80-75C8-472E-A449-D1A5D433DDCE}"/>
              </a:ext>
            </a:extLst>
          </p:cNvPr>
          <p:cNvSpPr/>
          <p:nvPr/>
        </p:nvSpPr>
        <p:spPr>
          <a:xfrm>
            <a:off x="6743061" y="869609"/>
            <a:ext cx="842400" cy="799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F9E0CA9-D2A9-4BD3-891F-9C68F208D2F1}"/>
              </a:ext>
            </a:extLst>
          </p:cNvPr>
          <p:cNvSpPr/>
          <p:nvPr/>
        </p:nvSpPr>
        <p:spPr>
          <a:xfrm>
            <a:off x="7585461" y="869609"/>
            <a:ext cx="842400" cy="799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2CC9C6D-686D-4C74-8918-126CA8149E3A}"/>
              </a:ext>
            </a:extLst>
          </p:cNvPr>
          <p:cNvSpPr/>
          <p:nvPr/>
        </p:nvSpPr>
        <p:spPr>
          <a:xfrm>
            <a:off x="8435035" y="869609"/>
            <a:ext cx="842400" cy="799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F6E6E32-E672-4837-8A98-4EFE69403707}"/>
              </a:ext>
            </a:extLst>
          </p:cNvPr>
          <p:cNvSpPr/>
          <p:nvPr/>
        </p:nvSpPr>
        <p:spPr>
          <a:xfrm>
            <a:off x="9284609" y="869609"/>
            <a:ext cx="842400" cy="799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EA1A51D-37E1-4327-95A3-65F9D90A1960}"/>
              </a:ext>
            </a:extLst>
          </p:cNvPr>
          <p:cNvSpPr/>
          <p:nvPr/>
        </p:nvSpPr>
        <p:spPr>
          <a:xfrm>
            <a:off x="1655921" y="70409"/>
            <a:ext cx="842400" cy="799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5563568-C6F5-4348-BED3-E8C91B4364E2}"/>
              </a:ext>
            </a:extLst>
          </p:cNvPr>
          <p:cNvSpPr/>
          <p:nvPr/>
        </p:nvSpPr>
        <p:spPr>
          <a:xfrm>
            <a:off x="2505495" y="70409"/>
            <a:ext cx="842400" cy="799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4C7C50B-3322-42FE-A041-192945FEDE18}"/>
              </a:ext>
            </a:extLst>
          </p:cNvPr>
          <p:cNvSpPr/>
          <p:nvPr/>
        </p:nvSpPr>
        <p:spPr>
          <a:xfrm>
            <a:off x="3355069" y="70409"/>
            <a:ext cx="842400" cy="799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6E417DE-7D3E-40B1-AC37-00642D1CD79B}"/>
              </a:ext>
            </a:extLst>
          </p:cNvPr>
          <p:cNvSpPr/>
          <p:nvPr/>
        </p:nvSpPr>
        <p:spPr>
          <a:xfrm>
            <a:off x="4197469" y="70409"/>
            <a:ext cx="842400" cy="799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F9F5013-C9F6-41B1-8A9A-6AED8422DCC5}"/>
              </a:ext>
            </a:extLst>
          </p:cNvPr>
          <p:cNvSpPr/>
          <p:nvPr/>
        </p:nvSpPr>
        <p:spPr>
          <a:xfrm>
            <a:off x="5050695" y="70409"/>
            <a:ext cx="842400" cy="799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5A7476F-1919-448A-8676-15C2BDBA7BAE}"/>
              </a:ext>
            </a:extLst>
          </p:cNvPr>
          <p:cNvSpPr/>
          <p:nvPr/>
        </p:nvSpPr>
        <p:spPr>
          <a:xfrm>
            <a:off x="5893095" y="70409"/>
            <a:ext cx="842400" cy="799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FC71109-6624-42AC-B04D-F3A9F93542CC}"/>
              </a:ext>
            </a:extLst>
          </p:cNvPr>
          <p:cNvSpPr/>
          <p:nvPr/>
        </p:nvSpPr>
        <p:spPr>
          <a:xfrm>
            <a:off x="1656313" y="1668270"/>
            <a:ext cx="842400" cy="799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11A110F-59DB-4DFF-8946-815F97865E74}"/>
              </a:ext>
            </a:extLst>
          </p:cNvPr>
          <p:cNvSpPr/>
          <p:nvPr/>
        </p:nvSpPr>
        <p:spPr>
          <a:xfrm>
            <a:off x="2505887" y="1668270"/>
            <a:ext cx="842400" cy="799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51428B8-69AF-45C6-BDFC-2CDFD5475D1B}"/>
              </a:ext>
            </a:extLst>
          </p:cNvPr>
          <p:cNvSpPr/>
          <p:nvPr/>
        </p:nvSpPr>
        <p:spPr>
          <a:xfrm>
            <a:off x="3355461" y="1668270"/>
            <a:ext cx="842400" cy="799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CD07B8E0-AEE9-43F6-A9D7-4F4F4CB66A19}"/>
              </a:ext>
            </a:extLst>
          </p:cNvPr>
          <p:cNvSpPr/>
          <p:nvPr/>
        </p:nvSpPr>
        <p:spPr>
          <a:xfrm>
            <a:off x="4197861" y="1668270"/>
            <a:ext cx="842400" cy="799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2088DD8-3E99-4141-BA93-5630A47FEE36}"/>
              </a:ext>
            </a:extLst>
          </p:cNvPr>
          <p:cNvSpPr/>
          <p:nvPr/>
        </p:nvSpPr>
        <p:spPr>
          <a:xfrm>
            <a:off x="5051087" y="1668270"/>
            <a:ext cx="842400" cy="799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44A426C2-4662-4BA6-B434-6C504E804C81}"/>
              </a:ext>
            </a:extLst>
          </p:cNvPr>
          <p:cNvSpPr/>
          <p:nvPr/>
        </p:nvSpPr>
        <p:spPr>
          <a:xfrm>
            <a:off x="5893487" y="1668270"/>
            <a:ext cx="842400" cy="799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002C970-4298-4666-888C-6C3197F574FE}"/>
              </a:ext>
            </a:extLst>
          </p:cNvPr>
          <p:cNvSpPr/>
          <p:nvPr/>
        </p:nvSpPr>
        <p:spPr>
          <a:xfrm>
            <a:off x="1656313" y="2466931"/>
            <a:ext cx="842400" cy="799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2D65C191-32BB-4FFA-923D-2ACA4FBFC85C}"/>
              </a:ext>
            </a:extLst>
          </p:cNvPr>
          <p:cNvSpPr/>
          <p:nvPr/>
        </p:nvSpPr>
        <p:spPr>
          <a:xfrm>
            <a:off x="2505887" y="2466931"/>
            <a:ext cx="842400" cy="799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89F6D181-DB3E-4991-BE60-3EAAC50A2446}"/>
              </a:ext>
            </a:extLst>
          </p:cNvPr>
          <p:cNvSpPr/>
          <p:nvPr/>
        </p:nvSpPr>
        <p:spPr>
          <a:xfrm>
            <a:off x="3355461" y="2466931"/>
            <a:ext cx="842400" cy="799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8DBD9A96-3653-4473-97F1-BB132DEEAC04}"/>
              </a:ext>
            </a:extLst>
          </p:cNvPr>
          <p:cNvSpPr/>
          <p:nvPr/>
        </p:nvSpPr>
        <p:spPr>
          <a:xfrm>
            <a:off x="4197861" y="2466931"/>
            <a:ext cx="842400" cy="799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401EC229-34C5-4A14-8156-8FAF79B897EC}"/>
              </a:ext>
            </a:extLst>
          </p:cNvPr>
          <p:cNvSpPr/>
          <p:nvPr/>
        </p:nvSpPr>
        <p:spPr>
          <a:xfrm>
            <a:off x="5051087" y="2466931"/>
            <a:ext cx="842400" cy="799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D6966F28-5952-4D86-A6C5-36A735602381}"/>
              </a:ext>
            </a:extLst>
          </p:cNvPr>
          <p:cNvSpPr/>
          <p:nvPr/>
        </p:nvSpPr>
        <p:spPr>
          <a:xfrm>
            <a:off x="5893487" y="2466931"/>
            <a:ext cx="842400" cy="799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5E3B49B4-668C-407A-8540-4E1FC7D48F18}"/>
              </a:ext>
            </a:extLst>
          </p:cNvPr>
          <p:cNvSpPr/>
          <p:nvPr/>
        </p:nvSpPr>
        <p:spPr>
          <a:xfrm>
            <a:off x="1655426" y="3279660"/>
            <a:ext cx="842400" cy="799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0E808D6B-A291-4309-B91F-0E0E0D17E80F}"/>
              </a:ext>
            </a:extLst>
          </p:cNvPr>
          <p:cNvSpPr/>
          <p:nvPr/>
        </p:nvSpPr>
        <p:spPr>
          <a:xfrm>
            <a:off x="2505000" y="3279660"/>
            <a:ext cx="842400" cy="799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FD07B54B-1FD1-4F7B-BFB5-A5FC53765271}"/>
              </a:ext>
            </a:extLst>
          </p:cNvPr>
          <p:cNvSpPr/>
          <p:nvPr/>
        </p:nvSpPr>
        <p:spPr>
          <a:xfrm>
            <a:off x="3354574" y="3279660"/>
            <a:ext cx="842400" cy="799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3E4B1A0E-14A8-48E8-A8A6-758B1BB9944D}"/>
              </a:ext>
            </a:extLst>
          </p:cNvPr>
          <p:cNvSpPr/>
          <p:nvPr/>
        </p:nvSpPr>
        <p:spPr>
          <a:xfrm>
            <a:off x="4196974" y="3279660"/>
            <a:ext cx="842400" cy="799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D502BFF8-F606-43C3-BA5F-56266123A380}"/>
              </a:ext>
            </a:extLst>
          </p:cNvPr>
          <p:cNvSpPr/>
          <p:nvPr/>
        </p:nvSpPr>
        <p:spPr>
          <a:xfrm>
            <a:off x="5050200" y="3279660"/>
            <a:ext cx="842400" cy="799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718A9AB1-B964-411A-A291-F7AB8917D86A}"/>
              </a:ext>
            </a:extLst>
          </p:cNvPr>
          <p:cNvSpPr/>
          <p:nvPr/>
        </p:nvSpPr>
        <p:spPr>
          <a:xfrm>
            <a:off x="5892600" y="3279660"/>
            <a:ext cx="842400" cy="799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8385DA01-0100-47ED-9BE3-E70754776188}"/>
              </a:ext>
            </a:extLst>
          </p:cNvPr>
          <p:cNvSpPr/>
          <p:nvPr/>
        </p:nvSpPr>
        <p:spPr>
          <a:xfrm>
            <a:off x="2502235" y="4069440"/>
            <a:ext cx="842400" cy="799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666A13B2-274E-44E8-9144-95314FCF2EFE}"/>
              </a:ext>
            </a:extLst>
          </p:cNvPr>
          <p:cNvSpPr/>
          <p:nvPr/>
        </p:nvSpPr>
        <p:spPr>
          <a:xfrm>
            <a:off x="3351809" y="4069440"/>
            <a:ext cx="842400" cy="799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198BFCB5-7561-420C-9926-5FA69132DE02}"/>
              </a:ext>
            </a:extLst>
          </p:cNvPr>
          <p:cNvSpPr/>
          <p:nvPr/>
        </p:nvSpPr>
        <p:spPr>
          <a:xfrm>
            <a:off x="4201383" y="4069440"/>
            <a:ext cx="842400" cy="799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632C7BBD-28BE-4045-87C5-F6A1745974C3}"/>
              </a:ext>
            </a:extLst>
          </p:cNvPr>
          <p:cNvSpPr/>
          <p:nvPr/>
        </p:nvSpPr>
        <p:spPr>
          <a:xfrm>
            <a:off x="5043783" y="4069440"/>
            <a:ext cx="842400" cy="799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A883C79D-473E-4BC1-B4F4-45D79A448B84}"/>
              </a:ext>
            </a:extLst>
          </p:cNvPr>
          <p:cNvSpPr/>
          <p:nvPr/>
        </p:nvSpPr>
        <p:spPr>
          <a:xfrm>
            <a:off x="5897009" y="4069440"/>
            <a:ext cx="842400" cy="799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34269385-C241-45DE-A3A3-4DDED5329354}"/>
              </a:ext>
            </a:extLst>
          </p:cNvPr>
          <p:cNvSpPr/>
          <p:nvPr/>
        </p:nvSpPr>
        <p:spPr>
          <a:xfrm>
            <a:off x="6739409" y="4069440"/>
            <a:ext cx="842400" cy="799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725E0B0E-1D8D-40BF-B7CC-E4AD7C7F3326}"/>
              </a:ext>
            </a:extLst>
          </p:cNvPr>
          <p:cNvSpPr/>
          <p:nvPr/>
        </p:nvSpPr>
        <p:spPr>
          <a:xfrm>
            <a:off x="7581809" y="4069440"/>
            <a:ext cx="842400" cy="799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1F41AEDF-E027-4318-8F1C-F800BDD75911}"/>
              </a:ext>
            </a:extLst>
          </p:cNvPr>
          <p:cNvSpPr/>
          <p:nvPr/>
        </p:nvSpPr>
        <p:spPr>
          <a:xfrm>
            <a:off x="8431383" y="4069440"/>
            <a:ext cx="842400" cy="799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7AE4B745-5D5F-43E3-9365-2808EF65AE47}"/>
              </a:ext>
            </a:extLst>
          </p:cNvPr>
          <p:cNvSpPr/>
          <p:nvPr/>
        </p:nvSpPr>
        <p:spPr>
          <a:xfrm>
            <a:off x="0" y="5010045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>
              <a:lnSpc>
                <a:spcPct val="114000"/>
              </a:lnSpc>
            </a:pPr>
            <a:r>
              <a:rPr lang="vi-VN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	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GIÊ-SU THỔI HƠI LÀ TRAO BAN ĐIỀU GÌ CHO CÁC MÔN ĐỆ?</a:t>
            </a:r>
            <a:endParaRPr lang="en-US" sz="4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1D8CF39E-C812-4466-BAF8-7F66F07881D1}"/>
              </a:ext>
            </a:extLst>
          </p:cNvPr>
          <p:cNvSpPr/>
          <p:nvPr/>
        </p:nvSpPr>
        <p:spPr>
          <a:xfrm>
            <a:off x="0" y="5035332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>
              <a:lnSpc>
                <a:spcPct val="114000"/>
              </a:lnSpc>
            </a:pPr>
            <a:r>
              <a:rPr lang="vi-VN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</a:t>
            </a:r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ÔNG TÔ-MA</a:t>
            </a:r>
            <a:r>
              <a:rPr lang="en-US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CÒN CÓ TÊN GỌI KHÁC LÀ GÌ?</a:t>
            </a:r>
            <a:endParaRPr lang="en-US" sz="5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958BC389-34B0-46F1-803B-756CC9077817}"/>
              </a:ext>
            </a:extLst>
          </p:cNvPr>
          <p:cNvSpPr/>
          <p:nvPr/>
        </p:nvSpPr>
        <p:spPr>
          <a:xfrm>
            <a:off x="0" y="5035954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>
              <a:lnSpc>
                <a:spcPct val="114000"/>
              </a:lnSpc>
            </a:pPr>
            <a:r>
              <a:rPr lang="vi-VN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	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NGƯỜI CHO CÁC ÔNG … … VÀ CẠNH SƯỜN</a:t>
            </a:r>
            <a:r>
              <a:rPr lang="en-US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endParaRPr lang="en-US" sz="5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6A4775DD-E1C4-4763-B781-13EA5C1792AB}"/>
              </a:ext>
            </a:extLst>
          </p:cNvPr>
          <p:cNvSpPr/>
          <p:nvPr/>
        </p:nvSpPr>
        <p:spPr>
          <a:xfrm>
            <a:off x="-1080" y="5032887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>
              <a:lnSpc>
                <a:spcPct val="114000"/>
              </a:lnSpc>
            </a:pPr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5.	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ÔNG TÔ-MA ĐÒI XỎ TAY VÀO NƠI NÀO TRÊN NGƯỜI CHÚA GIÊ-SU?</a:t>
            </a:r>
            <a:endParaRPr lang="en-US" sz="4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F8436E49-8BEB-47B1-8973-F11F0A1B3AE6}"/>
              </a:ext>
            </a:extLst>
          </p:cNvPr>
          <p:cNvSpPr/>
          <p:nvPr/>
        </p:nvSpPr>
        <p:spPr>
          <a:xfrm>
            <a:off x="0" y="5033605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>
              <a:lnSpc>
                <a:spcPct val="114000"/>
              </a:lnSpc>
            </a:pPr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6.	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NGOÀI CÁC DẤU ĐINH, CHÚA GIÊ-SU CÒN BỊ GIÁO</a:t>
            </a:r>
            <a:r>
              <a:rPr lang="en-US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ĐÂM VÀO NƠI NÀO?</a:t>
            </a:r>
            <a:endParaRPr lang="en-US" sz="4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730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9" dur="11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2" dur="11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5" dur="11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8" dur="11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1" dur="11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4" dur="11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7" dur="11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0" dur="11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3" dur="11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4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7" dur="11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0" dur="11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3" dur="11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6" dur="11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9" dur="11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2" dur="11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>
                      <p:stCondLst>
                        <p:cond delay="0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9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3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6" dur="11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9" dur="11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2" dur="11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5" dur="11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8" dur="11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1" dur="11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03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4" fill="hold">
                      <p:stCondLst>
                        <p:cond delay="0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8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2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5" dur="11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8" dur="11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1" dur="11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4" dur="11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7" dur="11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0" dur="11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6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3" fill="hold">
                      <p:stCondLst>
                        <p:cond delay="0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7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1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4" dur="11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7" dur="11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0" dur="11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3" dur="11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6" dur="11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9" dur="11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2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2" fill="hold">
                      <p:stCondLst>
                        <p:cond delay="0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6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0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3" dur="115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6" dur="11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9" dur="115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2" dur="115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5" dur="115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8" dur="115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1" dur="11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4" dur="115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76" grpId="0" animBg="1"/>
      <p:bldP spid="76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3" grpId="0" animBg="1"/>
      <p:bldP spid="83" grpId="1" animBg="1"/>
      <p:bldP spid="84" grpId="0" animBg="1"/>
      <p:bldP spid="84" grpId="1" animBg="1"/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V.A – Tiếng Vỗ Tay">
            <a:hlinkClick r:id="" action="ppaction://media"/>
            <a:extLst>
              <a:ext uri="{FF2B5EF4-FFF2-40B4-BE49-F238E27FC236}">
                <a16:creationId xmlns:a16="http://schemas.microsoft.com/office/drawing/2014/main" id="{DCA2C0E7-7A17-45D2-8D21-7AB7604638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69675" y="1654175"/>
            <a:ext cx="406400" cy="406400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9400D13-A1E3-455C-A6E4-4E166499E1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67859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firstCol="1" bandRow="1"/>
              <a:tblGrid>
                <a:gridCol w="1219200">
                  <a:extLst>
                    <a:ext uri="{9D8B030D-6E8A-4147-A177-3AD203B41FA5}">
                      <a16:colId xmlns:a16="http://schemas.microsoft.com/office/drawing/2014/main" val="309375389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40485571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59933924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37805678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20071222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032399688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01497193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75072168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15548521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4202929424"/>
                    </a:ext>
                  </a:extLst>
                </a:gridCol>
              </a:tblGrid>
              <a:tr h="1143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Ì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5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7310035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Ã</a:t>
                      </a:r>
                      <a:endParaRPr lang="vi-VN" sz="5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Ầ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31059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vi-VN" sz="5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4063699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X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E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5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7846963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Ỗ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5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5323291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Ạ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5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Ư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Ờ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97756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06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07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7030A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00B050">
              <a:alpha val="83000"/>
            </a:srgbClr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 descr="A cartoon of a person and a couple of kids&#10;&#10;Description automatically generated">
            <a:extLst>
              <a:ext uri="{FF2B5EF4-FFF2-40B4-BE49-F238E27FC236}">
                <a16:creationId xmlns:a16="http://schemas.microsoft.com/office/drawing/2014/main" id="{BD1C36A2-ECA1-4B5C-A1A1-ED0AF861CC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619" y="1318793"/>
            <a:ext cx="4660287" cy="3913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5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Yêu cầu xem lỗ đinh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Yêu cầu Chúa làm phép lạ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Yêu cầu Chúa hiện ra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179388" marR="0" lvl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Yêu cầu ăn chung với Chúa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noProof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Ông Tô-ma đã yêu cầu điều kiện gì để tin vào biến cố Phục sinh?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4506347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Yêu cầu xem lỗ đinh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99726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Lười đọc Tin Mừng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Chưa yêu mến Chúa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Kém lòng tin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179388" marR="0" lvl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Tất cả đều đúng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Những yêu của Tô-ma thể hiện ông là người như thế nào?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3635854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Kém lòng tin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41396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Bình an cho anh em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Xa-tan, lui lại đàng sau Thầy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Muốn vinh quang, phải qua thập giá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179388" marR="0" lvl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Đừng cứng lòng, nhưng hãy tin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noProof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 Giê-su đã nói điều gì với Tô-ma khi Người hiện ra?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5363028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Đừng cứng lòng, nhưng hãy tin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6809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Dấu chỉ của phép lạ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Dấu chỉ của lòng tin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Dấu chỉ tình yêu Thiên Chúa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179388" marR="0" lvl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Minh chứng của cái chết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Những dấu đinh trên người của Chúa là dấu chỉ của điều gì?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3649101"/>
            <a:ext cx="12240885" cy="806786"/>
            <a:chOff x="-1896924" y="4689647"/>
            <a:chExt cx="10566931" cy="691522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7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Dấu chỉ tình yêu Thiên Chúa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48447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Xuống ngục tổ tông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Chịu chết vì loài người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Sống lại</a:t>
              </a:r>
              <a:endParaRPr kumimoji="0" lang="pt-BR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179388" marR="0" lvl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Tất cả đều đúng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5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Đỉnh cao tình yêu của Thiên Chúa thể hiện qua điều gì?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2768887"/>
            <a:ext cx="12240885" cy="806786"/>
            <a:chOff x="-1896924" y="4689647"/>
            <a:chExt cx="10566931" cy="691522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7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Chịu chết vì loài người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86081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Đức Giê-su đến, đứng giữa các ông và nói: “Bình an cho anh em !”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2411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466563" y="-118509"/>
            <a:ext cx="7724776" cy="6296025"/>
          </a:xfrm>
          <a:prstGeom prst="cloudCallout">
            <a:avLst>
              <a:gd name="adj1" fmla="val -47502"/>
              <a:gd name="adj2" fmla="val 49905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4794490" y="548053"/>
            <a:ext cx="6312177" cy="48697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54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Để lan tỏa 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54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niềm vui 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54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Chúa Phục Sinh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54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thiếu nhi 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54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cần làm gì?</a:t>
            </a:r>
            <a:endParaRPr lang="vi-VN" sz="5400" b="1">
              <a:solidFill>
                <a:prstClr val="white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Nói xong, Người cho các ông xem tay và cạnh sườn. Các môn đệ vui mừng vì được thấy Chúa.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010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Người lại nói với các ông : “Bình an cho anh em ! Như Chúa Cha đã sai Thầy, thì Thầy cũng sai anh em.”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331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Nói xong, Người thổi hơi vào các ông và bảo: “Anh em hãy nhận lấy Thánh Thần.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900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Anh em tha tội cho ai, thì người ấy được tha ; anh em cầm giữ ai, thì người ấy bị cầm giữ.”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376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Một người trong Nhóm Mười Hai, tên là Tô-ma, cũng gọi là Đi-đy-mô, không ở với các ông khi Đức Giê-su đến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490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Các môn đệ khác nói với ông : “Chúng tôi đã được thấy Chúa !”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737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962</Words>
  <Application>Microsoft Office PowerPoint</Application>
  <PresentationFormat>Widescreen</PresentationFormat>
  <Paragraphs>239</Paragraphs>
  <Slides>30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Algerian</vt:lpstr>
      <vt:lpstr>Arial</vt:lpstr>
      <vt:lpstr>Calibri</vt:lpstr>
      <vt:lpstr>Calibri Light</vt:lpstr>
      <vt:lpstr>Montserrat Black</vt:lpstr>
      <vt:lpstr>Times New Roman</vt:lpstr>
      <vt:lpstr>Verdana</vt:lpstr>
      <vt:lpstr>Office Theme</vt:lpstr>
      <vt:lpstr>PowerPoint Presentation</vt:lpstr>
      <vt:lpstr>PowerPoint Presentation</vt:lpstr>
      <vt:lpstr>Đức Giê-su đến, đứng giữa các ông và nói: “Bình an cho anh em !” </vt:lpstr>
      <vt:lpstr>Nói xong, Người cho các ông xem tay và cạnh sườn. Các môn đệ vui mừng vì được thấy Chúa. </vt:lpstr>
      <vt:lpstr>Người lại nói với các ông : “Bình an cho anh em ! Như Chúa Cha đã sai Thầy, thì Thầy cũng sai anh em.” </vt:lpstr>
      <vt:lpstr>Nói xong, Người thổi hơi vào các ông và bảo: “Anh em hãy nhận lấy Thánh Thần. </vt:lpstr>
      <vt:lpstr>Anh em tha tội cho ai, thì người ấy được tha ; anh em cầm giữ ai, thì người ấy bị cầm giữ.”</vt:lpstr>
      <vt:lpstr>Một người trong Nhóm Mười Hai, tên là Tô-ma, cũng gọi là Đi-đy-mô, không ở với các ông khi Đức Giê-su đến</vt:lpstr>
      <vt:lpstr>Các môn đệ khác nói với ông : “Chúng tôi đã được thấy Chúa !” </vt:lpstr>
      <vt:lpstr>Ông Tô-ma đáp : “Nếu tôi không thấy dấu đinh ở tay Người, </vt:lpstr>
      <vt:lpstr>nếu tôi không xỏ ngón tay vào lỗ đinh và không đặt bàn tay vào cạnh sườn Người, tôi chẳng có tin.”</vt:lpstr>
      <vt:lpstr>Tám ngày sau, các môn đệ Đức Giê-su lại có mặt trong nhà, có cả ông Tô-ma ở đó với các ông. </vt:lpstr>
      <vt:lpstr>Các cửa đều đóng kín. Đức Giê-su đến, đứng giữa các ông và nói : “Bình an cho anh em.”</vt:lpstr>
      <vt:lpstr>Rồi Người bảo ông Tô-ma : “Đặt ngón tay vào đây, và hãy nhìn xem tay Thầy. </vt:lpstr>
      <vt:lpstr>Đưa tay ra mà đặt vào cạnh sườn Thầy. Đừng cứng lòng nữa, nhưng hãy tin.” </vt:lpstr>
      <vt:lpstr>Ông Tô-ma thưa Người: “Lạy Chúa của con, lạy Thiên Chúa của con !” </vt:lpstr>
      <vt:lpstr>Đức Giê-su bảo : “Vì đã thấy Thầy, nên anh tin. Phúc thay những người không thấy mà tin !”</vt:lpstr>
      <vt:lpstr>Đức Giê-su đã làm nhiều dấu lạ khác nữa trước mặt các môn đệ; nhưng những dấu lạ đó không được ghi chép trong sách này. </vt:lpstr>
      <vt:lpstr>Còn những điều đã được chép ở đây là để anh em tin rằng Đức Giê-su là Đấng Ki-tô, Con Thiên Chúa, </vt:lpstr>
      <vt:lpstr>và để nhờ tin mà được sự sống nhờ danh Người.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11</cp:revision>
  <dcterms:created xsi:type="dcterms:W3CDTF">2021-04-09T14:01:54Z</dcterms:created>
  <dcterms:modified xsi:type="dcterms:W3CDTF">2024-04-06T01:29:50Z</dcterms:modified>
</cp:coreProperties>
</file>