
<file path=[Content_Types].xml><?xml version="1.0" encoding="utf-8"?>
<Types xmlns="http://schemas.openxmlformats.org/package/2006/content-types">
  <Default Extension="jpeg" ContentType="image/jpeg"/>
  <Default Extension="jpg" ContentType="image/jpeg"/>
  <Default Extension="mp3" ContentType="audio/m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362" r:id="rId4"/>
    <p:sldId id="374" r:id="rId5"/>
    <p:sldId id="375" r:id="rId6"/>
    <p:sldId id="377" r:id="rId7"/>
    <p:sldId id="376" r:id="rId8"/>
    <p:sldId id="378" r:id="rId9"/>
    <p:sldId id="379" r:id="rId10"/>
    <p:sldId id="380" r:id="rId11"/>
    <p:sldId id="381" r:id="rId12"/>
    <p:sldId id="382" r:id="rId13"/>
    <p:sldId id="383" r:id="rId14"/>
    <p:sldId id="385" r:id="rId15"/>
    <p:sldId id="386" r:id="rId16"/>
    <p:sldId id="387" r:id="rId17"/>
    <p:sldId id="388" r:id="rId18"/>
    <p:sldId id="389" r:id="rId19"/>
    <p:sldId id="390" r:id="rId20"/>
    <p:sldId id="293" r:id="rId21"/>
    <p:sldId id="295" r:id="rId22"/>
    <p:sldId id="327" r:id="rId23"/>
    <p:sldId id="260" r:id="rId24"/>
    <p:sldId id="373" r:id="rId25"/>
    <p:sldId id="391" r:id="rId26"/>
    <p:sldId id="392" r:id="rId27"/>
    <p:sldId id="393" r:id="rId28"/>
    <p:sldId id="357" r:id="rId29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44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320341-6048-402B-94FB-8B7C4A3B25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3DB527-E394-4306-8D13-4279165F63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50A106-9138-47CD-9211-8C0A4AB9C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7799C-88B5-40F0-BABB-959AD5225683}" type="datetimeFigureOut">
              <a:rPr lang="vi-VN" smtClean="0"/>
              <a:t>16/03/2024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BA6920-EB15-4307-93B5-4F5AC6F79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69EED2-456E-4349-890A-2CE3F7D5D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9BFF6-49AD-4811-8CAE-4313E80E83F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50366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557C72-45C8-40F2-8C44-B21F11E43C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C66361-AB86-4256-825B-5146EAA0BC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BA5E5F-CA5F-4935-80DB-D92C8D4861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7799C-88B5-40F0-BABB-959AD5225683}" type="datetimeFigureOut">
              <a:rPr lang="vi-VN" smtClean="0"/>
              <a:t>16/03/2024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C6BF63-685B-4F0F-ACEE-FED26A3D33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701E4F-27A0-4B3B-8FDB-91354658A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9BFF6-49AD-4811-8CAE-4313E80E83F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32416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11F97CE-EAFD-447D-8885-B6BCB56AE2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516C939-E7C5-4E43-985D-3B483F86B5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3B82A9-A85B-4B6E-9D23-57A800F4D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7799C-88B5-40F0-BABB-959AD5225683}" type="datetimeFigureOut">
              <a:rPr lang="vi-VN" smtClean="0"/>
              <a:t>16/03/2024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17E179-2C03-40EC-A2F8-54CCC98382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68B61C-DC18-46C9-B8D2-98BA055E02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9BFF6-49AD-4811-8CAE-4313E80E83F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16910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FFA965-E093-4203-A1D5-61D57127A7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DC5B25-E7D0-470D-9422-5C3AE14932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A20994-F2EC-45E3-AADA-2AF63EAD9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7799C-88B5-40F0-BABB-959AD5225683}" type="datetimeFigureOut">
              <a:rPr lang="vi-VN" smtClean="0"/>
              <a:t>16/03/2024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4D6B81-A3F5-4F11-BAA9-1C6CA55CD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AEB66E-7789-4C44-A965-8BF3FC62E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9BFF6-49AD-4811-8CAE-4313E80E83F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75816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45E489-EBD1-444E-8E2D-825CAFB46D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9E58F9-38F2-4914-ADA3-0494081FE6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6AC776-B053-4E15-9759-62B28E8AB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7799C-88B5-40F0-BABB-959AD5225683}" type="datetimeFigureOut">
              <a:rPr lang="vi-VN" smtClean="0"/>
              <a:t>16/03/2024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11E755-B2F0-437C-A62C-1B861CAB8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0AA044-298A-4144-94F3-F29C90D1E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9BFF6-49AD-4811-8CAE-4313E80E83F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5470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BECDA0-C1C3-45A7-AF7A-88307EEE3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D2A470-B954-44CB-A9E6-8793AA9DAD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4551CE-7791-4B4C-8232-F0AECE1C0D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7E38A8-E906-4388-9AA9-CE3D06D04D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7799C-88B5-40F0-BABB-959AD5225683}" type="datetimeFigureOut">
              <a:rPr lang="vi-VN" smtClean="0"/>
              <a:t>16/03/2024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B962F5-9D2E-4E67-9B09-65ED97606A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12CC97-C5CD-4F92-9837-8F9E3E5A0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9BFF6-49AD-4811-8CAE-4313E80E83F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025141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6A2D6D-125F-477F-B724-D9702F713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ACEB78-8907-4B6D-A6AE-9EA1968764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E2AEA8-C6F1-4E59-8E6E-2FFA7CA06F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944A8B1-BDD3-48B8-90EF-A9171E4AB9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0705DB9-E5F0-4C0E-AF4A-73830C6208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EEF3ED2-E681-459A-93E6-5DD19E7EF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7799C-88B5-40F0-BABB-959AD5225683}" type="datetimeFigureOut">
              <a:rPr lang="vi-VN" smtClean="0"/>
              <a:t>16/03/2024</a:t>
            </a:fld>
            <a:endParaRPr lang="vi-V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BB13BA0-F289-4826-8666-383E6085FE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31BBEA9-929A-4EF7-AF73-7F8420729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9BFF6-49AD-4811-8CAE-4313E80E83F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548937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79AB25-BC12-4693-9A9C-077C09399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491E3AE-4F09-4953-AC68-12AF940F4B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7799C-88B5-40F0-BABB-959AD5225683}" type="datetimeFigureOut">
              <a:rPr lang="vi-VN" smtClean="0"/>
              <a:t>16/03/2024</a:t>
            </a:fld>
            <a:endParaRPr lang="vi-V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332D7E-C27D-4B5E-943F-64E7AD74F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2A1C54-F3F8-4DFB-A7D7-98FEB85D7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9BFF6-49AD-4811-8CAE-4313E80E83F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323346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ED40A70-4ED6-45B6-8F26-A065ED55EB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7799C-88B5-40F0-BABB-959AD5225683}" type="datetimeFigureOut">
              <a:rPr lang="vi-VN" smtClean="0"/>
              <a:t>16/03/2024</a:t>
            </a:fld>
            <a:endParaRPr lang="vi-V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85E3181-7895-4485-A19D-B64E64E465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016031-8CE2-4B69-8F93-B4D3548F8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9BFF6-49AD-4811-8CAE-4313E80E83F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616287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BEC2B4-12CE-4378-ACEC-E18C80ACEF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663771-08D1-4D87-8649-1192E186EA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21157F-AF83-4140-8163-0A36B291E3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140D68-8C35-4A0E-973E-99A2354BBD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7799C-88B5-40F0-BABB-959AD5225683}" type="datetimeFigureOut">
              <a:rPr lang="vi-VN" smtClean="0"/>
              <a:t>16/03/2024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2A897E-75FA-486D-A303-776C11766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8A2E53-8D4D-464D-841F-4B95979C6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9BFF6-49AD-4811-8CAE-4313E80E83F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716374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2E1A2F-9013-4009-A4B0-6567AAE055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F00479C-3028-49C7-A36E-E17AE22475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EAD80B-42CE-422B-B73F-144E00D66C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888831-CB02-471D-8ED9-E57C428E9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7799C-88B5-40F0-BABB-959AD5225683}" type="datetimeFigureOut">
              <a:rPr lang="vi-VN" smtClean="0"/>
              <a:t>16/03/2024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9734B5-7BEC-474A-BC85-7E7741E3B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61942F-62C2-4B00-9F7D-ECE742377D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9BFF6-49AD-4811-8CAE-4313E80E83F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91960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AEE5207-59A7-4C9D-ADC4-678365AE2A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C0BB4D-1220-4029-80A7-4B815B5CFB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2B667E-0CA6-482E-BAAF-92DF7C8F13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37799C-88B5-40F0-BABB-959AD5225683}" type="datetimeFigureOut">
              <a:rPr lang="vi-VN" smtClean="0"/>
              <a:t>16/03/2024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9DB34D-F195-4CF2-AF61-0619E1CEE5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1D6250-D0A2-418A-9DCC-80C2A38D7C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09BFF6-49AD-4811-8CAE-4313E80E83F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95966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9A9463B5-091E-4278-908D-57630E0C12E1}"/>
              </a:ext>
            </a:extLst>
          </p:cNvPr>
          <p:cNvSpPr txBox="1"/>
          <p:nvPr/>
        </p:nvSpPr>
        <p:spPr>
          <a:xfrm>
            <a:off x="1284632" y="633713"/>
            <a:ext cx="9622735" cy="5072504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✠</a:t>
            </a:r>
            <a:r>
              <a:rPr kumimoji="0" lang="en-US" sz="34400" b="1" i="0" u="none" strike="noStrike" kern="1200" cap="none" spc="0" normalizeH="0" baseline="0" noProof="0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VUI HỌC KINH </a:t>
            </a:r>
            <a:r>
              <a:rPr kumimoji="0" lang="en-US" sz="34400" b="1" i="0" u="none" strike="noStrike" kern="1200" cap="none" spc="0" normalizeH="0" baseline="0" noProof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THÁNH</a:t>
            </a:r>
            <a:r>
              <a:rPr kumimoji="0" lang="en-US" sz="34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✠</a:t>
            </a:r>
            <a:endParaRPr kumimoji="0" lang="en-US" sz="3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ontserrat Black" panose="00000A00000000000000" pitchFamily="2" charset="0"/>
              <a:ea typeface="Verdana" panose="020B0604030504040204" pitchFamily="34" charset="0"/>
              <a:cs typeface="+mn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399F3E6-0860-432F-A369-FF36A5E80C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55527" y="1424798"/>
            <a:ext cx="4480946" cy="428073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Hình chữ nhật 3"/>
          <p:cNvSpPr/>
          <p:nvPr/>
        </p:nvSpPr>
        <p:spPr>
          <a:xfrm>
            <a:off x="0" y="6055437"/>
            <a:ext cx="12192000" cy="684803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0" cap="none" spc="0" normalizeH="0" baseline="0" noProof="0">
                <a:ln w="9525">
                  <a:noFill/>
                  <a:prstDash val="solid"/>
                </a:ln>
                <a:solidFill>
                  <a:srgbClr val="7030A0">
                    <a:alpha val="77000"/>
                  </a:srgbClr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CHÚA NHẬT V MÙA CHAY B</a:t>
            </a:r>
            <a:endParaRPr kumimoji="0" lang="en-US" sz="4000" b="1" i="0" u="none" strike="noStrike" kern="10" cap="none" spc="0" normalizeH="0" baseline="0" noProof="0" dirty="0">
              <a:ln w="9525">
                <a:noFill/>
                <a:prstDash val="solid"/>
              </a:ln>
              <a:solidFill>
                <a:srgbClr val="7030A0">
                  <a:alpha val="77000"/>
                </a:srgbClr>
              </a:solidFill>
              <a:effectLst>
                <a:outerShdw blurRad="12700" dist="38100" dir="2700000" algn="tl" rotWithShape="0">
                  <a:srgbClr val="5B9BD5">
                    <a:lumMod val="60000"/>
                    <a:lumOff val="40000"/>
                  </a:srgbClr>
                </a:outerShdw>
              </a:effectLst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3D3FAF6-AAC4-4566-AC54-18ECD0D69DEE}"/>
              </a:ext>
            </a:extLst>
          </p:cNvPr>
          <p:cNvSpPr txBox="1"/>
          <p:nvPr/>
        </p:nvSpPr>
        <p:spPr>
          <a:xfrm>
            <a:off x="1095428" y="5362322"/>
            <a:ext cx="100011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noProof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HẠT GIỐNG PHẢI CHẾT ĐI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73915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  <p:bldP spid="10" grpId="0"/>
      <p:bldP spid="10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Ai phục vụ Thầy, thì hãy theo Thầy ; và Thầy ở đâu, kẻ phục vụ Thầy cũng sẽ ở đó.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71316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Ai phục vụ Thầy, Cha Thầy sẽ quý trọng người ấy.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80931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“Bây giờ, tâm hồn Thầy xao xuyến ! Thầy biết nói gì đây?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67590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Lạy Cha, xin cứu con khỏi giờ này, nhưng chính vì giờ này mà con đã đến. Lạy Cha, xin tôn vinh Danh Cha.”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53026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Bấy giờ có tiếng từ trời vọng xuống: “Ta đã tôn vinh Danh Ta, Ta sẽ còn tôn vinh nữa!”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78938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Dân chúng đứng ở đó nghe vậy liền nói : “Đó là tiếng sấm!” Người khác lại bảo: “Tiếng một thiên thần nói với ông ta đấy!”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61934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Đức Giê-su đáp: “Tiếng ấy đã vọng xuống không phải vì tôi, mà vì các người.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60527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Giờ đây đang diễn ra cuộc phán xét thế gian này. Giờ đây thủ lãnh thế gian này sắp bị tống ra ngoài!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67293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Phần tôi, một khi được giương cao lên khỏi mặt đất, tôi sẽ kéo mọi người lên với tôi.”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29211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Đức Giê-su nói thế để ám chỉ Người sẽ phải chết cách nào.</a:t>
            </a:r>
            <a:b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</a:br>
            <a:r>
              <a:rPr lang="vi-VN" sz="7200" b="1" i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ĐÓ LÀ LỜI CHÚA</a:t>
            </a:r>
            <a:endParaRPr lang="en-US" sz="7200" b="1" i="1" dirty="0">
              <a:solidFill>
                <a:srgbClr val="FF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88035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4315A55-7274-42F7-AF7E-F8766496E2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04874"/>
            <a:ext cx="12192000" cy="5953125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Khi ấy, trong số những người lên Giê-ru-sa-lem thờ phượng Thiên Chúa, có mấy người Hy-lạp.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3D1A515-5A14-4D60-B4DD-51DDF5EC02A1}"/>
              </a:ext>
            </a:extLst>
          </p:cNvPr>
          <p:cNvSpPr txBox="1"/>
          <p:nvPr/>
        </p:nvSpPr>
        <p:spPr>
          <a:xfrm>
            <a:off x="0" y="10355"/>
            <a:ext cx="12192000" cy="120032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TIN 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MỪNG CHÚA GIÊ-SU KI-TÔ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THEO </a:t>
            </a:r>
            <a:r>
              <a:rPr kumimoji="0" lang="en-US" sz="36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THÁNH GIO-AN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82643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9">
            <a:hlinkClick r:id="rId2" action="ppaction://hlinksldjump"/>
            <a:extLst>
              <a:ext uri="{FF2B5EF4-FFF2-40B4-BE49-F238E27FC236}">
                <a16:creationId xmlns:a16="http://schemas.microsoft.com/office/drawing/2014/main" id="{0775ACDF-5498-438B-ADF4-6E4265CCC8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2843" y="5860973"/>
            <a:ext cx="7326314" cy="864162"/>
          </a:xfrm>
          <a:prstGeom prst="flowChartAlternateProcess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TÌM Ô CHỮ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BB1A946-900A-4620-B2C8-D9A3A88CE824}"/>
              </a:ext>
            </a:extLst>
          </p:cNvPr>
          <p:cNvSpPr txBox="1"/>
          <p:nvPr/>
        </p:nvSpPr>
        <p:spPr>
          <a:xfrm>
            <a:off x="10124662" y="447261"/>
            <a:ext cx="1441174" cy="5953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797044F-B03E-4E2A-A6CD-B0F3D42940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25095" y="447260"/>
            <a:ext cx="6560210" cy="523744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Scroll: Vertical 4">
            <a:extLst>
              <a:ext uri="{FF2B5EF4-FFF2-40B4-BE49-F238E27FC236}">
                <a16:creationId xmlns:a16="http://schemas.microsoft.com/office/drawing/2014/main" id="{35398723-3DF0-4762-BEAA-9E541F0B4922}"/>
              </a:ext>
            </a:extLst>
          </p:cNvPr>
          <p:cNvSpPr/>
          <p:nvPr/>
        </p:nvSpPr>
        <p:spPr>
          <a:xfrm>
            <a:off x="152355" y="447259"/>
            <a:ext cx="22804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HÃY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TÌM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KIẾM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CHÚA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TR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</p:txBody>
      </p:sp>
      <p:sp>
        <p:nvSpPr>
          <p:cNvPr id="6" name="Scroll: Vertical 5">
            <a:extLst>
              <a:ext uri="{FF2B5EF4-FFF2-40B4-BE49-F238E27FC236}">
                <a16:creationId xmlns:a16="http://schemas.microsoft.com/office/drawing/2014/main" id="{9747D647-B092-4090-B09A-A617286477FC}"/>
              </a:ext>
            </a:extLst>
          </p:cNvPr>
          <p:cNvSpPr/>
          <p:nvPr/>
        </p:nvSpPr>
        <p:spPr>
          <a:xfrm>
            <a:off x="9777555" y="447259"/>
            <a:ext cx="22620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MỌI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SỰ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NG</a:t>
            </a:r>
            <a:r>
              <a:rPr kumimoji="0" lang="vi-V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ỜI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SẼ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LO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CHO</a:t>
            </a:r>
          </a:p>
        </p:txBody>
      </p:sp>
    </p:spTree>
    <p:extLst>
      <p:ext uri="{BB962C8B-B14F-4D97-AF65-F5344CB8AC3E}">
        <p14:creationId xmlns:p14="http://schemas.microsoft.com/office/powerpoint/2010/main" val="2026920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800"/>
                            </p:stCondLst>
                            <p:childTnLst>
                              <p:par>
                                <p:cTn id="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3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5" grpId="0" animBg="1"/>
      <p:bldP spid="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24A4E883-FCB6-4A29-AED5-F00EFD997A30}"/>
              </a:ext>
            </a:extLst>
          </p:cNvPr>
          <p:cNvSpPr/>
          <p:nvPr/>
        </p:nvSpPr>
        <p:spPr>
          <a:xfrm>
            <a:off x="10761044" y="70948"/>
            <a:ext cx="1392283" cy="138688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HÀNG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DỌC</a:t>
            </a:r>
          </a:p>
        </p:txBody>
      </p:sp>
      <p:sp>
        <p:nvSpPr>
          <p:cNvPr id="19" name="Star: 10 Points 18">
            <a:extLst>
              <a:ext uri="{FF2B5EF4-FFF2-40B4-BE49-F238E27FC236}">
                <a16:creationId xmlns:a16="http://schemas.microsoft.com/office/drawing/2014/main" id="{7DDA5614-72C5-4089-8576-05FAC9405CCA}"/>
              </a:ext>
            </a:extLst>
          </p:cNvPr>
          <p:cNvSpPr/>
          <p:nvPr/>
        </p:nvSpPr>
        <p:spPr>
          <a:xfrm>
            <a:off x="329946" y="108274"/>
            <a:ext cx="679704" cy="646669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</p:txBody>
      </p:sp>
      <p:sp>
        <p:nvSpPr>
          <p:cNvPr id="20" name="Star: 10 Points 19">
            <a:extLst>
              <a:ext uri="{FF2B5EF4-FFF2-40B4-BE49-F238E27FC236}">
                <a16:creationId xmlns:a16="http://schemas.microsoft.com/office/drawing/2014/main" id="{4377D926-FFF0-449D-8291-15C3F23C6E24}"/>
              </a:ext>
            </a:extLst>
          </p:cNvPr>
          <p:cNvSpPr/>
          <p:nvPr/>
        </p:nvSpPr>
        <p:spPr>
          <a:xfrm>
            <a:off x="329946" y="917670"/>
            <a:ext cx="679704" cy="646669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21" name="Star: 10 Points 20">
            <a:extLst>
              <a:ext uri="{FF2B5EF4-FFF2-40B4-BE49-F238E27FC236}">
                <a16:creationId xmlns:a16="http://schemas.microsoft.com/office/drawing/2014/main" id="{05ACA9F3-ECCA-4C89-9F0E-8AE8BB0F02AE}"/>
              </a:ext>
            </a:extLst>
          </p:cNvPr>
          <p:cNvSpPr/>
          <p:nvPr/>
        </p:nvSpPr>
        <p:spPr>
          <a:xfrm>
            <a:off x="329946" y="1722170"/>
            <a:ext cx="679704" cy="646669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22" name="Star: 10 Points 21">
            <a:extLst>
              <a:ext uri="{FF2B5EF4-FFF2-40B4-BE49-F238E27FC236}">
                <a16:creationId xmlns:a16="http://schemas.microsoft.com/office/drawing/2014/main" id="{6CA936C2-E6DD-4EEB-AE8C-6AC5FDE9CF3B}"/>
              </a:ext>
            </a:extLst>
          </p:cNvPr>
          <p:cNvSpPr/>
          <p:nvPr/>
        </p:nvSpPr>
        <p:spPr>
          <a:xfrm>
            <a:off x="329946" y="2531566"/>
            <a:ext cx="679704" cy="646669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23" name="Star: 10 Points 22">
            <a:extLst>
              <a:ext uri="{FF2B5EF4-FFF2-40B4-BE49-F238E27FC236}">
                <a16:creationId xmlns:a16="http://schemas.microsoft.com/office/drawing/2014/main" id="{D24EDBC7-07A1-4C4A-8613-55A57AE77FCF}"/>
              </a:ext>
            </a:extLst>
          </p:cNvPr>
          <p:cNvSpPr/>
          <p:nvPr/>
        </p:nvSpPr>
        <p:spPr>
          <a:xfrm>
            <a:off x="329946" y="3340962"/>
            <a:ext cx="679704" cy="646669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</a:t>
            </a:r>
          </a:p>
        </p:txBody>
      </p:sp>
      <p:sp>
        <p:nvSpPr>
          <p:cNvPr id="24" name="Star: 10 Points 23">
            <a:extLst>
              <a:ext uri="{FF2B5EF4-FFF2-40B4-BE49-F238E27FC236}">
                <a16:creationId xmlns:a16="http://schemas.microsoft.com/office/drawing/2014/main" id="{1B4680BC-77A9-4EAC-94ED-4C24A4CA229B}"/>
              </a:ext>
            </a:extLst>
          </p:cNvPr>
          <p:cNvSpPr/>
          <p:nvPr/>
        </p:nvSpPr>
        <p:spPr>
          <a:xfrm>
            <a:off x="329946" y="4150358"/>
            <a:ext cx="679704" cy="646669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DE7D70FE-F199-4AE7-A23E-E17CA9DD67CA}"/>
              </a:ext>
            </a:extLst>
          </p:cNvPr>
          <p:cNvSpPr/>
          <p:nvPr/>
        </p:nvSpPr>
        <p:spPr>
          <a:xfrm>
            <a:off x="0" y="5009558"/>
            <a:ext cx="12192000" cy="18484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vi-VN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1.	</a:t>
            </a:r>
            <a:r>
              <a:rPr lang="vi-VN" sz="4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ĐỂ ĐƯỢC SỰ SỐNG ĐỜI ĐỜI PHẢI LÀM GÌ ĐỐI VỚI MẠNG SỐNG CỦA MÌNH?</a:t>
            </a:r>
            <a:endParaRPr lang="en-US" sz="40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1606E34D-9AE7-49D9-B2FB-C28C55222B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8437725"/>
              </p:ext>
            </p:extLst>
          </p:nvPr>
        </p:nvGraphicFramePr>
        <p:xfrm>
          <a:off x="1649895" y="70948"/>
          <a:ext cx="8468140" cy="4848924"/>
        </p:xfrm>
        <a:graphic>
          <a:graphicData uri="http://schemas.openxmlformats.org/drawingml/2006/table">
            <a:tbl>
              <a:tblPr firstRow="1" firstCol="1" bandRow="1"/>
              <a:tblGrid>
                <a:gridCol w="846814">
                  <a:extLst>
                    <a:ext uri="{9D8B030D-6E8A-4147-A177-3AD203B41FA5}">
                      <a16:colId xmlns:a16="http://schemas.microsoft.com/office/drawing/2014/main" val="4252999384"/>
                    </a:ext>
                  </a:extLst>
                </a:gridCol>
                <a:gridCol w="846814">
                  <a:extLst>
                    <a:ext uri="{9D8B030D-6E8A-4147-A177-3AD203B41FA5}">
                      <a16:colId xmlns:a16="http://schemas.microsoft.com/office/drawing/2014/main" val="1768542705"/>
                    </a:ext>
                  </a:extLst>
                </a:gridCol>
                <a:gridCol w="846814">
                  <a:extLst>
                    <a:ext uri="{9D8B030D-6E8A-4147-A177-3AD203B41FA5}">
                      <a16:colId xmlns:a16="http://schemas.microsoft.com/office/drawing/2014/main" val="1473359136"/>
                    </a:ext>
                  </a:extLst>
                </a:gridCol>
                <a:gridCol w="846814">
                  <a:extLst>
                    <a:ext uri="{9D8B030D-6E8A-4147-A177-3AD203B41FA5}">
                      <a16:colId xmlns:a16="http://schemas.microsoft.com/office/drawing/2014/main" val="58216418"/>
                    </a:ext>
                  </a:extLst>
                </a:gridCol>
                <a:gridCol w="846814">
                  <a:extLst>
                    <a:ext uri="{9D8B030D-6E8A-4147-A177-3AD203B41FA5}">
                      <a16:colId xmlns:a16="http://schemas.microsoft.com/office/drawing/2014/main" val="619213085"/>
                    </a:ext>
                  </a:extLst>
                </a:gridCol>
                <a:gridCol w="846814">
                  <a:extLst>
                    <a:ext uri="{9D8B030D-6E8A-4147-A177-3AD203B41FA5}">
                      <a16:colId xmlns:a16="http://schemas.microsoft.com/office/drawing/2014/main" val="4052844432"/>
                    </a:ext>
                  </a:extLst>
                </a:gridCol>
                <a:gridCol w="846814">
                  <a:extLst>
                    <a:ext uri="{9D8B030D-6E8A-4147-A177-3AD203B41FA5}">
                      <a16:colId xmlns:a16="http://schemas.microsoft.com/office/drawing/2014/main" val="1182613420"/>
                    </a:ext>
                  </a:extLst>
                </a:gridCol>
                <a:gridCol w="846814">
                  <a:extLst>
                    <a:ext uri="{9D8B030D-6E8A-4147-A177-3AD203B41FA5}">
                      <a16:colId xmlns:a16="http://schemas.microsoft.com/office/drawing/2014/main" val="790774185"/>
                    </a:ext>
                  </a:extLst>
                </a:gridCol>
                <a:gridCol w="846814">
                  <a:extLst>
                    <a:ext uri="{9D8B030D-6E8A-4147-A177-3AD203B41FA5}">
                      <a16:colId xmlns:a16="http://schemas.microsoft.com/office/drawing/2014/main" val="2648268824"/>
                    </a:ext>
                  </a:extLst>
                </a:gridCol>
                <a:gridCol w="846814">
                  <a:extLst>
                    <a:ext uri="{9D8B030D-6E8A-4147-A177-3AD203B41FA5}">
                      <a16:colId xmlns:a16="http://schemas.microsoft.com/office/drawing/2014/main" val="2325265214"/>
                    </a:ext>
                  </a:extLst>
                </a:gridCol>
              </a:tblGrid>
              <a:tr h="8081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O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Ư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Ờ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0196313"/>
                  </a:ext>
                </a:extLst>
              </a:tr>
              <a:tr h="8081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Ô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V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8820421"/>
                  </a:ext>
                </a:extLst>
              </a:tr>
              <a:tr h="8081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Ế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S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Ấ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M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9788160"/>
                  </a:ext>
                </a:extLst>
              </a:tr>
              <a:tr h="8081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P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L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Í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P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P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Ê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9808120"/>
                  </a:ext>
                </a:extLst>
              </a:tr>
              <a:tr h="8081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Ê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Ầ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563420"/>
                  </a:ext>
                </a:extLst>
              </a:tr>
              <a:tr h="8081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Â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M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Ồ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6360615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A0411A15-46DE-4155-98C7-D45FE4CEB1BE}"/>
              </a:ext>
            </a:extLst>
          </p:cNvPr>
          <p:cNvSpPr/>
          <p:nvPr/>
        </p:nvSpPr>
        <p:spPr>
          <a:xfrm>
            <a:off x="2484782" y="61009"/>
            <a:ext cx="846000" cy="810000"/>
          </a:xfrm>
          <a:prstGeom prst="rect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177D2B4-AC1A-422E-9BAF-CCF115DC37D8}"/>
              </a:ext>
            </a:extLst>
          </p:cNvPr>
          <p:cNvSpPr/>
          <p:nvPr/>
        </p:nvSpPr>
        <p:spPr>
          <a:xfrm>
            <a:off x="3340721" y="61009"/>
            <a:ext cx="846000" cy="810000"/>
          </a:xfrm>
          <a:prstGeom prst="rect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962FC75-C5A0-4D99-83DE-04C75B20D174}"/>
              </a:ext>
            </a:extLst>
          </p:cNvPr>
          <p:cNvSpPr/>
          <p:nvPr/>
        </p:nvSpPr>
        <p:spPr>
          <a:xfrm>
            <a:off x="4186721" y="61009"/>
            <a:ext cx="846000" cy="810000"/>
          </a:xfrm>
          <a:prstGeom prst="rect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F672528-CC76-4ADA-A928-A03B689A4446}"/>
              </a:ext>
            </a:extLst>
          </p:cNvPr>
          <p:cNvSpPr/>
          <p:nvPr/>
        </p:nvSpPr>
        <p:spPr>
          <a:xfrm>
            <a:off x="5032721" y="61009"/>
            <a:ext cx="846000" cy="810000"/>
          </a:xfrm>
          <a:prstGeom prst="rect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685C15B-EB3E-40FB-B3B0-AE2337490F86}"/>
              </a:ext>
            </a:extLst>
          </p:cNvPr>
          <p:cNvSpPr/>
          <p:nvPr/>
        </p:nvSpPr>
        <p:spPr>
          <a:xfrm>
            <a:off x="5880342" y="61009"/>
            <a:ext cx="846000" cy="810000"/>
          </a:xfrm>
          <a:prstGeom prst="rect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B820072-3E90-42EF-83DC-FE10DAF1E2B1}"/>
              </a:ext>
            </a:extLst>
          </p:cNvPr>
          <p:cNvSpPr/>
          <p:nvPr/>
        </p:nvSpPr>
        <p:spPr>
          <a:xfrm>
            <a:off x="6724721" y="61009"/>
            <a:ext cx="846000" cy="810000"/>
          </a:xfrm>
          <a:prstGeom prst="rect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6DC09412-C4C9-4DD0-81BC-84FDB1C554B6}"/>
              </a:ext>
            </a:extLst>
          </p:cNvPr>
          <p:cNvSpPr/>
          <p:nvPr/>
        </p:nvSpPr>
        <p:spPr>
          <a:xfrm>
            <a:off x="7569100" y="61009"/>
            <a:ext cx="846000" cy="810000"/>
          </a:xfrm>
          <a:prstGeom prst="rect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8696F7D-083E-4E70-9A15-C87F748FA5EB}"/>
              </a:ext>
            </a:extLst>
          </p:cNvPr>
          <p:cNvSpPr/>
          <p:nvPr/>
        </p:nvSpPr>
        <p:spPr>
          <a:xfrm>
            <a:off x="8420176" y="61009"/>
            <a:ext cx="846000" cy="810000"/>
          </a:xfrm>
          <a:prstGeom prst="rect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8526D809-EE02-4CC9-B571-4B42E8D9311D}"/>
              </a:ext>
            </a:extLst>
          </p:cNvPr>
          <p:cNvSpPr/>
          <p:nvPr/>
        </p:nvSpPr>
        <p:spPr>
          <a:xfrm>
            <a:off x="9266683" y="61009"/>
            <a:ext cx="846000" cy="810000"/>
          </a:xfrm>
          <a:prstGeom prst="rect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7AC5CD5E-3A85-42B0-90A3-9B824A8B3BA3}"/>
              </a:ext>
            </a:extLst>
          </p:cNvPr>
          <p:cNvSpPr/>
          <p:nvPr/>
        </p:nvSpPr>
        <p:spPr>
          <a:xfrm>
            <a:off x="2483161" y="871009"/>
            <a:ext cx="846000" cy="810000"/>
          </a:xfrm>
          <a:prstGeom prst="rect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EF4316E8-A4A6-4A62-BA97-076DC4B1D53F}"/>
              </a:ext>
            </a:extLst>
          </p:cNvPr>
          <p:cNvSpPr/>
          <p:nvPr/>
        </p:nvSpPr>
        <p:spPr>
          <a:xfrm>
            <a:off x="3339100" y="871009"/>
            <a:ext cx="846000" cy="810000"/>
          </a:xfrm>
          <a:prstGeom prst="rect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C123AFB-CD1A-40E8-8362-59D016EE8562}"/>
              </a:ext>
            </a:extLst>
          </p:cNvPr>
          <p:cNvSpPr/>
          <p:nvPr/>
        </p:nvSpPr>
        <p:spPr>
          <a:xfrm>
            <a:off x="4185100" y="871009"/>
            <a:ext cx="846000" cy="810000"/>
          </a:xfrm>
          <a:prstGeom prst="rect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FA82C9F-4FE1-4BED-8338-45DA34BD6A91}"/>
              </a:ext>
            </a:extLst>
          </p:cNvPr>
          <p:cNvSpPr/>
          <p:nvPr/>
        </p:nvSpPr>
        <p:spPr>
          <a:xfrm>
            <a:off x="5031100" y="871009"/>
            <a:ext cx="846000" cy="810000"/>
          </a:xfrm>
          <a:prstGeom prst="rect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AAFFC6DD-7102-4621-BBF7-FBC5F9ED1B9C}"/>
              </a:ext>
            </a:extLst>
          </p:cNvPr>
          <p:cNvSpPr/>
          <p:nvPr/>
        </p:nvSpPr>
        <p:spPr>
          <a:xfrm>
            <a:off x="5878721" y="871009"/>
            <a:ext cx="846000" cy="810000"/>
          </a:xfrm>
          <a:prstGeom prst="rect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FDE20275-4123-428F-810B-42BF30E4FC7D}"/>
              </a:ext>
            </a:extLst>
          </p:cNvPr>
          <p:cNvSpPr/>
          <p:nvPr/>
        </p:nvSpPr>
        <p:spPr>
          <a:xfrm>
            <a:off x="6723100" y="871009"/>
            <a:ext cx="846000" cy="810000"/>
          </a:xfrm>
          <a:prstGeom prst="rect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65B60A64-B923-44CC-A927-F673C2B2DF91}"/>
              </a:ext>
            </a:extLst>
          </p:cNvPr>
          <p:cNvSpPr/>
          <p:nvPr/>
        </p:nvSpPr>
        <p:spPr>
          <a:xfrm>
            <a:off x="7567479" y="871009"/>
            <a:ext cx="846000" cy="810000"/>
          </a:xfrm>
          <a:prstGeom prst="rect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931A0B34-F47A-47F8-B0CA-FEBADA37C414}"/>
              </a:ext>
            </a:extLst>
          </p:cNvPr>
          <p:cNvSpPr/>
          <p:nvPr/>
        </p:nvSpPr>
        <p:spPr>
          <a:xfrm>
            <a:off x="1637161" y="1681009"/>
            <a:ext cx="846000" cy="810000"/>
          </a:xfrm>
          <a:prstGeom prst="rect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41AC8B11-EEDD-4E59-ABBA-EF35544BA70E}"/>
              </a:ext>
            </a:extLst>
          </p:cNvPr>
          <p:cNvSpPr/>
          <p:nvPr/>
        </p:nvSpPr>
        <p:spPr>
          <a:xfrm>
            <a:off x="2493100" y="1681009"/>
            <a:ext cx="846000" cy="810000"/>
          </a:xfrm>
          <a:prstGeom prst="rect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C9304E89-DF65-4B5D-9CAC-1570C3525C26}"/>
              </a:ext>
            </a:extLst>
          </p:cNvPr>
          <p:cNvSpPr/>
          <p:nvPr/>
        </p:nvSpPr>
        <p:spPr>
          <a:xfrm>
            <a:off x="3339100" y="1681009"/>
            <a:ext cx="846000" cy="810000"/>
          </a:xfrm>
          <a:prstGeom prst="rect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AD1EEE1E-12F0-4953-A25A-187B7D07ED21}"/>
              </a:ext>
            </a:extLst>
          </p:cNvPr>
          <p:cNvSpPr/>
          <p:nvPr/>
        </p:nvSpPr>
        <p:spPr>
          <a:xfrm>
            <a:off x="4185100" y="1681009"/>
            <a:ext cx="846000" cy="810000"/>
          </a:xfrm>
          <a:prstGeom prst="rect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FF1E5B9D-88DA-4B39-868A-EEE8DA9F694D}"/>
              </a:ext>
            </a:extLst>
          </p:cNvPr>
          <p:cNvSpPr/>
          <p:nvPr/>
        </p:nvSpPr>
        <p:spPr>
          <a:xfrm>
            <a:off x="5032721" y="1681009"/>
            <a:ext cx="846000" cy="810000"/>
          </a:xfrm>
          <a:prstGeom prst="rect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E7FE6748-5A82-4FED-8BC4-7D843160815A}"/>
              </a:ext>
            </a:extLst>
          </p:cNvPr>
          <p:cNvSpPr/>
          <p:nvPr/>
        </p:nvSpPr>
        <p:spPr>
          <a:xfrm>
            <a:off x="5877100" y="1681009"/>
            <a:ext cx="846000" cy="810000"/>
          </a:xfrm>
          <a:prstGeom prst="rect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E01B7A5B-5D3A-45E7-A25E-BBE6888586B9}"/>
              </a:ext>
            </a:extLst>
          </p:cNvPr>
          <p:cNvSpPr/>
          <p:nvPr/>
        </p:nvSpPr>
        <p:spPr>
          <a:xfrm>
            <a:off x="6721479" y="1681009"/>
            <a:ext cx="846000" cy="810000"/>
          </a:xfrm>
          <a:prstGeom prst="rect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7F889CD2-8785-4E92-BE2D-1A86297A2BA5}"/>
              </a:ext>
            </a:extLst>
          </p:cNvPr>
          <p:cNvSpPr/>
          <p:nvPr/>
        </p:nvSpPr>
        <p:spPr>
          <a:xfrm>
            <a:off x="7572555" y="1681009"/>
            <a:ext cx="846000" cy="810000"/>
          </a:xfrm>
          <a:prstGeom prst="rect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1FB6E060-C514-405B-9074-A78389532836}"/>
              </a:ext>
            </a:extLst>
          </p:cNvPr>
          <p:cNvSpPr/>
          <p:nvPr/>
        </p:nvSpPr>
        <p:spPr>
          <a:xfrm>
            <a:off x="2483161" y="2495424"/>
            <a:ext cx="846000" cy="810000"/>
          </a:xfrm>
          <a:prstGeom prst="rect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AF0C207B-7817-4AD4-A4B1-FCB497848B57}"/>
              </a:ext>
            </a:extLst>
          </p:cNvPr>
          <p:cNvSpPr/>
          <p:nvPr/>
        </p:nvSpPr>
        <p:spPr>
          <a:xfrm>
            <a:off x="3339100" y="2495424"/>
            <a:ext cx="846000" cy="810000"/>
          </a:xfrm>
          <a:prstGeom prst="rect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7C4AB895-16B5-48AA-A9EE-78F9EDA1D973}"/>
              </a:ext>
            </a:extLst>
          </p:cNvPr>
          <p:cNvSpPr/>
          <p:nvPr/>
        </p:nvSpPr>
        <p:spPr>
          <a:xfrm>
            <a:off x="4185100" y="2495424"/>
            <a:ext cx="846000" cy="810000"/>
          </a:xfrm>
          <a:prstGeom prst="rect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2CC76935-E7C3-4FFB-8DBA-9F05D5FB0B26}"/>
              </a:ext>
            </a:extLst>
          </p:cNvPr>
          <p:cNvSpPr/>
          <p:nvPr/>
        </p:nvSpPr>
        <p:spPr>
          <a:xfrm>
            <a:off x="5031100" y="2495424"/>
            <a:ext cx="846000" cy="810000"/>
          </a:xfrm>
          <a:prstGeom prst="rect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D7E8E887-0D35-4AA1-98E5-9FDB484F3E22}"/>
              </a:ext>
            </a:extLst>
          </p:cNvPr>
          <p:cNvSpPr/>
          <p:nvPr/>
        </p:nvSpPr>
        <p:spPr>
          <a:xfrm>
            <a:off x="5878721" y="2495424"/>
            <a:ext cx="846000" cy="810000"/>
          </a:xfrm>
          <a:prstGeom prst="rect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60C00020-3E1C-41C9-9C08-02F9B5E3A133}"/>
              </a:ext>
            </a:extLst>
          </p:cNvPr>
          <p:cNvSpPr/>
          <p:nvPr/>
        </p:nvSpPr>
        <p:spPr>
          <a:xfrm>
            <a:off x="6723100" y="2495424"/>
            <a:ext cx="846000" cy="810000"/>
          </a:xfrm>
          <a:prstGeom prst="rect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6F089169-EEE6-42B6-8F44-B6758C4ACBE1}"/>
              </a:ext>
            </a:extLst>
          </p:cNvPr>
          <p:cNvSpPr/>
          <p:nvPr/>
        </p:nvSpPr>
        <p:spPr>
          <a:xfrm>
            <a:off x="7567479" y="2495424"/>
            <a:ext cx="846000" cy="810000"/>
          </a:xfrm>
          <a:prstGeom prst="rect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264BBA5A-9DD3-4562-B9AC-0F7594FA383E}"/>
              </a:ext>
            </a:extLst>
          </p:cNvPr>
          <p:cNvSpPr/>
          <p:nvPr/>
        </p:nvSpPr>
        <p:spPr>
          <a:xfrm>
            <a:off x="8418555" y="2495424"/>
            <a:ext cx="846000" cy="810000"/>
          </a:xfrm>
          <a:prstGeom prst="rect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44BA838E-E143-4291-89E0-A8EE3C180CE2}"/>
              </a:ext>
            </a:extLst>
          </p:cNvPr>
          <p:cNvSpPr/>
          <p:nvPr/>
        </p:nvSpPr>
        <p:spPr>
          <a:xfrm>
            <a:off x="9265062" y="2495424"/>
            <a:ext cx="846000" cy="810000"/>
          </a:xfrm>
          <a:prstGeom prst="rect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EE8CBC20-EA8E-4766-AA10-42FF1F352725}"/>
              </a:ext>
            </a:extLst>
          </p:cNvPr>
          <p:cNvSpPr/>
          <p:nvPr/>
        </p:nvSpPr>
        <p:spPr>
          <a:xfrm>
            <a:off x="2481540" y="3291070"/>
            <a:ext cx="846000" cy="810000"/>
          </a:xfrm>
          <a:prstGeom prst="rect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32B89E6F-F3F7-4312-A628-7FB328C3259F}"/>
              </a:ext>
            </a:extLst>
          </p:cNvPr>
          <p:cNvSpPr/>
          <p:nvPr/>
        </p:nvSpPr>
        <p:spPr>
          <a:xfrm>
            <a:off x="3337479" y="3291070"/>
            <a:ext cx="846000" cy="810000"/>
          </a:xfrm>
          <a:prstGeom prst="rect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5B9D2F56-692A-4E9D-A71B-07BAF41FDA5B}"/>
              </a:ext>
            </a:extLst>
          </p:cNvPr>
          <p:cNvSpPr/>
          <p:nvPr/>
        </p:nvSpPr>
        <p:spPr>
          <a:xfrm>
            <a:off x="4183479" y="3291070"/>
            <a:ext cx="846000" cy="810000"/>
          </a:xfrm>
          <a:prstGeom prst="rect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CFD30EA9-A5B9-40DC-84E7-19F563B61709}"/>
              </a:ext>
            </a:extLst>
          </p:cNvPr>
          <p:cNvSpPr/>
          <p:nvPr/>
        </p:nvSpPr>
        <p:spPr>
          <a:xfrm>
            <a:off x="5029479" y="3291070"/>
            <a:ext cx="846000" cy="810000"/>
          </a:xfrm>
          <a:prstGeom prst="rect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226A3296-3483-4C6D-A4AD-F17AFAA7CDC5}"/>
              </a:ext>
            </a:extLst>
          </p:cNvPr>
          <p:cNvSpPr/>
          <p:nvPr/>
        </p:nvSpPr>
        <p:spPr>
          <a:xfrm>
            <a:off x="5877100" y="3291070"/>
            <a:ext cx="846000" cy="810000"/>
          </a:xfrm>
          <a:prstGeom prst="rect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A1800269-6F4B-4F76-9F01-D922EF1451FA}"/>
              </a:ext>
            </a:extLst>
          </p:cNvPr>
          <p:cNvSpPr/>
          <p:nvPr/>
        </p:nvSpPr>
        <p:spPr>
          <a:xfrm>
            <a:off x="6721479" y="3291070"/>
            <a:ext cx="846000" cy="810000"/>
          </a:xfrm>
          <a:prstGeom prst="rect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5C582992-B252-4F40-B235-DEDCAFB71E41}"/>
              </a:ext>
            </a:extLst>
          </p:cNvPr>
          <p:cNvSpPr/>
          <p:nvPr/>
        </p:nvSpPr>
        <p:spPr>
          <a:xfrm>
            <a:off x="7565858" y="3291070"/>
            <a:ext cx="846000" cy="810000"/>
          </a:xfrm>
          <a:prstGeom prst="rect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8A0E84A5-5C9D-4DE5-8936-C82F9138E029}"/>
              </a:ext>
            </a:extLst>
          </p:cNvPr>
          <p:cNvSpPr/>
          <p:nvPr/>
        </p:nvSpPr>
        <p:spPr>
          <a:xfrm>
            <a:off x="8416934" y="3291070"/>
            <a:ext cx="846000" cy="810000"/>
          </a:xfrm>
          <a:prstGeom prst="rect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A20BDD36-8AF9-4F8E-8276-2CE2FCD018AD}"/>
              </a:ext>
            </a:extLst>
          </p:cNvPr>
          <p:cNvSpPr/>
          <p:nvPr/>
        </p:nvSpPr>
        <p:spPr>
          <a:xfrm>
            <a:off x="9263441" y="3291070"/>
            <a:ext cx="846000" cy="810000"/>
          </a:xfrm>
          <a:prstGeom prst="rect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173E3198-5731-45A5-B2E4-9B507FFDB0E6}"/>
              </a:ext>
            </a:extLst>
          </p:cNvPr>
          <p:cNvSpPr/>
          <p:nvPr/>
        </p:nvSpPr>
        <p:spPr>
          <a:xfrm>
            <a:off x="3321779" y="4086716"/>
            <a:ext cx="846000" cy="810000"/>
          </a:xfrm>
          <a:prstGeom prst="rect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532262EB-0CE9-4285-9B57-82B2602D1F78}"/>
              </a:ext>
            </a:extLst>
          </p:cNvPr>
          <p:cNvSpPr/>
          <p:nvPr/>
        </p:nvSpPr>
        <p:spPr>
          <a:xfrm>
            <a:off x="4177718" y="4086716"/>
            <a:ext cx="846000" cy="810000"/>
          </a:xfrm>
          <a:prstGeom prst="rect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F0F5088A-9009-4ED5-A86E-01EADD0DBAF7}"/>
              </a:ext>
            </a:extLst>
          </p:cNvPr>
          <p:cNvSpPr/>
          <p:nvPr/>
        </p:nvSpPr>
        <p:spPr>
          <a:xfrm>
            <a:off x="5023718" y="4086716"/>
            <a:ext cx="846000" cy="810000"/>
          </a:xfrm>
          <a:prstGeom prst="rect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4E71E7E8-4248-44CB-962F-EF27F6E3B057}"/>
              </a:ext>
            </a:extLst>
          </p:cNvPr>
          <p:cNvSpPr/>
          <p:nvPr/>
        </p:nvSpPr>
        <p:spPr>
          <a:xfrm>
            <a:off x="5869718" y="4086716"/>
            <a:ext cx="846000" cy="810000"/>
          </a:xfrm>
          <a:prstGeom prst="rect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37FD83D8-9775-4DED-8124-764849C22F38}"/>
              </a:ext>
            </a:extLst>
          </p:cNvPr>
          <p:cNvSpPr/>
          <p:nvPr/>
        </p:nvSpPr>
        <p:spPr>
          <a:xfrm>
            <a:off x="6717339" y="4086716"/>
            <a:ext cx="846000" cy="810000"/>
          </a:xfrm>
          <a:prstGeom prst="rect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C42AA312-959E-4531-B0B2-6A4041B9E79F}"/>
              </a:ext>
            </a:extLst>
          </p:cNvPr>
          <p:cNvSpPr/>
          <p:nvPr/>
        </p:nvSpPr>
        <p:spPr>
          <a:xfrm>
            <a:off x="7561718" y="4086716"/>
            <a:ext cx="846000" cy="810000"/>
          </a:xfrm>
          <a:prstGeom prst="rect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324D2F29-D8CA-4C79-9108-B3DDD1D9FBE5}"/>
              </a:ext>
            </a:extLst>
          </p:cNvPr>
          <p:cNvSpPr/>
          <p:nvPr/>
        </p:nvSpPr>
        <p:spPr>
          <a:xfrm>
            <a:off x="0" y="5008311"/>
            <a:ext cx="12192000" cy="18484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vi-VN" sz="48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2.	</a:t>
            </a:r>
            <a:r>
              <a:rPr lang="vi-VN" sz="48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LẠY CHA, XIN … … DANH CHA.”</a:t>
            </a:r>
            <a:endParaRPr lang="en-US" sz="48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10D631E2-F295-4ACA-B88D-725448288024}"/>
              </a:ext>
            </a:extLst>
          </p:cNvPr>
          <p:cNvSpPr/>
          <p:nvPr/>
        </p:nvSpPr>
        <p:spPr>
          <a:xfrm>
            <a:off x="0" y="5016527"/>
            <a:ext cx="12192000" cy="18484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vi-VN" sz="4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3.	</a:t>
            </a:r>
            <a:r>
              <a:rPr lang="vi-VN" sz="4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KHI NGHE THẤY TIẾNG TỪ TRỜI, DÂN CHÚNG CHO RẰNG ĐÓ LÀ GÌ?</a:t>
            </a:r>
            <a:endParaRPr lang="en-US" sz="44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00E2694B-ACD6-4A2E-8095-21878CCEDA3C}"/>
              </a:ext>
            </a:extLst>
          </p:cNvPr>
          <p:cNvSpPr/>
          <p:nvPr/>
        </p:nvSpPr>
        <p:spPr>
          <a:xfrm>
            <a:off x="21278" y="5013317"/>
            <a:ext cx="12192000" cy="18484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vi-VN" sz="4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4.	</a:t>
            </a:r>
            <a:r>
              <a:rPr lang="vi-VN" sz="4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ĐỂ ĐƯỢC GẶP CHÚA GIÊ-SU, NHỮNG NGƯỜI HY LẠP ĐÃ ĐẾN NÓI VỚI AI?</a:t>
            </a:r>
            <a:endParaRPr lang="en-US" sz="44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3169D9A2-D1CD-4230-B753-1ED997F76F8F}"/>
              </a:ext>
            </a:extLst>
          </p:cNvPr>
          <p:cNvSpPr/>
          <p:nvPr/>
        </p:nvSpPr>
        <p:spPr>
          <a:xfrm>
            <a:off x="-3177" y="5019480"/>
            <a:ext cx="12192000" cy="18484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vi-VN" sz="48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5.	</a:t>
            </a:r>
            <a:r>
              <a:rPr lang="vi-VN" sz="48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NGƯỜI KHÁC LẠI BẢO : “TIẾNG MỘT … … NÓI VỚI ÔNG TA ĐẤY!”</a:t>
            </a:r>
            <a:endParaRPr lang="en-US" sz="48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05F158C4-1D54-4F25-ABF4-2D1DCA9C2397}"/>
              </a:ext>
            </a:extLst>
          </p:cNvPr>
          <p:cNvSpPr/>
          <p:nvPr/>
        </p:nvSpPr>
        <p:spPr>
          <a:xfrm>
            <a:off x="-3164" y="4994267"/>
            <a:ext cx="12192000" cy="18484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vi-VN" sz="46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6.	</a:t>
            </a:r>
            <a:r>
              <a:rPr lang="vi-VN" sz="46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BÂY GIỜ, … … THẦY XAO XUYẾN.</a:t>
            </a:r>
            <a:endParaRPr lang="en-US" sz="46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6730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6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9" dur="11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2" dur="11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5" dur="11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8" dur="11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1" dur="11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4" dur="11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7" dur="11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80" dur="11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83" dur="11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8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" fill="hold">
                      <p:stCondLst>
                        <p:cond delay="0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0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1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1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2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9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2" dur="11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5" dur="11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8" dur="115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1" dur="11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4" dur="11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7" dur="11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50" dur="11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>
                      <p:stCondLst>
                        <p:cond delay="0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7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6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6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7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7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8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8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9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9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01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04" dur="11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07" dur="115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0" dur="115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3" dur="115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6" dur="115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9" dur="115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22" dur="115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25" dur="115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227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8" fill="hold">
                      <p:stCondLst>
                        <p:cond delay="0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2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3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4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4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5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5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6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6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7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7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7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7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8" fill="hold">
                      <p:stCondLst>
                        <p:cond delay="indefinite"/>
                      </p:stCondLst>
                      <p:childTnLst>
                        <p:par>
                          <p:cTn id="279" fill="hold">
                            <p:stCondLst>
                              <p:cond delay="0"/>
                            </p:stCondLst>
                            <p:childTnLst>
                              <p:par>
                                <p:cTn id="280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81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84" dur="115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87" dur="115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90" dur="115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93" dur="115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96" dur="115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99" dur="115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02" dur="115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05" dur="115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08" dur="115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31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1" fill="hold">
                      <p:stCondLst>
                        <p:cond delay="0"/>
                      </p:stCondLst>
                      <p:childTnLst>
                        <p:par>
                          <p:cTn id="312" fill="hold">
                            <p:stCondLst>
                              <p:cond delay="0"/>
                            </p:stCondLst>
                            <p:childTnLst>
                              <p:par>
                                <p:cTn id="3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5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1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2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2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2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2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3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3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3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3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0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2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43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4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4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4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3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54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5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59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0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1" fill="hold">
                      <p:stCondLst>
                        <p:cond delay="indefinite"/>
                      </p:stCondLst>
                      <p:childTnLst>
                        <p:par>
                          <p:cTn id="362" fill="hold">
                            <p:stCondLst>
                              <p:cond delay="0"/>
                            </p:stCondLst>
                            <p:childTnLst>
                              <p:par>
                                <p:cTn id="363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64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67" dur="115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70" dur="115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73" dur="115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76" dur="115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79" dur="115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0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82" dur="115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3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85" dur="115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88" dur="115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9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91" dur="115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2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393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4" fill="hold">
                      <p:stCondLst>
                        <p:cond delay="0"/>
                      </p:stCondLst>
                      <p:childTnLst>
                        <p:par>
                          <p:cTn id="395" fill="hold">
                            <p:stCondLst>
                              <p:cond delay="0"/>
                            </p:stCondLst>
                            <p:childTnLst>
                              <p:par>
                                <p:cTn id="39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8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01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02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5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0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0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8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0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11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3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5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16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8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0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21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22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3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5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26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27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8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9" fill="hold">
                      <p:stCondLst>
                        <p:cond delay="indefinite"/>
                      </p:stCondLst>
                      <p:childTnLst>
                        <p:par>
                          <p:cTn id="430" fill="hold">
                            <p:stCondLst>
                              <p:cond delay="0"/>
                            </p:stCondLst>
                            <p:childTnLst>
                              <p:par>
                                <p:cTn id="431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32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35" dur="115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38" dur="115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9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41" dur="115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44" dur="115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5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47" dur="115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50" dur="115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1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  <p:bldLst>
      <p:bldP spid="76" grpId="0" animBg="1"/>
      <p:bldP spid="76" grpId="1" animBg="1"/>
      <p:bldP spid="4" grpId="0" animBg="1"/>
      <p:bldP spid="4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  <p:bldP spid="34" grpId="0" animBg="1"/>
      <p:bldP spid="34" grpId="1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  <p:bldP spid="43" grpId="0" animBg="1"/>
      <p:bldP spid="43" grpId="1" animBg="1"/>
      <p:bldP spid="44" grpId="0" animBg="1"/>
      <p:bldP spid="44" grpId="1" animBg="1"/>
      <p:bldP spid="46" grpId="0" animBg="1"/>
      <p:bldP spid="46" grpId="1" animBg="1"/>
      <p:bldP spid="47" grpId="0" animBg="1"/>
      <p:bldP spid="47" grpId="1" animBg="1"/>
      <p:bldP spid="48" grpId="0" animBg="1"/>
      <p:bldP spid="48" grpId="1" animBg="1"/>
      <p:bldP spid="49" grpId="0" animBg="1"/>
      <p:bldP spid="49" grpId="1" animBg="1"/>
      <p:bldP spid="50" grpId="0" animBg="1"/>
      <p:bldP spid="50" grpId="1" animBg="1"/>
      <p:bldP spid="51" grpId="0" animBg="1"/>
      <p:bldP spid="51" grpId="1" animBg="1"/>
      <p:bldP spid="52" grpId="0" animBg="1"/>
      <p:bldP spid="52" grpId="1" animBg="1"/>
      <p:bldP spid="53" grpId="0" animBg="1"/>
      <p:bldP spid="53" grpId="1" animBg="1"/>
      <p:bldP spid="54" grpId="0" animBg="1"/>
      <p:bldP spid="54" grpId="1" animBg="1"/>
      <p:bldP spid="55" grpId="0" animBg="1"/>
      <p:bldP spid="55" grpId="1" animBg="1"/>
      <p:bldP spid="56" grpId="0" animBg="1"/>
      <p:bldP spid="56" grpId="1" animBg="1"/>
      <p:bldP spid="57" grpId="0" animBg="1"/>
      <p:bldP spid="57" grpId="1" animBg="1"/>
      <p:bldP spid="58" grpId="0" animBg="1"/>
      <p:bldP spid="58" grpId="1" animBg="1"/>
      <p:bldP spid="59" grpId="0" animBg="1"/>
      <p:bldP spid="59" grpId="1" animBg="1"/>
      <p:bldP spid="60" grpId="0" animBg="1"/>
      <p:bldP spid="60" grpId="1" animBg="1"/>
      <p:bldP spid="61" grpId="0" animBg="1"/>
      <p:bldP spid="61" grpId="1" animBg="1"/>
      <p:bldP spid="62" grpId="0" animBg="1"/>
      <p:bldP spid="62" grpId="1" animBg="1"/>
      <p:bldP spid="63" grpId="0" animBg="1"/>
      <p:bldP spid="63" grpId="1" animBg="1"/>
      <p:bldP spid="64" grpId="0" animBg="1"/>
      <p:bldP spid="64" grpId="1" animBg="1"/>
      <p:bldP spid="65" grpId="0" animBg="1"/>
      <p:bldP spid="65" grpId="1" animBg="1"/>
      <p:bldP spid="66" grpId="0" animBg="1"/>
      <p:bldP spid="66" grpId="1" animBg="1"/>
      <p:bldP spid="67" grpId="0" animBg="1"/>
      <p:bldP spid="67" grpId="1" animBg="1"/>
      <p:bldP spid="68" grpId="0" animBg="1"/>
      <p:bldP spid="68" grpId="1" animBg="1"/>
      <p:bldP spid="69" grpId="0" animBg="1"/>
      <p:bldP spid="69" grpId="1" animBg="1"/>
      <p:bldP spid="73" grpId="0" animBg="1"/>
      <p:bldP spid="73" grpId="1" animBg="1"/>
      <p:bldP spid="74" grpId="0" animBg="1"/>
      <p:bldP spid="74" grpId="1" animBg="1"/>
      <p:bldP spid="75" grpId="0" animBg="1"/>
      <p:bldP spid="75" grpId="1" animBg="1"/>
      <p:bldP spid="77" grpId="0" animBg="1"/>
      <p:bldP spid="77" grpId="1" animBg="1"/>
      <p:bldP spid="78" grpId="0" animBg="1"/>
      <p:bldP spid="78" grpId="1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V.A – Tiếng Vỗ Tay">
            <a:hlinkClick r:id="" action="ppaction://media"/>
            <a:extLst>
              <a:ext uri="{FF2B5EF4-FFF2-40B4-BE49-F238E27FC236}">
                <a16:creationId xmlns:a16="http://schemas.microsoft.com/office/drawing/2014/main" id="{DCA2C0E7-7A17-45D2-8D21-7AB7604638BB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369675" y="1654175"/>
            <a:ext cx="406400" cy="406400"/>
          </a:xfrm>
          <a:prstGeom prst="rect">
            <a:avLst/>
          </a:prstGeom>
        </p:spPr>
      </p:pic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4A2D1E5-9C84-4B4F-90D5-E941CE00B0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5526737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table">
            <a:tbl>
              <a:tblPr firstRow="1" firstCol="1" bandRow="1"/>
              <a:tblGrid>
                <a:gridCol w="1219200">
                  <a:extLst>
                    <a:ext uri="{9D8B030D-6E8A-4147-A177-3AD203B41FA5}">
                      <a16:colId xmlns:a16="http://schemas.microsoft.com/office/drawing/2014/main" val="2172095918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8978535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704521674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56741808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313672412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689131555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3815896638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3324780914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674942827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434720038"/>
                    </a:ext>
                  </a:extLst>
                </a:gridCol>
              </a:tblGrid>
              <a:tr h="11430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6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vi-VN" sz="6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O</a:t>
                      </a:r>
                      <a:endParaRPr lang="vi-VN" sz="6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vi-VN" sz="6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vi-VN" sz="6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72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Ư</a:t>
                      </a:r>
                      <a:endParaRPr lang="vi-VN" sz="6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Ờ</a:t>
                      </a:r>
                      <a:endParaRPr lang="vi-VN" sz="6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6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vi-VN" sz="6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6796219"/>
                  </a:ext>
                </a:extLst>
              </a:tr>
              <a:tr h="11430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6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vi-VN" sz="6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Ô</a:t>
                      </a:r>
                      <a:endParaRPr lang="vi-VN" sz="6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6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V</a:t>
                      </a:r>
                      <a:endParaRPr lang="vi-VN" sz="6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vi-VN" sz="72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6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6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6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6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181154"/>
                  </a:ext>
                </a:extLst>
              </a:tr>
              <a:tr h="11430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vi-VN" sz="6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vi-VN" sz="6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Ế</a:t>
                      </a:r>
                      <a:endParaRPr lang="vi-VN" sz="6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6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vi-VN" sz="6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S</a:t>
                      </a:r>
                      <a:endParaRPr lang="vi-VN" sz="72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Ấ</a:t>
                      </a:r>
                      <a:endParaRPr lang="vi-VN" sz="6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M</a:t>
                      </a:r>
                      <a:endParaRPr lang="vi-VN" sz="6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6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6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047345"/>
                  </a:ext>
                </a:extLst>
              </a:tr>
              <a:tr h="11430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6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P</a:t>
                      </a:r>
                      <a:endParaRPr lang="vi-VN" sz="6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6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vi-VN" sz="6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L</a:t>
                      </a:r>
                      <a:endParaRPr lang="vi-VN" sz="6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vi-VN" sz="72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vi-VN" sz="72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P</a:t>
                      </a:r>
                      <a:endParaRPr lang="vi-VN" sz="6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P</a:t>
                      </a:r>
                      <a:endParaRPr lang="vi-VN" sz="6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6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Ê</a:t>
                      </a:r>
                      <a:endParaRPr lang="vi-VN" sz="6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7093698"/>
                  </a:ext>
                </a:extLst>
              </a:tr>
              <a:tr h="11430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6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vi-VN" sz="6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6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vi-VN" sz="6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Ê</a:t>
                      </a:r>
                      <a:endParaRPr lang="vi-VN" sz="6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72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vi-VN" sz="6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6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Ầ</a:t>
                      </a:r>
                      <a:endParaRPr lang="vi-VN" sz="6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6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920767"/>
                  </a:ext>
                </a:extLst>
              </a:tr>
              <a:tr h="11430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6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6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vi-VN" sz="6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Â</a:t>
                      </a:r>
                      <a:endParaRPr lang="vi-VN" sz="6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M</a:t>
                      </a:r>
                      <a:endParaRPr lang="vi-VN" sz="6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72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Ồ</a:t>
                      </a:r>
                      <a:endParaRPr lang="vi-VN" sz="6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6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6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6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18001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8066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107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WordArt 6"/>
          <p:cNvSpPr>
            <a:spLocks noChangeArrowheads="1" noChangeShapeType="1" noTextEdit="1"/>
          </p:cNvSpPr>
          <p:nvPr/>
        </p:nvSpPr>
        <p:spPr bwMode="auto">
          <a:xfrm>
            <a:off x="773596" y="254000"/>
            <a:ext cx="10644809" cy="106479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v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ới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-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cùng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endParaRPr kumimoji="0" lang="en-US" sz="368400" b="1" i="0" u="none" strike="noStrike" kern="10" cap="none" spc="0" normalizeH="0" baseline="0" noProof="0" dirty="0">
              <a:ln>
                <a:noFill/>
              </a:ln>
              <a:solidFill>
                <a:srgbClr val="7030A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AutoShape 9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524001" y="5539206"/>
            <a:ext cx="9143999" cy="1064795"/>
          </a:xfrm>
          <a:prstGeom prst="flowChartAlternateProcess">
            <a:avLst/>
          </a:prstGeom>
          <a:solidFill>
            <a:srgbClr val="00B050">
              <a:alpha val="83000"/>
            </a:srgbClr>
          </a:solidFill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TRẮC</a:t>
            </a:r>
            <a:r>
              <a:rPr kumimoji="0" lang="en-US" altLang="en-US" sz="6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NGHIỆM</a:t>
            </a:r>
            <a:endParaRPr kumimoji="0" lang="en-US" altLang="en-US" sz="60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 descr="A cartoon of a person and a couple of kids&#10;&#10;Description automatically generated">
            <a:extLst>
              <a:ext uri="{FF2B5EF4-FFF2-40B4-BE49-F238E27FC236}">
                <a16:creationId xmlns:a16="http://schemas.microsoft.com/office/drawing/2014/main" id="{3A2570B0-1395-4790-AB58-E90949B5327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0364" y="1190781"/>
            <a:ext cx="5051272" cy="4242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47008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950"/>
                            </p:stCondLst>
                            <p:childTnLst>
                              <p:par>
                                <p:cTn id="1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5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6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7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/>
      <p:bldP spid="2054" grpId="1"/>
      <p:bldP spid="8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Sinh con</a:t>
              </a: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Chết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Từ bỏ lợi ích cá nhân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179388" marR="0" lvl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Sinh sống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 noProof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1</a:t>
            </a: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54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Một trong các khẩu hiệu của phong trào TNTT là Hi sinh. Vậy hi sinh nghĩa là gì?</a:t>
            </a:r>
            <a:endParaRPr lang="vi-VN" sz="5400" b="1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885" y="3626135"/>
            <a:ext cx="12240885" cy="806789"/>
            <a:chOff x="-1896924" y="4689645"/>
            <a:chExt cx="10566931" cy="691524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5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Từ bỏ lợi ích cá nhân</a:t>
              </a: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27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B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99726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Hoa quả mọc ra</a:t>
              </a: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Nhiều hạt khác được sinh ra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Không có gì xảy ra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179388" marR="0" lvl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Tất cả đều sai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2</a:t>
            </a: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54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Nói về sự hi sinh, khi hạt giống chết đi thì điều gì xảy ra?</a:t>
            </a:r>
            <a:endParaRPr lang="vi-VN" sz="5400" b="1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885" y="2753179"/>
            <a:ext cx="12240885" cy="806789"/>
            <a:chOff x="-1896924" y="4689645"/>
            <a:chExt cx="10566931" cy="691524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5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Nhiều hạt khác được sinh ra</a:t>
              </a: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27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A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99044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Chịu chết trên Thánh Giá</a:t>
              </a: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Từ bỏ thân phận Thiên Chúa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Xuống thế làm người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179388" marR="0" lvl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Tất cả đều đúng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 noProof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3</a:t>
            </a: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54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Chúa Giê-su đã hi sinh điều gì cho chúng ta?</a:t>
            </a:r>
            <a:endParaRPr lang="vi-VN" sz="5400" b="1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8" y="5380322"/>
            <a:ext cx="12240885" cy="806789"/>
            <a:chOff x="-1896924" y="4689645"/>
            <a:chExt cx="10566931" cy="691524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5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Tất cả đều đúng</a:t>
              </a: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vi-VN" sz="27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D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05936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Sống vì, sống cho mọi người</a:t>
              </a: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Tự tử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Liên tục làm việc bác ái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179388" marR="0" lvl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Phải chịu đóng đinh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4</a:t>
            </a: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54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Chúa Giê-su dạy phải coi thường mạng sống, ta phải hiểu điều đó như thế nào?</a:t>
            </a:r>
            <a:endParaRPr lang="vi-VN" sz="5400" b="1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8" y="4506347"/>
            <a:ext cx="12240885" cy="806789"/>
            <a:chOff x="-1896924" y="4689645"/>
            <a:chExt cx="10566931" cy="691524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5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Sống vì, sống cho mọi người</a:t>
              </a: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27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10207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1E6FF85-6756-434B-A8E1-E10F6E46C5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6070" y="3211551"/>
            <a:ext cx="4022323" cy="328863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6" name="Thought Bubble: Cloud 5">
            <a:extLst>
              <a:ext uri="{FF2B5EF4-FFF2-40B4-BE49-F238E27FC236}">
                <a16:creationId xmlns:a16="http://schemas.microsoft.com/office/drawing/2014/main" id="{431C5340-3CA1-47F1-8EAE-0D2383149045}"/>
              </a:ext>
            </a:extLst>
          </p:cNvPr>
          <p:cNvSpPr/>
          <p:nvPr/>
        </p:nvSpPr>
        <p:spPr>
          <a:xfrm>
            <a:off x="4466563" y="-118509"/>
            <a:ext cx="7724776" cy="6296025"/>
          </a:xfrm>
          <a:prstGeom prst="cloudCallout">
            <a:avLst>
              <a:gd name="adj1" fmla="val -47502"/>
              <a:gd name="adj2" fmla="val 49905"/>
            </a:avLst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F2ADFAF-9DC5-4BFB-A7AD-1DD2DCFFB09F}"/>
              </a:ext>
            </a:extLst>
          </p:cNvPr>
          <p:cNvSpPr txBox="1"/>
          <p:nvPr/>
        </p:nvSpPr>
        <p:spPr>
          <a:xfrm>
            <a:off x="5172862" y="557159"/>
            <a:ext cx="6312177" cy="49446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  <a:defRPr/>
            </a:pPr>
            <a:r>
              <a:rPr lang="en-US" sz="6000" b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Các em thiếu nhi thánh thể cần làm gì để đi theo Chúa Giêsu</a:t>
            </a:r>
            <a:endParaRPr lang="vi-VN" sz="6000" b="1">
              <a:solidFill>
                <a:prstClr val="white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5EF6069-D6E0-4AA3-BC00-AEC2B19ED6CD}"/>
              </a:ext>
            </a:extLst>
          </p:cNvPr>
          <p:cNvSpPr txBox="1"/>
          <p:nvPr/>
        </p:nvSpPr>
        <p:spPr>
          <a:xfrm>
            <a:off x="780654" y="725711"/>
            <a:ext cx="286210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lgerian" panose="04020705040A02060702" pitchFamily="82" charset="0"/>
                <a:ea typeface="+mn-ea"/>
                <a:cs typeface="+mn-cs"/>
              </a:rPr>
              <a:t>THIẾU NHI YÊU CHÚA</a:t>
            </a:r>
          </a:p>
        </p:txBody>
      </p:sp>
    </p:spTree>
    <p:extLst>
      <p:ext uri="{BB962C8B-B14F-4D97-AF65-F5344CB8AC3E}">
        <p14:creationId xmlns:p14="http://schemas.microsoft.com/office/powerpoint/2010/main" val="593994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19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animClr clrSpc="rgb" dir="cw">
                                      <p:cBhvr>
                                        <p:cTn id="24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set>
                                      <p:cBhvr>
                                        <p:cTn id="25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10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Họ đến gặp ông Phi-líp-phê, người Bết-xai-đa, miền Ga-li-lê, và xin rằng: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5112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“Thưa ông, chúng tôi muốn được gặp ông Giê-su.”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04529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Ông Phi-líp-phê đi nói với ông An-rê. Ông An-rê cùng với ông Phi-líp-phê đến thưa với Đức Giê-su.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79999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Đức Giê-su trả lời : “Đã đến giờ Con Người được tôn vinh !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05135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Thật, Thầy bảo thật anh em, nếu hạt lúa gieo vào lòng đất mà không chết đi, thì nó vẫn trơ trọi một mình;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46712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còn nếu chết đi, nó mới sinh được nhiều hạt khác.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15993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Ai yêu quý mạng sống mình, thì sẽ mất ; còn ai coi thường mạng sống mình ở đời này, thì sẽ giữ lại được cho sự sống đời đời.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13768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874</Words>
  <Application>Microsoft Office PowerPoint</Application>
  <PresentationFormat>Widescreen</PresentationFormat>
  <Paragraphs>222</Paragraphs>
  <Slides>28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6" baseType="lpstr">
      <vt:lpstr>Algerian</vt:lpstr>
      <vt:lpstr>Arial</vt:lpstr>
      <vt:lpstr>Calibri</vt:lpstr>
      <vt:lpstr>Calibri Light</vt:lpstr>
      <vt:lpstr>Montserrat Black</vt:lpstr>
      <vt:lpstr>Times New Roman</vt:lpstr>
      <vt:lpstr>Verdana</vt:lpstr>
      <vt:lpstr>Office Theme</vt:lpstr>
      <vt:lpstr>PowerPoint Presentation</vt:lpstr>
      <vt:lpstr>PowerPoint Presentation</vt:lpstr>
      <vt:lpstr>Họ đến gặp ông Phi-líp-phê, người Bết-xai-đa, miền Ga-li-lê, và xin rằng: </vt:lpstr>
      <vt:lpstr>“Thưa ông, chúng tôi muốn được gặp ông Giê-su.” </vt:lpstr>
      <vt:lpstr>Ông Phi-líp-phê đi nói với ông An-rê. Ông An-rê cùng với ông Phi-líp-phê đến thưa với Đức Giê-su. </vt:lpstr>
      <vt:lpstr>Đức Giê-su trả lời : “Đã đến giờ Con Người được tôn vinh ! </vt:lpstr>
      <vt:lpstr>Thật, Thầy bảo thật anh em, nếu hạt lúa gieo vào lòng đất mà không chết đi, thì nó vẫn trơ trọi một mình;</vt:lpstr>
      <vt:lpstr>còn nếu chết đi, nó mới sinh được nhiều hạt khác. </vt:lpstr>
      <vt:lpstr>Ai yêu quý mạng sống mình, thì sẽ mất ; còn ai coi thường mạng sống mình ở đời này, thì sẽ giữ lại được cho sự sống đời đời. </vt:lpstr>
      <vt:lpstr>Ai phục vụ Thầy, thì hãy theo Thầy ; và Thầy ở đâu, kẻ phục vụ Thầy cũng sẽ ở đó.</vt:lpstr>
      <vt:lpstr>Ai phục vụ Thầy, Cha Thầy sẽ quý trọng người ấy.</vt:lpstr>
      <vt:lpstr>“Bây giờ, tâm hồn Thầy xao xuyến ! Thầy biết nói gì đây? </vt:lpstr>
      <vt:lpstr>Lạy Cha, xin cứu con khỏi giờ này, nhưng chính vì giờ này mà con đã đến. Lạy Cha, xin tôn vinh Danh Cha.” </vt:lpstr>
      <vt:lpstr>Bấy giờ có tiếng từ trời vọng xuống: “Ta đã tôn vinh Danh Ta, Ta sẽ còn tôn vinh nữa!”</vt:lpstr>
      <vt:lpstr>Dân chúng đứng ở đó nghe vậy liền nói : “Đó là tiếng sấm!” Người khác lại bảo: “Tiếng một thiên thần nói với ông ta đấy!”</vt:lpstr>
      <vt:lpstr>Đức Giê-su đáp: “Tiếng ấy đã vọng xuống không phải vì tôi, mà vì các người. </vt:lpstr>
      <vt:lpstr>Giờ đây đang diễn ra cuộc phán xét thế gian này. Giờ đây thủ lãnh thế gian này sắp bị tống ra ngoài! </vt:lpstr>
      <vt:lpstr>Phần tôi, một khi được giương cao lên khỏi mặt đất, tôi sẽ kéo mọi người lên với tôi.” </vt:lpstr>
      <vt:lpstr>Đức Giê-su nói thế để ám chỉ Người sẽ phải chết cách nào. ĐÓ LÀ LỜI CHÚA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jacky phan</dc:creator>
  <cp:lastModifiedBy>Mr Tam Nguyen</cp:lastModifiedBy>
  <cp:revision>11</cp:revision>
  <dcterms:created xsi:type="dcterms:W3CDTF">2021-03-19T13:18:29Z</dcterms:created>
  <dcterms:modified xsi:type="dcterms:W3CDTF">2024-03-16T11:05:16Z</dcterms:modified>
</cp:coreProperties>
</file>