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293" r:id="rId14"/>
    <p:sldId id="295" r:id="rId15"/>
    <p:sldId id="327" r:id="rId16"/>
    <p:sldId id="260" r:id="rId17"/>
    <p:sldId id="308" r:id="rId18"/>
    <p:sldId id="364" r:id="rId19"/>
    <p:sldId id="365" r:id="rId20"/>
    <p:sldId id="366" r:id="rId21"/>
    <p:sldId id="296" r:id="rId2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1BC7B-B56E-4C24-9E79-7907D58C6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E31F9-F51C-4ED9-A7E9-FB9E890EDC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846F9-8661-4923-9657-5ED0BED62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875F-CACC-4C18-8A51-9879857BC74D}" type="datetimeFigureOut">
              <a:rPr lang="vi-VN" smtClean="0"/>
              <a:t>03/02/2024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ECAA9-47E3-483F-A2D4-5A9FE2B54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C508E-8534-4E72-A7FB-803E03F0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1AE-4D7E-468E-8897-61E905E35C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036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AA3F5-A5A2-4C45-BCC9-022B4C40F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580EC7-D3EB-446E-BA90-EF513775F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B86D5-6892-42C0-A669-6F84B8940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875F-CACC-4C18-8A51-9879857BC74D}" type="datetimeFigureOut">
              <a:rPr lang="vi-VN" smtClean="0"/>
              <a:t>03/02/2024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C7598-1136-419F-A433-661363A7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168B3-32EC-4688-9EA3-E1A37D80A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1AE-4D7E-468E-8897-61E905E35C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6939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D6DB72-D77E-4121-8A32-7EB5A42810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3385C-2DFC-4B33-9723-94B8C7120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06610-EF7F-4B56-BE8B-126316474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875F-CACC-4C18-8A51-9879857BC74D}" type="datetimeFigureOut">
              <a:rPr lang="vi-VN" smtClean="0"/>
              <a:t>03/02/2024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40C56-360D-474F-9924-31D9C55FB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7B9E8-72F5-48A2-BAD7-38D52FF62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1AE-4D7E-468E-8897-61E905E35C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422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BAEA0-4825-46EF-9A0F-7B6F7802B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64C8F-FC72-4ABE-ADC1-EFA597D45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48ECE-FBD1-4A97-ACAD-825F309D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875F-CACC-4C18-8A51-9879857BC74D}" type="datetimeFigureOut">
              <a:rPr lang="vi-VN" smtClean="0"/>
              <a:t>03/02/2024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DB611-EA87-481D-A693-7B11B9DFD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EC5C9-F5EC-4528-B4B7-60B3C74D9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1AE-4D7E-468E-8897-61E905E35C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8518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FB210-FBFD-4ACA-B5B7-A3BA6E9D2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3B2BE-07E4-4DEA-8C1B-17EA2AC7B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1D44B-A569-448C-9FD6-F24B0C4C1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875F-CACC-4C18-8A51-9879857BC74D}" type="datetimeFigureOut">
              <a:rPr lang="vi-VN" smtClean="0"/>
              <a:t>03/02/2024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DA1FA-0D79-4E6C-A064-0165D46C3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B13E1-BBBF-4679-B401-E7E4845C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1AE-4D7E-468E-8897-61E905E35C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6369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64E1A-546E-47A7-B041-D508E291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E29F2-7DB8-418E-8D00-758BCC58C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83E4A-2B3E-495D-8366-DEBC419A6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44B78-5EF0-491E-AC2B-15B5DF2B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875F-CACC-4C18-8A51-9879857BC74D}" type="datetimeFigureOut">
              <a:rPr lang="vi-VN" smtClean="0"/>
              <a:t>03/02/2024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2B86D4-AE38-4A66-9130-8DFE03378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BBD25E-286A-4EC4-828E-1BCA3542C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1AE-4D7E-468E-8897-61E905E35C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3838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99826-BE72-46F9-BE33-71D2C7834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09730C-FED8-4A23-A866-0F4007EA4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A60C1-3AA6-459B-8AD9-60E6FF15F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9DA61E-8732-45C6-A472-119B4ACA91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B711B3-B5A7-4C7C-8925-C64CFC502B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494A32-9C75-49D0-AE8F-8A357A1DE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875F-CACC-4C18-8A51-9879857BC74D}" type="datetimeFigureOut">
              <a:rPr lang="vi-VN" smtClean="0"/>
              <a:t>03/02/2024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47AD0D-9E89-41D0-B569-28F590C57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FB4179-33AF-4125-B7E7-E304E3963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1AE-4D7E-468E-8897-61E905E35C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7190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04F29-4EE9-4570-B55A-5E73F81FB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BD1A8D-8DF1-4178-8E71-8045403E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875F-CACC-4C18-8A51-9879857BC74D}" type="datetimeFigureOut">
              <a:rPr lang="vi-VN" smtClean="0"/>
              <a:t>03/02/2024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082D69-7F3C-4AA5-8990-9D2D0855D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1D3A6F-02C2-4F3D-BE00-2D99A7B90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1AE-4D7E-468E-8897-61E905E35C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260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DF4CC4-7422-4654-95D9-DDD203ED3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875F-CACC-4C18-8A51-9879857BC74D}" type="datetimeFigureOut">
              <a:rPr lang="vi-VN" smtClean="0"/>
              <a:t>03/02/2024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7F9E04-AAAF-4EDA-80A3-89FFAD4EA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17A28D-A594-45BF-A29D-819F02DC0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1AE-4D7E-468E-8897-61E905E35C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286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847FC-7619-458B-AC56-13DBF598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AC629-888C-41D2-A020-5CA90F723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3F035B-10DC-47C9-9EE7-932560AF6D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C4EE6-B1EA-4641-862E-4EE47DF3F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875F-CACC-4C18-8A51-9879857BC74D}" type="datetimeFigureOut">
              <a:rPr lang="vi-VN" smtClean="0"/>
              <a:t>03/02/2024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038C7E-3DCF-45D4-8D56-9FDCAEC8F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761DB-D5F4-438E-AE74-660A950D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1AE-4D7E-468E-8897-61E905E35C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161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071A2-C8B3-454E-A90C-7D0F661D9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27A838-70DD-4EED-9F7D-95A715CA38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7ADBCF-A00E-4C32-B4E5-3F7648446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CDE5FB-39AA-4667-B1E7-50E418FFD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875F-CACC-4C18-8A51-9879857BC74D}" type="datetimeFigureOut">
              <a:rPr lang="vi-VN" smtClean="0"/>
              <a:t>03/02/2024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E41C22-A43E-4D12-8549-6C0149087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D1A3F-B4FD-407D-9E8F-DFEC5817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E1AE-4D7E-468E-8897-61E905E35C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1760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8D020-3CDF-4352-8491-79A084A05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F17EA-FBBE-4FDC-8DD5-E57EC3B6C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2F1B4-50F1-40E6-8154-B9E8D99201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875F-CACC-4C18-8A51-9879857BC74D}" type="datetimeFigureOut">
              <a:rPr lang="vi-VN" smtClean="0"/>
              <a:t>03/02/2024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3322D-E4CA-4DC8-8038-7E6011E36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37952-8F3A-4813-B202-28136F3A7D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3E1AE-4D7E-468E-8897-61E905E35C9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117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V THƯỜNG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NIÊN </a:t>
            </a: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NĂM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380370" y="4483000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PHỤC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VỤ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0" y="4483000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TÌNH YÊU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bảo các ông: “Chúng ta hãy đi nơi khác, đến các làng mạc chung quanh,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93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để Thầy còn rao giảng ở đó nữa, vì Thầy ra đi cốt để làm việc đó.”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627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Người đi khắp miền Ga-li-lê, rao giảng trong các hội đường của họ, và trừ quỷ. 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449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  <p:pic>
        <p:nvPicPr>
          <p:cNvPr id="7" name="Picture 6" descr="A person and kids walking up a stone path&#10;&#10;Description automatically generated">
            <a:extLst>
              <a:ext uri="{FF2B5EF4-FFF2-40B4-BE49-F238E27FC236}">
                <a16:creationId xmlns:a16="http://schemas.microsoft.com/office/drawing/2014/main" id="{2A69A185-C82A-4AFB-BD83-5B609F669E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545" y="0"/>
            <a:ext cx="7218010" cy="584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FB91B4A-C74B-43B8-9E3F-F56AE469F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228157"/>
              </p:ext>
            </p:extLst>
          </p:nvPr>
        </p:nvGraphicFramePr>
        <p:xfrm>
          <a:off x="1659835" y="70948"/>
          <a:ext cx="8527770" cy="4829046"/>
        </p:xfrm>
        <a:graphic>
          <a:graphicData uri="http://schemas.openxmlformats.org/drawingml/2006/table">
            <a:tbl>
              <a:tblPr firstRow="1" firstCol="1" bandRow="1"/>
              <a:tblGrid>
                <a:gridCol w="852777">
                  <a:extLst>
                    <a:ext uri="{9D8B030D-6E8A-4147-A177-3AD203B41FA5}">
                      <a16:colId xmlns:a16="http://schemas.microsoft.com/office/drawing/2014/main" val="3611554174"/>
                    </a:ext>
                  </a:extLst>
                </a:gridCol>
                <a:gridCol w="852777">
                  <a:extLst>
                    <a:ext uri="{9D8B030D-6E8A-4147-A177-3AD203B41FA5}">
                      <a16:colId xmlns:a16="http://schemas.microsoft.com/office/drawing/2014/main" val="2468654896"/>
                    </a:ext>
                  </a:extLst>
                </a:gridCol>
                <a:gridCol w="852777">
                  <a:extLst>
                    <a:ext uri="{9D8B030D-6E8A-4147-A177-3AD203B41FA5}">
                      <a16:colId xmlns:a16="http://schemas.microsoft.com/office/drawing/2014/main" val="4032762994"/>
                    </a:ext>
                  </a:extLst>
                </a:gridCol>
                <a:gridCol w="852777">
                  <a:extLst>
                    <a:ext uri="{9D8B030D-6E8A-4147-A177-3AD203B41FA5}">
                      <a16:colId xmlns:a16="http://schemas.microsoft.com/office/drawing/2014/main" val="1027656201"/>
                    </a:ext>
                  </a:extLst>
                </a:gridCol>
                <a:gridCol w="852777">
                  <a:extLst>
                    <a:ext uri="{9D8B030D-6E8A-4147-A177-3AD203B41FA5}">
                      <a16:colId xmlns:a16="http://schemas.microsoft.com/office/drawing/2014/main" val="491427339"/>
                    </a:ext>
                  </a:extLst>
                </a:gridCol>
                <a:gridCol w="852777">
                  <a:extLst>
                    <a:ext uri="{9D8B030D-6E8A-4147-A177-3AD203B41FA5}">
                      <a16:colId xmlns:a16="http://schemas.microsoft.com/office/drawing/2014/main" val="718031364"/>
                    </a:ext>
                  </a:extLst>
                </a:gridCol>
                <a:gridCol w="852777">
                  <a:extLst>
                    <a:ext uri="{9D8B030D-6E8A-4147-A177-3AD203B41FA5}">
                      <a16:colId xmlns:a16="http://schemas.microsoft.com/office/drawing/2014/main" val="400075111"/>
                    </a:ext>
                  </a:extLst>
                </a:gridCol>
                <a:gridCol w="852777">
                  <a:extLst>
                    <a:ext uri="{9D8B030D-6E8A-4147-A177-3AD203B41FA5}">
                      <a16:colId xmlns:a16="http://schemas.microsoft.com/office/drawing/2014/main" val="3961437119"/>
                    </a:ext>
                  </a:extLst>
                </a:gridCol>
                <a:gridCol w="852777">
                  <a:extLst>
                    <a:ext uri="{9D8B030D-6E8A-4147-A177-3AD203B41FA5}">
                      <a16:colId xmlns:a16="http://schemas.microsoft.com/office/drawing/2014/main" val="924766082"/>
                    </a:ext>
                  </a:extLst>
                </a:gridCol>
                <a:gridCol w="852777">
                  <a:extLst>
                    <a:ext uri="{9D8B030D-6E8A-4147-A177-3AD203B41FA5}">
                      <a16:colId xmlns:a16="http://schemas.microsoft.com/office/drawing/2014/main" val="1280111966"/>
                    </a:ext>
                  </a:extLst>
                </a:gridCol>
              </a:tblGrid>
              <a:tr h="804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2036457"/>
                  </a:ext>
                </a:extLst>
              </a:tr>
              <a:tr h="804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Ậ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27309"/>
                  </a:ext>
                </a:extLst>
              </a:tr>
              <a:tr h="804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967792"/>
                  </a:ext>
                </a:extLst>
              </a:tr>
              <a:tr h="804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39693"/>
                  </a:ext>
                </a:extLst>
              </a:tr>
              <a:tr h="804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Ẹ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Ợ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834739"/>
                  </a:ext>
                </a:extLst>
              </a:tr>
              <a:tr h="804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Ừ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Ỷ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32186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854A59EE-EC14-4A51-A4FA-1DA337D22498}"/>
              </a:ext>
            </a:extLst>
          </p:cNvPr>
          <p:cNvSpPr/>
          <p:nvPr/>
        </p:nvSpPr>
        <p:spPr>
          <a:xfrm>
            <a:off x="1659835" y="61009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98DD95F-60DF-472C-8791-0A7BCC20DE66}"/>
              </a:ext>
            </a:extLst>
          </p:cNvPr>
          <p:cNvSpPr/>
          <p:nvPr/>
        </p:nvSpPr>
        <p:spPr>
          <a:xfrm>
            <a:off x="2519374" y="67338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AFB0A17-0DAD-41E7-B31E-842DE5A1EF8D}"/>
              </a:ext>
            </a:extLst>
          </p:cNvPr>
          <p:cNvSpPr/>
          <p:nvPr/>
        </p:nvSpPr>
        <p:spPr>
          <a:xfrm>
            <a:off x="3359035" y="61009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FD4009E-2880-433F-8310-B9645A391D3C}"/>
              </a:ext>
            </a:extLst>
          </p:cNvPr>
          <p:cNvSpPr/>
          <p:nvPr/>
        </p:nvSpPr>
        <p:spPr>
          <a:xfrm>
            <a:off x="4214581" y="61009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05E28BA-CC02-428B-ADF0-6C71F75A0035}"/>
              </a:ext>
            </a:extLst>
          </p:cNvPr>
          <p:cNvSpPr/>
          <p:nvPr/>
        </p:nvSpPr>
        <p:spPr>
          <a:xfrm>
            <a:off x="5064467" y="61009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A3E3826-E52F-43FD-9513-D52B37EA0356}"/>
              </a:ext>
            </a:extLst>
          </p:cNvPr>
          <p:cNvSpPr/>
          <p:nvPr/>
        </p:nvSpPr>
        <p:spPr>
          <a:xfrm>
            <a:off x="5914067" y="66907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C2AA690-10C7-4CF1-B776-5550CFCD18A2}"/>
              </a:ext>
            </a:extLst>
          </p:cNvPr>
          <p:cNvSpPr/>
          <p:nvPr/>
        </p:nvSpPr>
        <p:spPr>
          <a:xfrm>
            <a:off x="6773606" y="59204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4EA9B73-0595-44F7-9D71-452612994179}"/>
              </a:ext>
            </a:extLst>
          </p:cNvPr>
          <p:cNvSpPr/>
          <p:nvPr/>
        </p:nvSpPr>
        <p:spPr>
          <a:xfrm>
            <a:off x="7633145" y="61009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B615E92-FB6A-4581-AD19-C200AB3EE87B}"/>
              </a:ext>
            </a:extLst>
          </p:cNvPr>
          <p:cNvSpPr/>
          <p:nvPr/>
        </p:nvSpPr>
        <p:spPr>
          <a:xfrm>
            <a:off x="0" y="5016109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ĐÃ ĐẾN NHÀ CỦA AI SAU KHI RỜI KHỎI HỘI ĐƯỜNG?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084CA60-18FE-42EB-86E1-E3E64B31A4CB}"/>
              </a:ext>
            </a:extLst>
          </p:cNvPr>
          <p:cNvSpPr/>
          <p:nvPr/>
        </p:nvSpPr>
        <p:spPr>
          <a:xfrm>
            <a:off x="7047" y="5016715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CHỮA NHIỀU KẺ ỐM ĐAU MẮC ĐỦ THỨ … …, VÀ TRỪ NHIỀU QUỶ.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6992EF33-C31D-494B-AE1A-5CBD8D542037}"/>
              </a:ext>
            </a:extLst>
          </p:cNvPr>
          <p:cNvSpPr/>
          <p:nvPr/>
        </p:nvSpPr>
        <p:spPr>
          <a:xfrm>
            <a:off x="-4979" y="501120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ĐẾN NƠI HOANG VẮNG ĐỂ LÀM GÌ?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5DE9D6E-9485-4DE2-B751-7F965C436CE2}"/>
              </a:ext>
            </a:extLst>
          </p:cNvPr>
          <p:cNvSpPr/>
          <p:nvPr/>
        </p:nvSpPr>
        <p:spPr>
          <a:xfrm>
            <a:off x="5721" y="500747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MỘT TRONG HAI MÔN ĐỆ TỚI NHÀ ÔNG PHÊ-RÔ CÙNG CHÚA GIÊ-SU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A4E5A37-6FC5-4FC5-AC50-4A52341E8DD1}"/>
              </a:ext>
            </a:extLst>
          </p:cNvPr>
          <p:cNvSpPr/>
          <p:nvPr/>
        </p:nvSpPr>
        <p:spPr>
          <a:xfrm>
            <a:off x="-945" y="502479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 ĐƯỢC CHÚA GIÊ-SU CHỮA KHỎI SỐT CÓ QUAN HỆ NÀO VỚI ÔNG PHÊ-RÔ?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E57A90F6-E1CE-4764-A7D2-7F7F4E39B8F9}"/>
              </a:ext>
            </a:extLst>
          </p:cNvPr>
          <p:cNvSpPr/>
          <p:nvPr/>
        </p:nvSpPr>
        <p:spPr>
          <a:xfrm>
            <a:off x="7047" y="5010481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TỚI GA-LI-LÊ RAO GIẢNG VÀ LÀM GÌ?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E63DB18-0654-4A03-B92F-245E659DAFDE}"/>
              </a:ext>
            </a:extLst>
          </p:cNvPr>
          <p:cNvSpPr/>
          <p:nvPr/>
        </p:nvSpPr>
        <p:spPr>
          <a:xfrm>
            <a:off x="1661047" y="874497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32A71011-EF2D-40D7-971B-F2FACAF0A581}"/>
              </a:ext>
            </a:extLst>
          </p:cNvPr>
          <p:cNvSpPr/>
          <p:nvPr/>
        </p:nvSpPr>
        <p:spPr>
          <a:xfrm>
            <a:off x="2520586" y="870193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7F5C6B8-36CA-4286-8FF0-C306661B4861}"/>
              </a:ext>
            </a:extLst>
          </p:cNvPr>
          <p:cNvSpPr/>
          <p:nvPr/>
        </p:nvSpPr>
        <p:spPr>
          <a:xfrm>
            <a:off x="3360247" y="874497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97CCC8B-DF5D-43EA-8F30-BCD31FEA83D1}"/>
              </a:ext>
            </a:extLst>
          </p:cNvPr>
          <p:cNvSpPr/>
          <p:nvPr/>
        </p:nvSpPr>
        <p:spPr>
          <a:xfrm>
            <a:off x="4215793" y="874497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A55BCE7-C6BA-4EC9-8CC3-7F717468B4F1}"/>
              </a:ext>
            </a:extLst>
          </p:cNvPr>
          <p:cNvSpPr/>
          <p:nvPr/>
        </p:nvSpPr>
        <p:spPr>
          <a:xfrm>
            <a:off x="5065679" y="874497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9ACB861-1585-4AE9-89B9-6EC3D4A55E00}"/>
              </a:ext>
            </a:extLst>
          </p:cNvPr>
          <p:cNvSpPr/>
          <p:nvPr/>
        </p:nvSpPr>
        <p:spPr>
          <a:xfrm>
            <a:off x="5915279" y="869762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361028A-216A-4900-AF6F-987D1DB6A5EA}"/>
              </a:ext>
            </a:extLst>
          </p:cNvPr>
          <p:cNvSpPr/>
          <p:nvPr/>
        </p:nvSpPr>
        <p:spPr>
          <a:xfrm>
            <a:off x="6774818" y="872692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060F351-9959-46AB-86AC-A63B9AAF3F3B}"/>
              </a:ext>
            </a:extLst>
          </p:cNvPr>
          <p:cNvSpPr/>
          <p:nvPr/>
        </p:nvSpPr>
        <p:spPr>
          <a:xfrm>
            <a:off x="2511375" y="1683827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19B1FA60-CA28-4049-810E-B50C4AADFE28}"/>
              </a:ext>
            </a:extLst>
          </p:cNvPr>
          <p:cNvSpPr/>
          <p:nvPr/>
        </p:nvSpPr>
        <p:spPr>
          <a:xfrm>
            <a:off x="3370914" y="1679523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A61E7C8A-F72A-49F0-933F-2017A2C75270}"/>
              </a:ext>
            </a:extLst>
          </p:cNvPr>
          <p:cNvSpPr/>
          <p:nvPr/>
        </p:nvSpPr>
        <p:spPr>
          <a:xfrm>
            <a:off x="4210575" y="1683827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92534E19-4A12-44C8-833A-C30F97B729FB}"/>
              </a:ext>
            </a:extLst>
          </p:cNvPr>
          <p:cNvSpPr/>
          <p:nvPr/>
        </p:nvSpPr>
        <p:spPr>
          <a:xfrm>
            <a:off x="5066121" y="1683827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36776F0-C134-442A-9BB2-DBD490092702}"/>
              </a:ext>
            </a:extLst>
          </p:cNvPr>
          <p:cNvSpPr/>
          <p:nvPr/>
        </p:nvSpPr>
        <p:spPr>
          <a:xfrm>
            <a:off x="5916007" y="1683827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123E800-8CC0-4F21-AD0D-BACCCC6CD781}"/>
              </a:ext>
            </a:extLst>
          </p:cNvPr>
          <p:cNvSpPr/>
          <p:nvPr/>
        </p:nvSpPr>
        <p:spPr>
          <a:xfrm>
            <a:off x="6765607" y="1679092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C9D78E0-E7F5-4D9D-8326-9682CAC11D33}"/>
              </a:ext>
            </a:extLst>
          </p:cNvPr>
          <p:cNvSpPr/>
          <p:nvPr/>
        </p:nvSpPr>
        <p:spPr>
          <a:xfrm>
            <a:off x="7625146" y="1682022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DC1B34F-E97D-4CBC-B1C6-346F43F3C207}"/>
              </a:ext>
            </a:extLst>
          </p:cNvPr>
          <p:cNvSpPr/>
          <p:nvPr/>
        </p:nvSpPr>
        <p:spPr>
          <a:xfrm>
            <a:off x="8484685" y="1683827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3BADF165-66D3-4F39-8CD5-D228F81514A3}"/>
              </a:ext>
            </a:extLst>
          </p:cNvPr>
          <p:cNvSpPr/>
          <p:nvPr/>
        </p:nvSpPr>
        <p:spPr>
          <a:xfrm>
            <a:off x="9342763" y="1686678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B6D35A0-4090-494A-9619-08A7DF33BAD3}"/>
              </a:ext>
            </a:extLst>
          </p:cNvPr>
          <p:cNvSpPr/>
          <p:nvPr/>
        </p:nvSpPr>
        <p:spPr>
          <a:xfrm>
            <a:off x="1655829" y="2474092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8BDECC6-FBA4-451D-ABD4-A601AD4128FC}"/>
              </a:ext>
            </a:extLst>
          </p:cNvPr>
          <p:cNvSpPr/>
          <p:nvPr/>
        </p:nvSpPr>
        <p:spPr>
          <a:xfrm>
            <a:off x="2515368" y="2469788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CEE9F87-6CB2-47F3-AD6C-7E68BE9F0796}"/>
              </a:ext>
            </a:extLst>
          </p:cNvPr>
          <p:cNvSpPr/>
          <p:nvPr/>
        </p:nvSpPr>
        <p:spPr>
          <a:xfrm>
            <a:off x="3355029" y="2474092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7E123C8-5492-4545-9603-22E0E584C609}"/>
              </a:ext>
            </a:extLst>
          </p:cNvPr>
          <p:cNvSpPr/>
          <p:nvPr/>
        </p:nvSpPr>
        <p:spPr>
          <a:xfrm>
            <a:off x="4210575" y="2474092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FECD5FBE-B7A8-412B-867F-EEEEAAD06C1F}"/>
              </a:ext>
            </a:extLst>
          </p:cNvPr>
          <p:cNvSpPr/>
          <p:nvPr/>
        </p:nvSpPr>
        <p:spPr>
          <a:xfrm>
            <a:off x="5060461" y="2474092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CE4FC5F-CC0C-4496-92B4-45E9CFF45D3F}"/>
              </a:ext>
            </a:extLst>
          </p:cNvPr>
          <p:cNvSpPr/>
          <p:nvPr/>
        </p:nvSpPr>
        <p:spPr>
          <a:xfrm>
            <a:off x="5910061" y="2469357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5223F90-1DAD-4BAD-90A8-29825795AB3D}"/>
              </a:ext>
            </a:extLst>
          </p:cNvPr>
          <p:cNvSpPr/>
          <p:nvPr/>
        </p:nvSpPr>
        <p:spPr>
          <a:xfrm>
            <a:off x="6769600" y="2472287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441CFC38-5329-4A47-9F79-1902E8F8824F}"/>
              </a:ext>
            </a:extLst>
          </p:cNvPr>
          <p:cNvSpPr/>
          <p:nvPr/>
        </p:nvSpPr>
        <p:spPr>
          <a:xfrm>
            <a:off x="2519374" y="3294901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B8E6F9C7-5B60-44E3-A94D-1BC6D2BF8769}"/>
              </a:ext>
            </a:extLst>
          </p:cNvPr>
          <p:cNvSpPr/>
          <p:nvPr/>
        </p:nvSpPr>
        <p:spPr>
          <a:xfrm>
            <a:off x="3378913" y="3290597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A841167-1FA4-452E-89FA-6A8412C0AEB3}"/>
              </a:ext>
            </a:extLst>
          </p:cNvPr>
          <p:cNvSpPr/>
          <p:nvPr/>
        </p:nvSpPr>
        <p:spPr>
          <a:xfrm>
            <a:off x="4218574" y="3294901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AA60C1F1-A72B-435B-B581-6793DB5CC00D}"/>
              </a:ext>
            </a:extLst>
          </p:cNvPr>
          <p:cNvSpPr/>
          <p:nvPr/>
        </p:nvSpPr>
        <p:spPr>
          <a:xfrm>
            <a:off x="5074120" y="3294901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00ED71F2-D861-4019-918C-F8DBA326B89D}"/>
              </a:ext>
            </a:extLst>
          </p:cNvPr>
          <p:cNvSpPr/>
          <p:nvPr/>
        </p:nvSpPr>
        <p:spPr>
          <a:xfrm>
            <a:off x="2509721" y="4095455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3EC63E00-1A32-4ABB-AB4F-050B77388A0E}"/>
              </a:ext>
            </a:extLst>
          </p:cNvPr>
          <p:cNvSpPr/>
          <p:nvPr/>
        </p:nvSpPr>
        <p:spPr>
          <a:xfrm>
            <a:off x="3369260" y="4091151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500544FE-CB4A-4361-9125-4B64139972F8}"/>
              </a:ext>
            </a:extLst>
          </p:cNvPr>
          <p:cNvSpPr/>
          <p:nvPr/>
        </p:nvSpPr>
        <p:spPr>
          <a:xfrm>
            <a:off x="4208921" y="4095455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05AAE9D5-5E81-4CBE-B4BF-684F1B928E86}"/>
              </a:ext>
            </a:extLst>
          </p:cNvPr>
          <p:cNvSpPr/>
          <p:nvPr/>
        </p:nvSpPr>
        <p:spPr>
          <a:xfrm>
            <a:off x="5064467" y="4095455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61AE29F7-A2FA-4313-B26F-029EA6AB1852}"/>
              </a:ext>
            </a:extLst>
          </p:cNvPr>
          <p:cNvSpPr/>
          <p:nvPr/>
        </p:nvSpPr>
        <p:spPr>
          <a:xfrm>
            <a:off x="5914353" y="4095455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F58C12DE-7AA9-4CCA-9323-EC5DF1B3C3D3}"/>
              </a:ext>
            </a:extLst>
          </p:cNvPr>
          <p:cNvSpPr/>
          <p:nvPr/>
        </p:nvSpPr>
        <p:spPr>
          <a:xfrm>
            <a:off x="6763953" y="4090720"/>
            <a:ext cx="849600" cy="806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11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11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11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11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11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11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11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11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4" dur="11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11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11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11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11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11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11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115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4" dur="11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7" dur="11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0" dur="11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3" dur="11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6" dur="11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9" dur="11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11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115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4" dur="11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7" dur="11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0" dur="115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3" dur="115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6" dur="11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115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11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115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115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11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5" dur="11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9" dur="11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2" dur="11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5" dur="11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8" dur="11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1" dur="11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4" dur="11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7" grpId="0" animBg="1"/>
      <p:bldP spid="67" grpId="1" animBg="1"/>
      <p:bldP spid="68" grpId="0" animBg="1"/>
      <p:bldP spid="68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C6D0E3-B5C9-4FAB-A6F8-5485FCA7D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026617"/>
              </p:ext>
            </p:extLst>
          </p:nvPr>
        </p:nvGraphicFramePr>
        <p:xfrm>
          <a:off x="595422" y="520994"/>
          <a:ext cx="10983430" cy="5773482"/>
        </p:xfrm>
        <a:graphic>
          <a:graphicData uri="http://schemas.openxmlformats.org/drawingml/2006/table">
            <a:tbl>
              <a:tblPr firstRow="1" firstCol="1" bandRow="1"/>
              <a:tblGrid>
                <a:gridCol w="1098343">
                  <a:extLst>
                    <a:ext uri="{9D8B030D-6E8A-4147-A177-3AD203B41FA5}">
                      <a16:colId xmlns:a16="http://schemas.microsoft.com/office/drawing/2014/main" val="982517886"/>
                    </a:ext>
                  </a:extLst>
                </a:gridCol>
                <a:gridCol w="1098343">
                  <a:extLst>
                    <a:ext uri="{9D8B030D-6E8A-4147-A177-3AD203B41FA5}">
                      <a16:colId xmlns:a16="http://schemas.microsoft.com/office/drawing/2014/main" val="2049284413"/>
                    </a:ext>
                  </a:extLst>
                </a:gridCol>
                <a:gridCol w="1098343">
                  <a:extLst>
                    <a:ext uri="{9D8B030D-6E8A-4147-A177-3AD203B41FA5}">
                      <a16:colId xmlns:a16="http://schemas.microsoft.com/office/drawing/2014/main" val="3245304518"/>
                    </a:ext>
                  </a:extLst>
                </a:gridCol>
                <a:gridCol w="1098343">
                  <a:extLst>
                    <a:ext uri="{9D8B030D-6E8A-4147-A177-3AD203B41FA5}">
                      <a16:colId xmlns:a16="http://schemas.microsoft.com/office/drawing/2014/main" val="578412209"/>
                    </a:ext>
                  </a:extLst>
                </a:gridCol>
                <a:gridCol w="1098343">
                  <a:extLst>
                    <a:ext uri="{9D8B030D-6E8A-4147-A177-3AD203B41FA5}">
                      <a16:colId xmlns:a16="http://schemas.microsoft.com/office/drawing/2014/main" val="1552015797"/>
                    </a:ext>
                  </a:extLst>
                </a:gridCol>
                <a:gridCol w="1098343">
                  <a:extLst>
                    <a:ext uri="{9D8B030D-6E8A-4147-A177-3AD203B41FA5}">
                      <a16:colId xmlns:a16="http://schemas.microsoft.com/office/drawing/2014/main" val="603142318"/>
                    </a:ext>
                  </a:extLst>
                </a:gridCol>
                <a:gridCol w="1098343">
                  <a:extLst>
                    <a:ext uri="{9D8B030D-6E8A-4147-A177-3AD203B41FA5}">
                      <a16:colId xmlns:a16="http://schemas.microsoft.com/office/drawing/2014/main" val="304913921"/>
                    </a:ext>
                  </a:extLst>
                </a:gridCol>
                <a:gridCol w="1098343">
                  <a:extLst>
                    <a:ext uri="{9D8B030D-6E8A-4147-A177-3AD203B41FA5}">
                      <a16:colId xmlns:a16="http://schemas.microsoft.com/office/drawing/2014/main" val="2319829718"/>
                    </a:ext>
                  </a:extLst>
                </a:gridCol>
                <a:gridCol w="1098343">
                  <a:extLst>
                    <a:ext uri="{9D8B030D-6E8A-4147-A177-3AD203B41FA5}">
                      <a16:colId xmlns:a16="http://schemas.microsoft.com/office/drawing/2014/main" val="780308440"/>
                    </a:ext>
                  </a:extLst>
                </a:gridCol>
                <a:gridCol w="1098343">
                  <a:extLst>
                    <a:ext uri="{9D8B030D-6E8A-4147-A177-3AD203B41FA5}">
                      <a16:colId xmlns:a16="http://schemas.microsoft.com/office/drawing/2014/main" val="1050288203"/>
                    </a:ext>
                  </a:extLst>
                </a:gridCol>
              </a:tblGrid>
              <a:tr h="962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006519"/>
                  </a:ext>
                </a:extLst>
              </a:tr>
              <a:tr h="962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Ậ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948061"/>
                  </a:ext>
                </a:extLst>
              </a:tr>
              <a:tr h="962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Ụ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067113"/>
                  </a:ext>
                </a:extLst>
              </a:tr>
              <a:tr h="962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631421"/>
                  </a:ext>
                </a:extLst>
              </a:tr>
              <a:tr h="962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Ẹ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Ợ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093510"/>
                  </a:ext>
                </a:extLst>
              </a:tr>
              <a:tr h="962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Ụ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Ỷ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781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829B456B-CC8B-4312-87FD-FD8690211E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715" y="1282336"/>
            <a:ext cx="5101389" cy="4284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Bà đi theo các Ngài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Bà nói cảm ơn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Bà phục vụ các Ngài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Bà cho Phê-rô cưới con gái mình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khi được chữa lành, bà mẹ vợ ông Phê-rô đã làm gì để cảm ơn?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885" y="3649097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Bà phục vụ các Ngài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Phục vụ tất cả mọi người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Phục vụ Thiên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Phục vụ các môn đệ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Phục vụ người bệnh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7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72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tới thế gian để phục vụ ai?</a:t>
            </a:r>
            <a:endParaRPr lang="vi-VN" sz="72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885" y="4502434"/>
            <a:ext cx="12240885" cy="806790"/>
            <a:chOff x="-1896924" y="4689644"/>
            <a:chExt cx="10566931" cy="691525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4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Phục vụ tất cả mọi người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655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trừ quỷ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rao giảng Tin Mừng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chữa lành bệnh tật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phục vụ mọi người bằng cách nào?</a:t>
            </a:r>
            <a:endParaRPr lang="vi-VN" sz="6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3261"/>
            <a:ext cx="12240885" cy="806790"/>
            <a:chOff x="-1896924" y="4689644"/>
            <a:chExt cx="10566931" cy="691525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4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đúng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398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vừa ra khỏi hội đường Ca-phác-na-um, Đức Giê-su đi đến nhà hai ông Si-môn và An-rê.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35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MÁC – CÔ 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Huynh trưởng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chúng ta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Thiếu nhi Thánh Thể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Ban hành giáo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phải học cách phục vụ của Chúa Giê-su?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885" y="2749835"/>
            <a:ext cx="12240885" cy="806790"/>
            <a:chOff x="-1896924" y="4689644"/>
            <a:chExt cx="10566931" cy="691525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4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chúng ta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275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6563" y="-118509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2862" y="1022298"/>
            <a:ext cx="6312177" cy="4378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3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Thánh Thể phục vụ người khác bằng những việc làm nào?</a:t>
            </a:r>
            <a:endParaRPr kumimoji="0" lang="en-US" sz="5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ông Gia-cô-bê và ông Gio-an cùng đi theo. Lúc đó, bà mẹ vợ ông Si-môn đang lên cơn sốt, nằm trên giường.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087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Lập tức họ nói cho Người về tình trạng của bà. Người lại gần, cầm lấy tay bà mà đỡ dậy ; cơn sốt dứt ngay và bà phục vụ các ngài.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427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Chiều đến, khi mặt trời đã lặn, người ta đem mọi kẻ ốm đau và những ai bị quỷ ám đến cho Người.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514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Cả thành xúm lại trước cửa. Đức Giê-su chữa nhiều kẻ ốm đau mắc đủ thứ bệnh tật, và trừ nhiều quỷ,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148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không cho quỷ nói, vì chúng biết Người là ai.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432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Sáng sớm, lúc trời còn tối mịt, Người đã dậy, đi ra một nơi hoang vắng và cầu nguyện ở đó.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21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Si-môn và các bạn kéo nhau đi tìm kiếm. Khi gặp Người, các ông thưa : “Mọi người đang tìm Thầy!”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839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738</Words>
  <Application>Microsoft Office PowerPoint</Application>
  <PresentationFormat>Widescreen</PresentationFormat>
  <Paragraphs>216</Paragraphs>
  <Slides>21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Có ông Gia-cô-bê và ông Gio-an cùng đi theo. Lúc đó, bà mẹ vợ ông Si-môn đang lên cơn sốt, nằm trên giường. </vt:lpstr>
      <vt:lpstr>Lập tức họ nói cho Người về tình trạng của bà. Người lại gần, cầm lấy tay bà mà đỡ dậy ; cơn sốt dứt ngay và bà phục vụ các ngài.</vt:lpstr>
      <vt:lpstr>Chiều đến, khi mặt trời đã lặn, người ta đem mọi kẻ ốm đau và những ai bị quỷ ám đến cho Người. </vt:lpstr>
      <vt:lpstr>Cả thành xúm lại trước cửa. Đức Giê-su chữa nhiều kẻ ốm đau mắc đủ thứ bệnh tật, và trừ nhiều quỷ, </vt:lpstr>
      <vt:lpstr>nhưng không cho quỷ nói, vì chúng biết Người là ai.</vt:lpstr>
      <vt:lpstr>Sáng sớm, lúc trời còn tối mịt, Người đã dậy, đi ra một nơi hoang vắng và cầu nguyện ở đó. </vt:lpstr>
      <vt:lpstr>Ông Si-môn và các bạn kéo nhau đi tìm kiếm. Khi gặp Người, các ông thưa : “Mọi người đang tìm Thầy!” </vt:lpstr>
      <vt:lpstr>Người bảo các ông: “Chúng ta hãy đi nơi khác, đến các làng mạc chung quanh, </vt:lpstr>
      <vt:lpstr>để Thầy còn rao giảng ở đó nữa, vì Thầy ra đi cốt để làm việc đó.”</vt:lpstr>
      <vt:lpstr>Rồi Người đi khắp miền Ga-li-lê, rao giảng trong các hội đường của họ, và trừ quỷ. 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9</cp:revision>
  <dcterms:created xsi:type="dcterms:W3CDTF">2021-02-05T01:41:40Z</dcterms:created>
  <dcterms:modified xsi:type="dcterms:W3CDTF">2024-02-03T01:21:44Z</dcterms:modified>
</cp:coreProperties>
</file>