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348" r:id="rId4"/>
    <p:sldId id="350" r:id="rId5"/>
    <p:sldId id="351" r:id="rId6"/>
    <p:sldId id="352" r:id="rId7"/>
    <p:sldId id="353" r:id="rId8"/>
    <p:sldId id="354" r:id="rId9"/>
    <p:sldId id="355" r:id="rId10"/>
    <p:sldId id="357" r:id="rId11"/>
    <p:sldId id="356" r:id="rId12"/>
    <p:sldId id="358" r:id="rId13"/>
    <p:sldId id="359" r:id="rId14"/>
    <p:sldId id="360" r:id="rId15"/>
    <p:sldId id="361" r:id="rId16"/>
    <p:sldId id="362" r:id="rId17"/>
    <p:sldId id="363" r:id="rId18"/>
    <p:sldId id="364" r:id="rId19"/>
    <p:sldId id="365" r:id="rId20"/>
    <p:sldId id="366" r:id="rId21"/>
    <p:sldId id="367" r:id="rId22"/>
    <p:sldId id="368" r:id="rId23"/>
    <p:sldId id="293" r:id="rId24"/>
    <p:sldId id="349" r:id="rId25"/>
    <p:sldId id="327" r:id="rId26"/>
    <p:sldId id="260" r:id="rId27"/>
    <p:sldId id="308" r:id="rId28"/>
    <p:sldId id="369" r:id="rId29"/>
    <p:sldId id="370" r:id="rId30"/>
    <p:sldId id="371" r:id="rId31"/>
    <p:sldId id="372" r:id="rId32"/>
    <p:sldId id="296" r:id="rId33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44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D96CE-C018-44B0-8AE4-8E96B4875C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19C58F-B486-4608-A903-D576274F1B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42D1E-F891-4A8A-92FD-1E469AAC4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F42A-0158-4A6B-B65E-09231236136F}" type="datetimeFigureOut">
              <a:rPr lang="vi-VN" smtClean="0"/>
              <a:t>25/11/2023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34E3D4-342B-4444-B058-51F1F96E6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8DDD3-6A7B-421A-8E23-B0842863D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0B53-7803-44B7-A802-C61E4A60DB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57079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D6F7D-C997-46F6-A068-AB5DBDF48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8C3F21-829C-483E-BB4E-7AE2F25A60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1A9389-9987-4AD8-A83B-5CB78144F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F42A-0158-4A6B-B65E-09231236136F}" type="datetimeFigureOut">
              <a:rPr lang="vi-VN" smtClean="0"/>
              <a:t>25/11/2023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42003-058C-466A-B515-11D235506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96CC9-6882-4F69-93DB-5E7E8152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0B53-7803-44B7-A802-C61E4A60DB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0356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61D43D-C895-4CE9-AF32-CCD43A4FA5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E569F8-FC8C-424A-9CFC-575103A314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18057-F9CE-4B53-91E3-C4A5C36DA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F42A-0158-4A6B-B65E-09231236136F}" type="datetimeFigureOut">
              <a:rPr lang="vi-VN" smtClean="0"/>
              <a:t>25/11/2023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444F26-6E83-4F9F-8D23-7BCA30D3B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3E57C-27FF-4FC4-8329-6FE6D1020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0B53-7803-44B7-A802-C61E4A60DB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79290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53F40-A23F-43F3-9EEC-67C480571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33604-54D3-44B2-9711-A7AED6766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3B0986-EBD7-469B-AA01-58FD57ECE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F42A-0158-4A6B-B65E-09231236136F}" type="datetimeFigureOut">
              <a:rPr lang="vi-VN" smtClean="0"/>
              <a:t>25/11/2023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20C7F-DB37-4F0A-9D18-E7628F941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E544A-EF85-4675-A0E7-7A439CB7E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0B53-7803-44B7-A802-C61E4A60DB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5216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34608-AC19-4708-9D5B-7741E12BD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E768F0-293B-41BB-879D-A2A2488B6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8B74DE-D0F5-406D-A58E-4C032BB75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F42A-0158-4A6B-B65E-09231236136F}" type="datetimeFigureOut">
              <a:rPr lang="vi-VN" smtClean="0"/>
              <a:t>25/11/2023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DBBA19-267D-41C8-A10E-1807F0A7A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7446A-CFB7-4C0A-87FA-3BFD30CA3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0B53-7803-44B7-A802-C61E4A60DB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69965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F4486-9A5D-4F5B-A9C6-2C6E33694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D71FF-CADD-47CE-AE26-1C310FBFE7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E18748-3593-4403-A1F1-C28E0BCFA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707931-4163-41AC-B90C-4A66E67E9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F42A-0158-4A6B-B65E-09231236136F}" type="datetimeFigureOut">
              <a:rPr lang="vi-VN" smtClean="0"/>
              <a:t>25/11/2023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099A14-26DF-4082-9554-213F244DF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F38B4-C20C-4F66-8E32-4E83276F7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0B53-7803-44B7-A802-C61E4A60DB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42025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8DECE-6237-4ACE-9F9E-6E4F82F51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ECA111-7DB2-46D6-A1F6-ED8F1EE60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B845E4-ED87-4129-9A84-5978E1D4C5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600E8C-0C34-499B-9932-17DAE9B1B5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D03A03-7C38-439F-9BAA-31E9CD958D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C12FC2-7418-4030-BE20-738537917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F42A-0158-4A6B-B65E-09231236136F}" type="datetimeFigureOut">
              <a:rPr lang="vi-VN" smtClean="0"/>
              <a:t>25/11/2023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FE40F7-3644-414D-9F4D-46EBCE0A1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B0C332-684B-423E-810A-4DC631E49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0B53-7803-44B7-A802-C61E4A60DB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96272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02C8F-87F5-407C-A19F-4AD017045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144AC5-0D06-4434-9ED1-E6D406DD8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F42A-0158-4A6B-B65E-09231236136F}" type="datetimeFigureOut">
              <a:rPr lang="vi-VN" smtClean="0"/>
              <a:t>25/11/2023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89D37-6FA2-4551-A251-F7A45E237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AD506E-06E1-4E6F-BBC6-154832133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0B53-7803-44B7-A802-C61E4A60DB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0601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C83513-CB32-4AC8-89EF-B180A5CF1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F42A-0158-4A6B-B65E-09231236136F}" type="datetimeFigureOut">
              <a:rPr lang="vi-VN" smtClean="0"/>
              <a:t>25/11/2023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8D1436-337F-4B1D-AF7A-301247623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5E6FB8-DD33-4858-8721-1606F87E2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0B53-7803-44B7-A802-C61E4A60DB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0599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EDA50-CB36-45B3-8F95-967F81712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20AC2-B25D-49CD-BFD0-20FBF02E6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FA156B-BC39-4CF9-9380-CECDB32B19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7F1C86-B5E9-4875-B60E-91D3E43D2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F42A-0158-4A6B-B65E-09231236136F}" type="datetimeFigureOut">
              <a:rPr lang="vi-VN" smtClean="0"/>
              <a:t>25/11/2023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4C1235-AB74-423F-9119-098DB591A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F0D97D-01FA-41A9-BA38-C3B0BC929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0B53-7803-44B7-A802-C61E4A60DB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9798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4DEC3-09B0-49DF-A574-58A6A1A96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546401-804B-4B35-83F9-62A1F032FC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552278-3425-44A4-9A1F-92DD81CED4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D2BD9E-D923-42E2-A7FC-800368BF8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F42A-0158-4A6B-B65E-09231236136F}" type="datetimeFigureOut">
              <a:rPr lang="vi-VN" smtClean="0"/>
              <a:t>25/11/2023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D1B8C-3C4F-4BD2-9BD6-B8EDC6C1F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B2E86-C533-4B66-9F00-00718A219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0B53-7803-44B7-A802-C61E4A60DB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72654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C1BEAF-C037-42DA-8DF6-1ADD09F17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63993B-537E-436D-A701-458AB0831D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65166-78F9-4EB6-ACB2-43ABA8739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5F42A-0158-4A6B-B65E-09231236136F}" type="datetimeFigureOut">
              <a:rPr lang="vi-VN" smtClean="0"/>
              <a:t>25/11/2023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9E0095-6CAD-4630-B37B-8BA47D3CCB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F260B-CE79-4E64-8CB0-B415DC0CB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50B53-7803-44B7-A802-C61E4A60DB2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72900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68480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LỄ</a:t>
            </a:r>
            <a:r>
              <a:rPr kumimoji="0" lang="en-US" sz="40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000" b="1" kern="1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CHÚA KI-TÔ VUA VŨ TRỤ</a:t>
            </a:r>
            <a:endParaRPr kumimoji="0" lang="en-US" sz="40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448675" y="3775114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VUA KI-TÔ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352322" y="3775114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noProof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VẠN TUẾ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Có bao giờ chúng con đã thấy Chúa đau yếu hoặc ngồi tù, mà đến hỏi han đâu?’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277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Đức Vua sẽ đáp lại rằng : ‘Ta bảo thật các ngươi: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432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mỗi lần các ngươi làm như thế cho một trong những anh em bé nhỏ nhất của Ta đây, là các ngươi đã làm cho chính Ta vậy.’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204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Rồi Đức Vua sẽ phán cùng những người ở bên trái rằng: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293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‘Quân bị nguyền rủa kia, đi đi cho khuất mắt Ta mà vào lửa đời đời, nơi dành sẵn cho tên Ác Quỷ và các sứ thần của nó.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422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Vì xưa Ta đói, các ngươi đã không cho ăn; Ta khát, các ngươi đã không cho uống;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422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Ta là khách lạ, các ngươi đã không tiếp rước; Ta trần truồng, các ngươi đã không cho mặc;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99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Ta đau yếu và ngồi tù, các ngươi đã chẳng thăm viếng.’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2847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Bấy giờ những người ấy cũng sẽ thưa rằng : ‘Lạy Chúa, có bao giờ chúng con đã thấy Chúa đói, khát,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5526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hoặc là khách lạ, hoặc trần truồng, đau yếu hay ngồi tù, mà không phục vụ Chúa đâu ?’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747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ấy, Đức Giê-su nói với các môn đệ rằng: “Khi Con Người đến trong vinh quang của Người, </a:t>
            </a:r>
            <a:endParaRPr lang="en-US" sz="7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-715"/>
            <a:ext cx="1219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✠ TIN 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THEO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THÁNH MÁT-THÊU ✠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Bấy giờ Người sẽ đáp lại họ rằng: ‘Ta bảo thật các ngươi: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850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mỗi lần các ngươi không làm như thế cho một trong những người bé nhỏ nhất đây, là các ngươi đã không làm cho chính Ta vậy.’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8032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vi-VN" sz="71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Thế là họ ra đi để chịu cực hình muôn kiếp, còn những người công chính ra đi để hưởng sự sống muôn đời.”</a:t>
            </a:r>
            <a:br>
              <a:rPr lang="vi-VN" sz="71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vi-VN" sz="7100" b="1" i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71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5990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21" y="170566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21" y="842540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21" y="1520379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1" y="2197648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21" y="2874917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1" y="3552186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7A1FBFD6-3BA0-4CD9-9C85-496259AA56E6}"/>
              </a:ext>
            </a:extLst>
          </p:cNvPr>
          <p:cNvSpPr/>
          <p:nvPr/>
        </p:nvSpPr>
        <p:spPr>
          <a:xfrm>
            <a:off x="358521" y="4229455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FF0000"/>
                </a:solidFill>
                <a:latin typeface="Calibri" panose="020F0502020204030204"/>
              </a:rPr>
              <a:t>7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6CBD129-E347-444E-839C-CDFDD57714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799507"/>
              </p:ext>
            </p:extLst>
          </p:nvPr>
        </p:nvGraphicFramePr>
        <p:xfrm>
          <a:off x="1620077" y="70948"/>
          <a:ext cx="8656980" cy="4848921"/>
        </p:xfrm>
        <a:graphic>
          <a:graphicData uri="http://schemas.openxmlformats.org/drawingml/2006/table">
            <a:tbl>
              <a:tblPr firstRow="1" firstCol="1" bandRow="1"/>
              <a:tblGrid>
                <a:gridCol w="865698">
                  <a:extLst>
                    <a:ext uri="{9D8B030D-6E8A-4147-A177-3AD203B41FA5}">
                      <a16:colId xmlns:a16="http://schemas.microsoft.com/office/drawing/2014/main" val="4253083137"/>
                    </a:ext>
                  </a:extLst>
                </a:gridCol>
                <a:gridCol w="865698">
                  <a:extLst>
                    <a:ext uri="{9D8B030D-6E8A-4147-A177-3AD203B41FA5}">
                      <a16:colId xmlns:a16="http://schemas.microsoft.com/office/drawing/2014/main" val="1613732550"/>
                    </a:ext>
                  </a:extLst>
                </a:gridCol>
                <a:gridCol w="865698">
                  <a:extLst>
                    <a:ext uri="{9D8B030D-6E8A-4147-A177-3AD203B41FA5}">
                      <a16:colId xmlns:a16="http://schemas.microsoft.com/office/drawing/2014/main" val="1746316592"/>
                    </a:ext>
                  </a:extLst>
                </a:gridCol>
                <a:gridCol w="865698">
                  <a:extLst>
                    <a:ext uri="{9D8B030D-6E8A-4147-A177-3AD203B41FA5}">
                      <a16:colId xmlns:a16="http://schemas.microsoft.com/office/drawing/2014/main" val="2737238914"/>
                    </a:ext>
                  </a:extLst>
                </a:gridCol>
                <a:gridCol w="865698">
                  <a:extLst>
                    <a:ext uri="{9D8B030D-6E8A-4147-A177-3AD203B41FA5}">
                      <a16:colId xmlns:a16="http://schemas.microsoft.com/office/drawing/2014/main" val="3746861561"/>
                    </a:ext>
                  </a:extLst>
                </a:gridCol>
                <a:gridCol w="865698">
                  <a:extLst>
                    <a:ext uri="{9D8B030D-6E8A-4147-A177-3AD203B41FA5}">
                      <a16:colId xmlns:a16="http://schemas.microsoft.com/office/drawing/2014/main" val="588597867"/>
                    </a:ext>
                  </a:extLst>
                </a:gridCol>
                <a:gridCol w="865698">
                  <a:extLst>
                    <a:ext uri="{9D8B030D-6E8A-4147-A177-3AD203B41FA5}">
                      <a16:colId xmlns:a16="http://schemas.microsoft.com/office/drawing/2014/main" val="4132068336"/>
                    </a:ext>
                  </a:extLst>
                </a:gridCol>
                <a:gridCol w="865698">
                  <a:extLst>
                    <a:ext uri="{9D8B030D-6E8A-4147-A177-3AD203B41FA5}">
                      <a16:colId xmlns:a16="http://schemas.microsoft.com/office/drawing/2014/main" val="3296884849"/>
                    </a:ext>
                  </a:extLst>
                </a:gridCol>
                <a:gridCol w="865698">
                  <a:extLst>
                    <a:ext uri="{9D8B030D-6E8A-4147-A177-3AD203B41FA5}">
                      <a16:colId xmlns:a16="http://schemas.microsoft.com/office/drawing/2014/main" val="2839414945"/>
                    </a:ext>
                  </a:extLst>
                </a:gridCol>
                <a:gridCol w="865698">
                  <a:extLst>
                    <a:ext uri="{9D8B030D-6E8A-4147-A177-3AD203B41FA5}">
                      <a16:colId xmlns:a16="http://schemas.microsoft.com/office/drawing/2014/main" val="2634149801"/>
                    </a:ext>
                  </a:extLst>
                </a:gridCol>
              </a:tblGrid>
              <a:tr h="692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Ứ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77020"/>
                  </a:ext>
                </a:extLst>
              </a:tr>
              <a:tr h="692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Q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597220"/>
                  </a:ext>
                </a:extLst>
              </a:tr>
              <a:tr h="692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K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745399"/>
                  </a:ext>
                </a:extLst>
              </a:tr>
              <a:tr h="692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K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705503"/>
                  </a:ext>
                </a:extLst>
              </a:tr>
              <a:tr h="692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Ứ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682089"/>
                  </a:ext>
                </a:extLst>
              </a:tr>
              <a:tr h="692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Ụ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Ử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9084083"/>
                  </a:ext>
                </a:extLst>
              </a:tr>
              <a:tr h="692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Ự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Ố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5712259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DC060E00-B077-4161-AC67-D290911D643B}"/>
              </a:ext>
            </a:extLst>
          </p:cNvPr>
          <p:cNvSpPr/>
          <p:nvPr/>
        </p:nvSpPr>
        <p:spPr>
          <a:xfrm>
            <a:off x="0" y="501740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AI LÀ NGƯỜI PHÁN XÉT NGƯỜI CÔNG CHÍNH VÀ KẺ BẤT LƯƠNG?</a:t>
            </a:r>
            <a:endParaRPr lang="en-US" sz="3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610D84-859D-4DAD-93A7-FEF46C03FDF5}"/>
              </a:ext>
            </a:extLst>
          </p:cNvPr>
          <p:cNvSpPr/>
          <p:nvPr/>
        </p:nvSpPr>
        <p:spPr>
          <a:xfrm>
            <a:off x="0" y="501740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	KHI CON NGƯỜI ĐẾN TRONG … … CỦA NGƯỜI, CÓ TẤT CẢ CÁC THIÊN SỨ THEO HẦU.</a:t>
            </a:r>
            <a:endParaRPr lang="en-US" sz="3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D772E3F-03D9-4BB6-B664-5A2D34774A80}"/>
              </a:ext>
            </a:extLst>
          </p:cNvPr>
          <p:cNvSpPr/>
          <p:nvPr/>
        </p:nvSpPr>
        <p:spPr>
          <a:xfrm>
            <a:off x="0" y="501740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	TA LÀ … …, CÁC NGƯƠI ĐÃ TIẾP RƯỚC.</a:t>
            </a:r>
            <a:endParaRPr lang="en-US" sz="3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EFD20A5-8007-4393-9A9F-5B05FFA3B5DB}"/>
              </a:ext>
            </a:extLst>
          </p:cNvPr>
          <p:cNvSpPr/>
          <p:nvPr/>
        </p:nvSpPr>
        <p:spPr>
          <a:xfrm>
            <a:off x="0" y="501740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… …, CÁC NGƯƠI ĐÃ CHO UỐNG.</a:t>
            </a:r>
            <a:endParaRPr lang="en-US" sz="3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A6121B1-182F-4FAB-8228-4A836C76F5FE}"/>
              </a:ext>
            </a:extLst>
          </p:cNvPr>
          <p:cNvSpPr/>
          <p:nvPr/>
        </p:nvSpPr>
        <p:spPr>
          <a:xfrm>
            <a:off x="0" y="501740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	KHI CON NGƯỜI ĐẾN TRONG VINH QUANG CỦA NGƯỜI, CÓ TẤT CẢ CÁC … … THEO HẦU.</a:t>
            </a:r>
            <a:endParaRPr lang="en-US" sz="3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65471A2-307E-4D63-BFB4-B88DF7838287}"/>
              </a:ext>
            </a:extLst>
          </p:cNvPr>
          <p:cNvSpPr/>
          <p:nvPr/>
        </p:nvSpPr>
        <p:spPr>
          <a:xfrm>
            <a:off x="0" y="501740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	CÁC DÂN THIÊN HẠ SẼ ĐƯỢC TẬP HỢP TRƯỚC MẶT NGƯỜI, VÀ NGƯỜI SẼ TÁCH BIỆT HỌ VỚI NHAU, NHƯ … … TÁCH BIỆT CHIÊN VỚI DÊ.</a:t>
            </a:r>
            <a:endParaRPr lang="en-US" sz="3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6C1C5BD-1F07-40EA-9F88-F481C35E5EA1}"/>
              </a:ext>
            </a:extLst>
          </p:cNvPr>
          <p:cNvSpPr/>
          <p:nvPr/>
        </p:nvSpPr>
        <p:spPr>
          <a:xfrm>
            <a:off x="0" y="501740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7.	THẾ LÀ HỌ RA ĐI ĐỂ CHỊU CỰC HÌNH MUÔN KIẾP, CÒN NHỮNG NGƯỜI CÔNG CHÍNH RA ĐI ĐỂ HƯỞNG … … MUÔN ĐỜI.</a:t>
            </a:r>
            <a:endParaRPr lang="en-US" sz="3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D86464-3293-4ED4-B838-FD92A8C56312}"/>
              </a:ext>
            </a:extLst>
          </p:cNvPr>
          <p:cNvSpPr/>
          <p:nvPr/>
        </p:nvSpPr>
        <p:spPr>
          <a:xfrm>
            <a:off x="1620077" y="763640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9DA0606-65CE-4A08-93F9-3B5ED6C6ACD9}"/>
              </a:ext>
            </a:extLst>
          </p:cNvPr>
          <p:cNvSpPr/>
          <p:nvPr/>
        </p:nvSpPr>
        <p:spPr>
          <a:xfrm>
            <a:off x="2484399" y="763640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1E58B25-1D90-48D5-A979-5FD59AD96BBB}"/>
              </a:ext>
            </a:extLst>
          </p:cNvPr>
          <p:cNvSpPr/>
          <p:nvPr/>
        </p:nvSpPr>
        <p:spPr>
          <a:xfrm>
            <a:off x="3351999" y="763640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55C62B9-57A2-4D66-93EE-7BA667443760}"/>
              </a:ext>
            </a:extLst>
          </p:cNvPr>
          <p:cNvSpPr/>
          <p:nvPr/>
        </p:nvSpPr>
        <p:spPr>
          <a:xfrm>
            <a:off x="4216321" y="763640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24AAE48-BEF2-498D-AC77-4316B82D6B8C}"/>
              </a:ext>
            </a:extLst>
          </p:cNvPr>
          <p:cNvSpPr/>
          <p:nvPr/>
        </p:nvSpPr>
        <p:spPr>
          <a:xfrm>
            <a:off x="5082606" y="764721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5747CB3-16DA-4AF2-AC30-53255785D330}"/>
              </a:ext>
            </a:extLst>
          </p:cNvPr>
          <p:cNvSpPr/>
          <p:nvPr/>
        </p:nvSpPr>
        <p:spPr>
          <a:xfrm>
            <a:off x="5946928" y="764721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BB9F9F3-0E9D-4BF0-8C51-37D5D6310C6A}"/>
              </a:ext>
            </a:extLst>
          </p:cNvPr>
          <p:cNvSpPr/>
          <p:nvPr/>
        </p:nvSpPr>
        <p:spPr>
          <a:xfrm>
            <a:off x="6813213" y="763640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ACC7F90-F544-4463-9FD7-3BDBC7DB97E9}"/>
              </a:ext>
            </a:extLst>
          </p:cNvPr>
          <p:cNvSpPr/>
          <p:nvPr/>
        </p:nvSpPr>
        <p:spPr>
          <a:xfrm>
            <a:off x="7677535" y="763640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1E0922F-EFEC-4EFF-BBC3-3A0AFEA35D8B}"/>
              </a:ext>
            </a:extLst>
          </p:cNvPr>
          <p:cNvSpPr/>
          <p:nvPr/>
        </p:nvSpPr>
        <p:spPr>
          <a:xfrm>
            <a:off x="8543820" y="763640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C74862C-2755-4002-8742-6BE242C5BA7A}"/>
              </a:ext>
            </a:extLst>
          </p:cNvPr>
          <p:cNvSpPr/>
          <p:nvPr/>
        </p:nvSpPr>
        <p:spPr>
          <a:xfrm>
            <a:off x="3351999" y="70613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3634FBF-D022-4419-8376-43A110792F50}"/>
              </a:ext>
            </a:extLst>
          </p:cNvPr>
          <p:cNvSpPr/>
          <p:nvPr/>
        </p:nvSpPr>
        <p:spPr>
          <a:xfrm>
            <a:off x="4216321" y="70613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2C8E3A1-6B7D-4C1E-A34E-C5FF77DE7A86}"/>
              </a:ext>
            </a:extLst>
          </p:cNvPr>
          <p:cNvSpPr/>
          <p:nvPr/>
        </p:nvSpPr>
        <p:spPr>
          <a:xfrm>
            <a:off x="5083921" y="70613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5C2D7C1-4C86-4131-8890-889B42C902E2}"/>
              </a:ext>
            </a:extLst>
          </p:cNvPr>
          <p:cNvSpPr/>
          <p:nvPr/>
        </p:nvSpPr>
        <p:spPr>
          <a:xfrm>
            <a:off x="5948243" y="70613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DF65F3F-BF6E-4A5A-8AAA-1B964BC765BD}"/>
              </a:ext>
            </a:extLst>
          </p:cNvPr>
          <p:cNvSpPr/>
          <p:nvPr/>
        </p:nvSpPr>
        <p:spPr>
          <a:xfrm>
            <a:off x="6814528" y="71694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4A498C1-6A2A-441A-8DB0-A2EEE61A81D8}"/>
              </a:ext>
            </a:extLst>
          </p:cNvPr>
          <p:cNvSpPr/>
          <p:nvPr/>
        </p:nvSpPr>
        <p:spPr>
          <a:xfrm>
            <a:off x="7678850" y="71694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3E7D2FA-80F9-4B88-836B-281BF6E4B02D}"/>
              </a:ext>
            </a:extLst>
          </p:cNvPr>
          <p:cNvSpPr/>
          <p:nvPr/>
        </p:nvSpPr>
        <p:spPr>
          <a:xfrm>
            <a:off x="4215006" y="1453759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4D7E79A-55C3-4788-9688-FA8C533AA29B}"/>
              </a:ext>
            </a:extLst>
          </p:cNvPr>
          <p:cNvSpPr/>
          <p:nvPr/>
        </p:nvSpPr>
        <p:spPr>
          <a:xfrm>
            <a:off x="5079328" y="1453759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A6294D3-22D8-40E9-B858-DB35DB0DC9F5}"/>
              </a:ext>
            </a:extLst>
          </p:cNvPr>
          <p:cNvSpPr/>
          <p:nvPr/>
        </p:nvSpPr>
        <p:spPr>
          <a:xfrm>
            <a:off x="5946928" y="1453759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C0B60BF-067F-4FF5-A2CE-E8231F6C853D}"/>
              </a:ext>
            </a:extLst>
          </p:cNvPr>
          <p:cNvSpPr/>
          <p:nvPr/>
        </p:nvSpPr>
        <p:spPr>
          <a:xfrm>
            <a:off x="6811250" y="1453759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1C00F5B-FC3D-481F-AD91-E1596AC05989}"/>
              </a:ext>
            </a:extLst>
          </p:cNvPr>
          <p:cNvSpPr/>
          <p:nvPr/>
        </p:nvSpPr>
        <p:spPr>
          <a:xfrm>
            <a:off x="7677535" y="1454840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E30F366-A8E2-415D-9774-7BA3E7BF092E}"/>
              </a:ext>
            </a:extLst>
          </p:cNvPr>
          <p:cNvSpPr/>
          <p:nvPr/>
        </p:nvSpPr>
        <p:spPr>
          <a:xfrm>
            <a:off x="8541857" y="1454840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C652C93-4851-479C-93A7-FAEC0345D047}"/>
              </a:ext>
            </a:extLst>
          </p:cNvPr>
          <p:cNvSpPr/>
          <p:nvPr/>
        </p:nvSpPr>
        <p:spPr>
          <a:xfrm>
            <a:off x="9408142" y="1453759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341D96C-21C2-4BA2-8063-3A6CA3CE12D1}"/>
              </a:ext>
            </a:extLst>
          </p:cNvPr>
          <p:cNvSpPr/>
          <p:nvPr/>
        </p:nvSpPr>
        <p:spPr>
          <a:xfrm>
            <a:off x="4215006" y="2152736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6F9B9DE-1B6A-46AF-BCD6-A49DE2C5EEE5}"/>
              </a:ext>
            </a:extLst>
          </p:cNvPr>
          <p:cNvSpPr/>
          <p:nvPr/>
        </p:nvSpPr>
        <p:spPr>
          <a:xfrm>
            <a:off x="5079328" y="2152736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634E474-2BB4-4B4A-BCE1-277CA399B1EB}"/>
              </a:ext>
            </a:extLst>
          </p:cNvPr>
          <p:cNvSpPr/>
          <p:nvPr/>
        </p:nvSpPr>
        <p:spPr>
          <a:xfrm>
            <a:off x="5946928" y="2152736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3D8ADE0-0390-40DA-B049-B813D9C77138}"/>
              </a:ext>
            </a:extLst>
          </p:cNvPr>
          <p:cNvSpPr/>
          <p:nvPr/>
        </p:nvSpPr>
        <p:spPr>
          <a:xfrm>
            <a:off x="6811250" y="2152736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CC79A37-23C5-4AF4-9489-07BB1D6C264A}"/>
              </a:ext>
            </a:extLst>
          </p:cNvPr>
          <p:cNvSpPr/>
          <p:nvPr/>
        </p:nvSpPr>
        <p:spPr>
          <a:xfrm>
            <a:off x="7677535" y="2153817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17563F5-CCD7-41C6-B752-C1456E8418EF}"/>
              </a:ext>
            </a:extLst>
          </p:cNvPr>
          <p:cNvSpPr/>
          <p:nvPr/>
        </p:nvSpPr>
        <p:spPr>
          <a:xfrm>
            <a:off x="8541857" y="2153817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A7544F2-0F12-4237-B081-1E84F243D41D}"/>
              </a:ext>
            </a:extLst>
          </p:cNvPr>
          <p:cNvSpPr/>
          <p:nvPr/>
        </p:nvSpPr>
        <p:spPr>
          <a:xfrm>
            <a:off x="4215006" y="2842940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D45FC1C-2E7F-480D-A9AF-392CFF1A043E}"/>
              </a:ext>
            </a:extLst>
          </p:cNvPr>
          <p:cNvSpPr/>
          <p:nvPr/>
        </p:nvSpPr>
        <p:spPr>
          <a:xfrm>
            <a:off x="5079328" y="2842940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83AC8D99-9D39-4222-83FE-DE751C7A00D4}"/>
              </a:ext>
            </a:extLst>
          </p:cNvPr>
          <p:cNvSpPr/>
          <p:nvPr/>
        </p:nvSpPr>
        <p:spPr>
          <a:xfrm>
            <a:off x="5946928" y="2842940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13E82FD5-07CF-4233-9416-C52D3081E423}"/>
              </a:ext>
            </a:extLst>
          </p:cNvPr>
          <p:cNvSpPr/>
          <p:nvPr/>
        </p:nvSpPr>
        <p:spPr>
          <a:xfrm>
            <a:off x="6811250" y="2842940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6AA35D3A-1137-4703-9B01-CFD9CA811507}"/>
              </a:ext>
            </a:extLst>
          </p:cNvPr>
          <p:cNvSpPr/>
          <p:nvPr/>
        </p:nvSpPr>
        <p:spPr>
          <a:xfrm>
            <a:off x="7677535" y="2844021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6965DDA2-78C4-4F72-84F9-D2F4E5BB45B9}"/>
              </a:ext>
            </a:extLst>
          </p:cNvPr>
          <p:cNvSpPr/>
          <p:nvPr/>
        </p:nvSpPr>
        <p:spPr>
          <a:xfrm>
            <a:off x="8541857" y="2844021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8F2701F-FB4C-48E8-83B4-B6C10F39AD53}"/>
              </a:ext>
            </a:extLst>
          </p:cNvPr>
          <p:cNvSpPr/>
          <p:nvPr/>
        </p:nvSpPr>
        <p:spPr>
          <a:xfrm>
            <a:off x="9408142" y="2842940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9772D38B-05FA-4CB4-89AB-8A3198B91ECF}"/>
              </a:ext>
            </a:extLst>
          </p:cNvPr>
          <p:cNvSpPr/>
          <p:nvPr/>
        </p:nvSpPr>
        <p:spPr>
          <a:xfrm>
            <a:off x="3347406" y="3540559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077D4935-445B-4CDC-A231-E04264906CF2}"/>
              </a:ext>
            </a:extLst>
          </p:cNvPr>
          <p:cNvSpPr/>
          <p:nvPr/>
        </p:nvSpPr>
        <p:spPr>
          <a:xfrm>
            <a:off x="4211728" y="3540559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9DAD9B3-772E-425D-BDEF-0A5371CAA13E}"/>
              </a:ext>
            </a:extLst>
          </p:cNvPr>
          <p:cNvSpPr/>
          <p:nvPr/>
        </p:nvSpPr>
        <p:spPr>
          <a:xfrm>
            <a:off x="5079328" y="3540559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515BE146-52DE-40DD-9684-F6A9E6EB3B74}"/>
              </a:ext>
            </a:extLst>
          </p:cNvPr>
          <p:cNvSpPr/>
          <p:nvPr/>
        </p:nvSpPr>
        <p:spPr>
          <a:xfrm>
            <a:off x="5943650" y="3540559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F79B051-AAC2-43FC-B2E3-D7F5848679DB}"/>
              </a:ext>
            </a:extLst>
          </p:cNvPr>
          <p:cNvSpPr/>
          <p:nvPr/>
        </p:nvSpPr>
        <p:spPr>
          <a:xfrm>
            <a:off x="6809935" y="3541640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6183AEE9-C08A-4E0C-AC74-05E5415A19E1}"/>
              </a:ext>
            </a:extLst>
          </p:cNvPr>
          <p:cNvSpPr/>
          <p:nvPr/>
        </p:nvSpPr>
        <p:spPr>
          <a:xfrm>
            <a:off x="3350684" y="4228638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7CE103EE-B9C8-4BF7-9B4D-49A33EC7002C}"/>
              </a:ext>
            </a:extLst>
          </p:cNvPr>
          <p:cNvSpPr/>
          <p:nvPr/>
        </p:nvSpPr>
        <p:spPr>
          <a:xfrm>
            <a:off x="4215006" y="4228638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56F4D25-ACF2-4027-A2E1-CF7E391DAB7A}"/>
              </a:ext>
            </a:extLst>
          </p:cNvPr>
          <p:cNvSpPr/>
          <p:nvPr/>
        </p:nvSpPr>
        <p:spPr>
          <a:xfrm>
            <a:off x="5082606" y="4228638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D8E87DA2-F44E-4911-BFC0-F3B0AA98FCB0}"/>
              </a:ext>
            </a:extLst>
          </p:cNvPr>
          <p:cNvSpPr/>
          <p:nvPr/>
        </p:nvSpPr>
        <p:spPr>
          <a:xfrm>
            <a:off x="5946928" y="4228638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5C3B998C-A86F-44EA-B65D-3455EED9D214}"/>
              </a:ext>
            </a:extLst>
          </p:cNvPr>
          <p:cNvSpPr/>
          <p:nvPr/>
        </p:nvSpPr>
        <p:spPr>
          <a:xfrm>
            <a:off x="6813213" y="4229719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A52C8F84-919C-461A-B3D7-1A44A4819DBA}"/>
              </a:ext>
            </a:extLst>
          </p:cNvPr>
          <p:cNvSpPr/>
          <p:nvPr/>
        </p:nvSpPr>
        <p:spPr>
          <a:xfrm>
            <a:off x="7677535" y="4229719"/>
            <a:ext cx="867600" cy="69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56403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" dur="1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" dur="1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" dur="1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1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1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8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1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4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7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0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3" dur="1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6" dur="1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9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2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1" dur="1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4" dur="1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7" dur="1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0" dur="1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3" dur="1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6" dur="1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9" dur="1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3" dur="1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6" dur="1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9" dur="1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2" dur="1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5" dur="1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8" dur="1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1" fill="hold">
                      <p:stCondLst>
                        <p:cond delay="0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7" dur="1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0" dur="1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3" dur="1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6" dur="1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9" dur="1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2" dur="1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5" dur="1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3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8" fill="hold">
                      <p:stCondLst>
                        <p:cond delay="0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4" dur="1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7" dur="1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0" dur="1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3" dur="1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6" dur="1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8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9" fill="hold">
                      <p:stCondLst>
                        <p:cond delay="0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0" dur="1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3" dur="1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6" dur="1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9" dur="1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2" dur="1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5" dur="1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5" grpId="0" animBg="1"/>
      <p:bldP spid="25" grpId="1" animBg="1"/>
      <p:bldP spid="26" grpId="0" animBg="1"/>
      <p:bldP spid="26" grpId="1" animBg="1"/>
      <p:bldP spid="5" grpId="0" animBg="1"/>
      <p:bldP spid="5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DA9F612-D3E9-4A47-8FDD-37AD817BFC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228393"/>
              </p:ext>
            </p:extLst>
          </p:nvPr>
        </p:nvGraphicFramePr>
        <p:xfrm>
          <a:off x="745435" y="556590"/>
          <a:ext cx="10624240" cy="5748274"/>
        </p:xfrm>
        <a:graphic>
          <a:graphicData uri="http://schemas.openxmlformats.org/drawingml/2006/table">
            <a:tbl>
              <a:tblPr firstRow="1" firstCol="1" bandRow="1"/>
              <a:tblGrid>
                <a:gridCol w="1062424">
                  <a:extLst>
                    <a:ext uri="{9D8B030D-6E8A-4147-A177-3AD203B41FA5}">
                      <a16:colId xmlns:a16="http://schemas.microsoft.com/office/drawing/2014/main" val="2194140206"/>
                    </a:ext>
                  </a:extLst>
                </a:gridCol>
                <a:gridCol w="1062424">
                  <a:extLst>
                    <a:ext uri="{9D8B030D-6E8A-4147-A177-3AD203B41FA5}">
                      <a16:colId xmlns:a16="http://schemas.microsoft.com/office/drawing/2014/main" val="1173320369"/>
                    </a:ext>
                  </a:extLst>
                </a:gridCol>
                <a:gridCol w="1062424">
                  <a:extLst>
                    <a:ext uri="{9D8B030D-6E8A-4147-A177-3AD203B41FA5}">
                      <a16:colId xmlns:a16="http://schemas.microsoft.com/office/drawing/2014/main" val="4290107043"/>
                    </a:ext>
                  </a:extLst>
                </a:gridCol>
                <a:gridCol w="1062424">
                  <a:extLst>
                    <a:ext uri="{9D8B030D-6E8A-4147-A177-3AD203B41FA5}">
                      <a16:colId xmlns:a16="http://schemas.microsoft.com/office/drawing/2014/main" val="3096304310"/>
                    </a:ext>
                  </a:extLst>
                </a:gridCol>
                <a:gridCol w="1062424">
                  <a:extLst>
                    <a:ext uri="{9D8B030D-6E8A-4147-A177-3AD203B41FA5}">
                      <a16:colId xmlns:a16="http://schemas.microsoft.com/office/drawing/2014/main" val="1644351273"/>
                    </a:ext>
                  </a:extLst>
                </a:gridCol>
                <a:gridCol w="1062424">
                  <a:extLst>
                    <a:ext uri="{9D8B030D-6E8A-4147-A177-3AD203B41FA5}">
                      <a16:colId xmlns:a16="http://schemas.microsoft.com/office/drawing/2014/main" val="260577939"/>
                    </a:ext>
                  </a:extLst>
                </a:gridCol>
                <a:gridCol w="1062424">
                  <a:extLst>
                    <a:ext uri="{9D8B030D-6E8A-4147-A177-3AD203B41FA5}">
                      <a16:colId xmlns:a16="http://schemas.microsoft.com/office/drawing/2014/main" val="3919347971"/>
                    </a:ext>
                  </a:extLst>
                </a:gridCol>
                <a:gridCol w="1062424">
                  <a:extLst>
                    <a:ext uri="{9D8B030D-6E8A-4147-A177-3AD203B41FA5}">
                      <a16:colId xmlns:a16="http://schemas.microsoft.com/office/drawing/2014/main" val="3552448429"/>
                    </a:ext>
                  </a:extLst>
                </a:gridCol>
                <a:gridCol w="1062424">
                  <a:extLst>
                    <a:ext uri="{9D8B030D-6E8A-4147-A177-3AD203B41FA5}">
                      <a16:colId xmlns:a16="http://schemas.microsoft.com/office/drawing/2014/main" val="1341398677"/>
                    </a:ext>
                  </a:extLst>
                </a:gridCol>
                <a:gridCol w="1062424">
                  <a:extLst>
                    <a:ext uri="{9D8B030D-6E8A-4147-A177-3AD203B41FA5}">
                      <a16:colId xmlns:a16="http://schemas.microsoft.com/office/drawing/2014/main" val="1362563495"/>
                    </a:ext>
                  </a:extLst>
                </a:gridCol>
              </a:tblGrid>
              <a:tr h="8192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Ứ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5729823"/>
                  </a:ext>
                </a:extLst>
              </a:tr>
              <a:tr h="8192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V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Q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916383"/>
                  </a:ext>
                </a:extLst>
              </a:tr>
              <a:tr h="8192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K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051999"/>
                  </a:ext>
                </a:extLst>
              </a:tr>
              <a:tr h="8192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K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811161"/>
                  </a:ext>
                </a:extLst>
              </a:tr>
              <a:tr h="8192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Ứ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075398"/>
                  </a:ext>
                </a:extLst>
              </a:tr>
              <a:tr h="8192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Ụ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Ử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2943273"/>
                  </a:ext>
                </a:extLst>
              </a:tr>
              <a:tr h="8192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Ự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5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3975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Ki-tô Vua sự sống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Ki-tô con Vua Đa-vít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Ki-tô Vua thế giới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Đức Ki-tô Vua vũ trụ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48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Thánh lễ Chúa nhật 34 Thường niên tôn vinh tín điều nào?</a:t>
            </a:r>
            <a:endParaRPr lang="vi-VN" sz="48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71564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Ki-tô Vua vũ trụ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Trước tòa Phi-la-tô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Khi người chịu phép rửa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Khi người đi rao giảng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Khi người chịu đóng đinh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48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Ki-tô từng nói Người là vua khi nào?</a:t>
            </a:r>
            <a:endParaRPr lang="vi-VN" sz="48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496922"/>
            <a:ext cx="12240885" cy="806796"/>
            <a:chOff x="-1896924" y="4689640"/>
            <a:chExt cx="10566931" cy="691529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0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Trước tòa Phi-la-tô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426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Trong thánh lễ, giờ học giáo lý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Ngày tận thế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Ngày Giáng Sinh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Ngày Phục Sinh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48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Chúng ta chờ đón Vua Ki-tô trở lại khi nào?</a:t>
            </a:r>
            <a:endParaRPr lang="vi-VN" sz="48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2757576"/>
            <a:ext cx="12240885" cy="806796"/>
            <a:chOff x="-1896924" y="4689640"/>
            <a:chExt cx="10566931" cy="691529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0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Ngày tận thế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679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có tất cả các thiên sứ theo hầu, bấy giờ Người sẽ ngự lên ngai vinh hiển của Người.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8150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Rao giảng Tin Mừng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Chịu đóng đinh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Xét xử loài người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Tất cả đều sai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48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Vua Ki-tô đến trong ngày tận thế để làm gì?</a:t>
            </a:r>
            <a:endParaRPr lang="vi-VN" sz="48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3652095"/>
            <a:ext cx="12240885" cy="806796"/>
            <a:chOff x="-1896924" y="4689640"/>
            <a:chExt cx="10566931" cy="691529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0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Xét xử loài người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1625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Dựa vào việc lành phúc đức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Dựa vào Kinh Thánh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/>
              <a:r>
                <a:rPr lang="en-US" sz="5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Dựa vào nhân chứng</a:t>
              </a:r>
              <a:endParaRPr lang="vi-VN" sz="5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Tất cả đều đúng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5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48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Vua Ki-tô sẽ dựa vào điều gì để xét xử công – tội của mỗi người?</a:t>
            </a:r>
            <a:endParaRPr lang="vi-VN" sz="48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506860"/>
            <a:ext cx="12240885" cy="806796"/>
            <a:chOff x="-1896924" y="4689640"/>
            <a:chExt cx="10566931" cy="691529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0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Dựa vào việc lành phúc đức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799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10477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100492" y="1543232"/>
            <a:ext cx="6310854" cy="41359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000" b="1" noProof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Để là công dân nước trời, thiếu nhi cần mặc những tâm tình nào?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dân thiên hạ sẽ được tập hợp trước mặt Người, và Người sẽ tách biệt họ với nhau, như mục tử tách biệt chiên với dê.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137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sẽ cho chiên đứng bên phải Người, còn dê ở bên trái.  Bấy giờ Đức Vua sẽ phán cùng những người ở bên phải rằng: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202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‘Nào những kẻ Cha Ta chúc phúc, hãy đến thừa hưởng Vương Quốc dọn sẵn cho các ngươi ngay từ thuở tạo thiên lập địa.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37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Ta trần truồng, các ngươi đã cho mặc; Ta đau yếu, các ngươi đã thăm viếng; Ta ngồi tù, các ngươi đến hỏi han.’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653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Bấy giờ những người công chính sẽ thưa rằng: ‘Lạy Chúa, có bao giờ chúng con đã thấy Chúa đói mà cho ăn, khát mà cho uống;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901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có bao giờ đã thấy Chúa là khách lạ mà tiếp rước; hoặc trần truồng mà cho mặc?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722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1094</Words>
  <Application>Microsoft Office PowerPoint</Application>
  <PresentationFormat>Widescreen</PresentationFormat>
  <Paragraphs>260</Paragraphs>
  <Slides>32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Algerian</vt:lpstr>
      <vt:lpstr>Arial</vt:lpstr>
      <vt:lpstr>Calibri</vt:lpstr>
      <vt:lpstr>Calibri Light</vt:lpstr>
      <vt:lpstr>Montserrat Black</vt:lpstr>
      <vt:lpstr>Times New Roman</vt:lpstr>
      <vt:lpstr>Verdana</vt:lpstr>
      <vt:lpstr>Office Theme</vt:lpstr>
      <vt:lpstr>PowerPoint Presentation</vt:lpstr>
      <vt:lpstr>PowerPoint Presentation</vt:lpstr>
      <vt:lpstr>có tất cả các thiên sứ theo hầu, bấy giờ Người sẽ ngự lên ngai vinh hiển của Người.</vt:lpstr>
      <vt:lpstr>Các dân thiên hạ sẽ được tập hợp trước mặt Người, và Người sẽ tách biệt họ với nhau, như mục tử tách biệt chiên với dê. </vt:lpstr>
      <vt:lpstr>Người sẽ cho chiên đứng bên phải Người, còn dê ở bên trái.  Bấy giờ Đức Vua sẽ phán cùng những người ở bên phải rằng:</vt:lpstr>
      <vt:lpstr>‘Nào những kẻ Cha Ta chúc phúc, hãy đến thừa hưởng Vương Quốc dọn sẵn cho các ngươi ngay từ thuở tạo thiên lập địa. </vt:lpstr>
      <vt:lpstr>Ta trần truồng, các ngươi đã cho mặc; Ta đau yếu, các ngươi đã thăm viếng; Ta ngồi tù, các ngươi đến hỏi han.’ </vt:lpstr>
      <vt:lpstr>Bấy giờ những người công chính sẽ thưa rằng: ‘Lạy Chúa, có bao giờ chúng con đã thấy Chúa đói mà cho ăn, khát mà cho uống; </vt:lpstr>
      <vt:lpstr>có bao giờ đã thấy Chúa là khách lạ mà tiếp rước; hoặc trần truồng mà cho mặc? </vt:lpstr>
      <vt:lpstr>Có bao giờ chúng con đã thấy Chúa đau yếu hoặc ngồi tù, mà đến hỏi han đâu?’</vt:lpstr>
      <vt:lpstr>Đức Vua sẽ đáp lại rằng : ‘Ta bảo thật các ngươi:</vt:lpstr>
      <vt:lpstr>mỗi lần các ngươi làm như thế cho một trong những anh em bé nhỏ nhất của Ta đây, là các ngươi đã làm cho chính Ta vậy.’</vt:lpstr>
      <vt:lpstr>Rồi Đức Vua sẽ phán cùng những người ở bên trái rằng:</vt:lpstr>
      <vt:lpstr>‘Quân bị nguyền rủa kia, đi đi cho khuất mắt Ta mà vào lửa đời đời, nơi dành sẵn cho tên Ác Quỷ và các sứ thần của nó.</vt:lpstr>
      <vt:lpstr>Vì xưa Ta đói, các ngươi đã không cho ăn; Ta khát, các ngươi đã không cho uống; </vt:lpstr>
      <vt:lpstr>Ta là khách lạ, các ngươi đã không tiếp rước; Ta trần truồng, các ngươi đã không cho mặc; </vt:lpstr>
      <vt:lpstr>Ta đau yếu và ngồi tù, các ngươi đã chẳng thăm viếng.’</vt:lpstr>
      <vt:lpstr>Bấy giờ những người ấy cũng sẽ thưa rằng : ‘Lạy Chúa, có bao giờ chúng con đã thấy Chúa đói, khát, </vt:lpstr>
      <vt:lpstr>hoặc là khách lạ, hoặc trần truồng, đau yếu hay ngồi tù, mà không phục vụ Chúa đâu ?’ </vt:lpstr>
      <vt:lpstr>Bấy giờ Người sẽ đáp lại họ rằng: ‘Ta bảo thật các ngươi:</vt:lpstr>
      <vt:lpstr>mỗi lần các ngươi không làm như thế cho một trong những người bé nhỏ nhất đây, là các ngươi đã không làm cho chính Ta vậy.’</vt:lpstr>
      <vt:lpstr>Thế là họ ra đi để chịu cực hình muôn kiếp, còn những người công chính ra đi để hưởng sự sống muôn đời.”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9</cp:revision>
  <dcterms:created xsi:type="dcterms:W3CDTF">2020-11-21T05:26:26Z</dcterms:created>
  <dcterms:modified xsi:type="dcterms:W3CDTF">2023-11-25T00:24:32Z</dcterms:modified>
</cp:coreProperties>
</file>