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32" r:id="rId4"/>
    <p:sldId id="344" r:id="rId5"/>
    <p:sldId id="345" r:id="rId6"/>
    <p:sldId id="346" r:id="rId7"/>
    <p:sldId id="347" r:id="rId8"/>
    <p:sldId id="351" r:id="rId9"/>
    <p:sldId id="348" r:id="rId10"/>
    <p:sldId id="349" r:id="rId11"/>
    <p:sldId id="350" r:id="rId12"/>
    <p:sldId id="343" r:id="rId13"/>
    <p:sldId id="352" r:id="rId14"/>
    <p:sldId id="353" r:id="rId15"/>
    <p:sldId id="354" r:id="rId16"/>
    <p:sldId id="355" r:id="rId17"/>
    <p:sldId id="293" r:id="rId18"/>
    <p:sldId id="294" r:id="rId19"/>
    <p:sldId id="327" r:id="rId20"/>
    <p:sldId id="260" r:id="rId21"/>
    <p:sldId id="308" r:id="rId22"/>
    <p:sldId id="356" r:id="rId23"/>
    <p:sldId id="357" r:id="rId24"/>
    <p:sldId id="358" r:id="rId25"/>
    <p:sldId id="29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558" y="12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7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29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6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1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9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2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3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7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0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NHẬT XXVIII THƯỜNG NIÊN – NĂM A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01050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TRỜI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DỰ TIỆC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nhà vua bảo đầy tớ : ‘Tiệc cưới đã sẵn sàng rồi, mà những kẻ đã được mời lại không xứng đáng.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12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 các ngươi đi ra các ngả đường, gặp ai cũng mời hết vào tiệc cưới.’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59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Đầy tớ liền đi ra các nẻo đường, gặp ai, bất luận xấu tốt, cũng tập hợp cả lại, nên phòng tiệc cưới đã đầy thực khách.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159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“Bấy giờ nhà vua tiến vào quan sát khách dự tiệc, thấy ở đó có một người không mặc y phục lễ cưới, mới hỏi người ấy :</a:t>
            </a:r>
            <a:endParaRPr lang="en-US" sz="71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86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‘Này bạn, làm sao bạn vào đây mà lại không có y phục lễ cưới?’ Người ấy câm miệng không nói được gì.</a:t>
            </a:r>
            <a:r>
              <a:rPr lang="en-US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71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65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Nhà vua liền bảonhững người phục dịch : ‘Trói chân tay nó lại, quăng nó ra chỗ tối tăm bên ngoài, 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042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ở đó người ta sẽ phải khóc lóc nghiến răng ! Vì kẻ được gọi thì nhiều, mà người được chọn thì ít’.”</a:t>
            </a:r>
            <a:r>
              <a:rPr lang="en-US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47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7439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677730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28175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1879742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477733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075724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3673715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tar: 10 Points 1">
            <a:extLst>
              <a:ext uri="{FF2B5EF4-FFF2-40B4-BE49-F238E27FC236}">
                <a16:creationId xmlns:a16="http://schemas.microsoft.com/office/drawing/2014/main" id="{D4CE04EF-555B-4247-B766-0C9FAB634862}"/>
              </a:ext>
            </a:extLst>
          </p:cNvPr>
          <p:cNvSpPr/>
          <p:nvPr/>
        </p:nvSpPr>
        <p:spPr>
          <a:xfrm>
            <a:off x="358521" y="427170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73C64AE-48FD-49C4-8EC0-A37996C24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640740"/>
              </p:ext>
            </p:extLst>
          </p:nvPr>
        </p:nvGraphicFramePr>
        <p:xfrm>
          <a:off x="1514475" y="70948"/>
          <a:ext cx="8877300" cy="4843952"/>
        </p:xfrm>
        <a:graphic>
          <a:graphicData uri="http://schemas.openxmlformats.org/drawingml/2006/table">
            <a:tbl>
              <a:tblPr firstRow="1" firstCol="1" bandRow="1"/>
              <a:tblGrid>
                <a:gridCol w="887730">
                  <a:extLst>
                    <a:ext uri="{9D8B030D-6E8A-4147-A177-3AD203B41FA5}">
                      <a16:colId xmlns:a16="http://schemas.microsoft.com/office/drawing/2014/main" val="3695882399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462913562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20765713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922155355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4012420978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3603107391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4267088134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1976041031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1030361674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606096901"/>
                    </a:ext>
                  </a:extLst>
                </a:gridCol>
              </a:tblGrid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833287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437923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321072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615807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86038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319904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20700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13556"/>
                  </a:ext>
                </a:extLst>
              </a:tr>
            </a:tbl>
          </a:graphicData>
        </a:graphic>
      </p:graphicFrame>
      <p:sp>
        <p:nvSpPr>
          <p:cNvPr id="81" name="Rectangle 80">
            <a:extLst>
              <a:ext uri="{FF2B5EF4-FFF2-40B4-BE49-F238E27FC236}">
                <a16:creationId xmlns:a16="http://schemas.microsoft.com/office/drawing/2014/main" id="{061536BC-164F-4A24-BA13-7641FA2D9F92}"/>
              </a:ext>
            </a:extLst>
          </p:cNvPr>
          <p:cNvSpPr/>
          <p:nvPr/>
        </p:nvSpPr>
        <p:spPr>
          <a:xfrm>
            <a:off x="-1124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DỤ NGÔN CHÚA GIÊ-SU KỂ CHO DÂN CHÚNG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NÓI VỀ ĐIỀU GÌ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FAD4C528-7ACA-4C6A-8C3F-57AED75F3283}"/>
              </a:ext>
            </a:extLst>
          </p:cNvPr>
          <p:cNvSpPr/>
          <p:nvPr/>
        </p:nvSpPr>
        <p:spPr>
          <a:xfrm>
            <a:off x="-6958" y="5010929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NHÀ VUA SAI ĐẦY TỚ ĐI THỈNH CÁC QUAN KHÁCH ĐÃ ĐƯỢC MỜI TRƯỚC, XIN HỌ ĐẾN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…, 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NHƯNG HỌ KHÔNG CHỊU ĐẾN.</a:t>
            </a:r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474C66-D34E-48B3-9010-67CDA2E3BCC1}"/>
              </a:ext>
            </a:extLst>
          </p:cNvPr>
          <p:cNvSpPr/>
          <p:nvPr/>
        </p:nvSpPr>
        <p:spPr>
          <a:xfrm>
            <a:off x="-8456" y="501595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3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3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CÒN NHỮNG KẺ KHÁC LẠI BẮT CÁC ĐẦY TỚ CỦA VUA MÀ HÀNH HẠ VÀ </a:t>
            </a:r>
            <a:r>
              <a:rPr lang="vi-VN" sz="43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endParaRPr lang="en-US" sz="43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DACA8DA-0C33-48E5-98F7-7353890D66CF}"/>
              </a:ext>
            </a:extLst>
          </p:cNvPr>
          <p:cNvSpPr/>
          <p:nvPr/>
        </p:nvSpPr>
        <p:spPr>
          <a:xfrm>
            <a:off x="-1721" y="5006591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TIỆC CƯỚI ĐÃ SẴN SÀNG RỒI, MÀ NHỮNG KẺ ĐÃ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LẠI KHÔNG XỨNG ĐÁNG.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6F27451-EFFD-4BEE-A668-9A61D6D81D14}"/>
              </a:ext>
            </a:extLst>
          </p:cNvPr>
          <p:cNvSpPr/>
          <p:nvPr/>
        </p:nvSpPr>
        <p:spPr>
          <a:xfrm>
            <a:off x="-8455" y="5018166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TRÓI CHÂN TAY NÓ LẠI, QUĂNG NÓ RA CHỖ TỐI TĂM BÊN NGOÀI, Ở ĐÓ NGƯỜI TA SẼ PHẢI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NGHIẾN RĂNG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C2A6B6-86AF-4402-B0B4-77BB8838DCD6}"/>
              </a:ext>
            </a:extLst>
          </p:cNvPr>
          <p:cNvSpPr/>
          <p:nvPr/>
        </p:nvSpPr>
        <p:spPr>
          <a:xfrm>
            <a:off x="5214" y="5006956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NÀY BẠN, LÀM SAO BẠN VÀO ĐÂY MÀ LẠI KHÔNG CÓ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LỄ CƯỚI ?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7FA3CE0-4E51-4716-9CDD-5F4B4CA8BFCF}"/>
              </a:ext>
            </a:extLst>
          </p:cNvPr>
          <p:cNvSpPr/>
          <p:nvPr/>
        </p:nvSpPr>
        <p:spPr>
          <a:xfrm>
            <a:off x="-17154" y="5010334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VÌ KẺ ĐƯỢC GỌI THÌ NHIỀU, MÀ NGƯỜI … … THÌ ÍT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34285E-ED7B-41F4-88EB-6FDFB8229D9F}"/>
              </a:ext>
            </a:extLst>
          </p:cNvPr>
          <p:cNvSpPr/>
          <p:nvPr/>
        </p:nvSpPr>
        <p:spPr>
          <a:xfrm>
            <a:off x="-295" y="501213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NHÀ VUA LIỀN NỔI CƠN THỊNH NỘ, SAI QUÂN ĐI … … BỌN SÁT NHÂN ẤY VÀ THIÊU HUỶ THÀNH PHỐ CỦA CHÚNG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8AE442-1272-47D6-9639-245C33844EE8}"/>
              </a:ext>
            </a:extLst>
          </p:cNvPr>
          <p:cNvSpPr/>
          <p:nvPr/>
        </p:nvSpPr>
        <p:spPr>
          <a:xfrm>
            <a:off x="1514475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EAB046-BE75-4464-A9EF-DE04066593BB}"/>
              </a:ext>
            </a:extLst>
          </p:cNvPr>
          <p:cNvSpPr/>
          <p:nvPr/>
        </p:nvSpPr>
        <p:spPr>
          <a:xfrm>
            <a:off x="2401738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C86B75D-BA4E-43FF-BD8B-6BC93F425880}"/>
              </a:ext>
            </a:extLst>
          </p:cNvPr>
          <p:cNvSpPr/>
          <p:nvPr/>
        </p:nvSpPr>
        <p:spPr>
          <a:xfrm>
            <a:off x="3288697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39318E-CB1D-4541-A163-CB23904AE233}"/>
              </a:ext>
            </a:extLst>
          </p:cNvPr>
          <p:cNvSpPr/>
          <p:nvPr/>
        </p:nvSpPr>
        <p:spPr>
          <a:xfrm>
            <a:off x="4185535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6AA08F-9A5A-4498-95F1-E79D4A85BFA1}"/>
              </a:ext>
            </a:extLst>
          </p:cNvPr>
          <p:cNvSpPr/>
          <p:nvPr/>
        </p:nvSpPr>
        <p:spPr>
          <a:xfrm>
            <a:off x="5063995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CF4B1BB-72A0-4CE1-BB7B-B52AAB6516A4}"/>
              </a:ext>
            </a:extLst>
          </p:cNvPr>
          <p:cNvSpPr/>
          <p:nvPr/>
        </p:nvSpPr>
        <p:spPr>
          <a:xfrm>
            <a:off x="5950634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2DFDB37-BD2B-41C8-8E7A-1B5039CA0D15}"/>
              </a:ext>
            </a:extLst>
          </p:cNvPr>
          <p:cNvSpPr/>
          <p:nvPr/>
        </p:nvSpPr>
        <p:spPr>
          <a:xfrm>
            <a:off x="6839597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787BD0A-975E-47F3-A0AB-F8410395F679}"/>
              </a:ext>
            </a:extLst>
          </p:cNvPr>
          <p:cNvSpPr/>
          <p:nvPr/>
        </p:nvSpPr>
        <p:spPr>
          <a:xfrm>
            <a:off x="7726059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960D1F-2045-4245-87DF-3B8EEC160E12}"/>
              </a:ext>
            </a:extLst>
          </p:cNvPr>
          <p:cNvSpPr/>
          <p:nvPr/>
        </p:nvSpPr>
        <p:spPr>
          <a:xfrm>
            <a:off x="2400877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91C25A1-03C6-4840-804F-8D6E138A8715}"/>
              </a:ext>
            </a:extLst>
          </p:cNvPr>
          <p:cNvSpPr/>
          <p:nvPr/>
        </p:nvSpPr>
        <p:spPr>
          <a:xfrm>
            <a:off x="3288140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FA461DB-5C72-433E-A3A7-C023CA863E50}"/>
              </a:ext>
            </a:extLst>
          </p:cNvPr>
          <p:cNvSpPr/>
          <p:nvPr/>
        </p:nvSpPr>
        <p:spPr>
          <a:xfrm>
            <a:off x="4175099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665395-A3DE-4AC1-A244-77931DC4C95E}"/>
              </a:ext>
            </a:extLst>
          </p:cNvPr>
          <p:cNvSpPr/>
          <p:nvPr/>
        </p:nvSpPr>
        <p:spPr>
          <a:xfrm>
            <a:off x="5071937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304EBF-FC7C-4334-881B-9933BD0AD4F4}"/>
              </a:ext>
            </a:extLst>
          </p:cNvPr>
          <p:cNvSpPr/>
          <p:nvPr/>
        </p:nvSpPr>
        <p:spPr>
          <a:xfrm>
            <a:off x="5950397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EC79F18-9491-439C-96DB-54377A42952D}"/>
              </a:ext>
            </a:extLst>
          </p:cNvPr>
          <p:cNvSpPr/>
          <p:nvPr/>
        </p:nvSpPr>
        <p:spPr>
          <a:xfrm>
            <a:off x="6837036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3D59D2E-5D32-48A7-AE77-F30FBC87244A}"/>
              </a:ext>
            </a:extLst>
          </p:cNvPr>
          <p:cNvSpPr/>
          <p:nvPr/>
        </p:nvSpPr>
        <p:spPr>
          <a:xfrm>
            <a:off x="3287279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CA31C1-3C97-4105-862E-558762907114}"/>
              </a:ext>
            </a:extLst>
          </p:cNvPr>
          <p:cNvSpPr/>
          <p:nvPr/>
        </p:nvSpPr>
        <p:spPr>
          <a:xfrm>
            <a:off x="4174542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765F88-819F-4CEF-8011-A4FEF727FB89}"/>
              </a:ext>
            </a:extLst>
          </p:cNvPr>
          <p:cNvSpPr/>
          <p:nvPr/>
        </p:nvSpPr>
        <p:spPr>
          <a:xfrm>
            <a:off x="5061501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EA334D4-1F7A-4E4A-ADA4-1E87BD7FA64B}"/>
              </a:ext>
            </a:extLst>
          </p:cNvPr>
          <p:cNvSpPr/>
          <p:nvPr/>
        </p:nvSpPr>
        <p:spPr>
          <a:xfrm>
            <a:off x="5958339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834A37A-CBC4-47AF-A367-D0618CFB4D99}"/>
              </a:ext>
            </a:extLst>
          </p:cNvPr>
          <p:cNvSpPr/>
          <p:nvPr/>
        </p:nvSpPr>
        <p:spPr>
          <a:xfrm>
            <a:off x="6836799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C0C08ED-6D69-4E77-BCA7-F32A2C4DDF67}"/>
              </a:ext>
            </a:extLst>
          </p:cNvPr>
          <p:cNvSpPr/>
          <p:nvPr/>
        </p:nvSpPr>
        <p:spPr>
          <a:xfrm>
            <a:off x="7723438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339C09E-DCA0-47B1-8CE9-1D4CA46D9852}"/>
              </a:ext>
            </a:extLst>
          </p:cNvPr>
          <p:cNvSpPr/>
          <p:nvPr/>
        </p:nvSpPr>
        <p:spPr>
          <a:xfrm>
            <a:off x="8612401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D3E7943-1040-4EF2-8A95-3650485CE963}"/>
              </a:ext>
            </a:extLst>
          </p:cNvPr>
          <p:cNvSpPr/>
          <p:nvPr/>
        </p:nvSpPr>
        <p:spPr>
          <a:xfrm>
            <a:off x="9498863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022FD6D-71FC-4C2F-86C5-350BA28E571D}"/>
              </a:ext>
            </a:extLst>
          </p:cNvPr>
          <p:cNvSpPr/>
          <p:nvPr/>
        </p:nvSpPr>
        <p:spPr>
          <a:xfrm>
            <a:off x="2394367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C654CF3-75A1-4110-9A5C-C96AD739D948}"/>
              </a:ext>
            </a:extLst>
          </p:cNvPr>
          <p:cNvSpPr/>
          <p:nvPr/>
        </p:nvSpPr>
        <p:spPr>
          <a:xfrm>
            <a:off x="3281630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EE4E9C4-3AFF-4B60-8F4A-6933FFCEE9AA}"/>
              </a:ext>
            </a:extLst>
          </p:cNvPr>
          <p:cNvSpPr/>
          <p:nvPr/>
        </p:nvSpPr>
        <p:spPr>
          <a:xfrm>
            <a:off x="4168589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CC4EBC9-22DC-4505-B6B0-F719F08A3718}"/>
              </a:ext>
            </a:extLst>
          </p:cNvPr>
          <p:cNvSpPr/>
          <p:nvPr/>
        </p:nvSpPr>
        <p:spPr>
          <a:xfrm>
            <a:off x="5065427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B27A47B-845E-4BC8-BE30-436C42E3EB60}"/>
              </a:ext>
            </a:extLst>
          </p:cNvPr>
          <p:cNvSpPr/>
          <p:nvPr/>
        </p:nvSpPr>
        <p:spPr>
          <a:xfrm>
            <a:off x="5943887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1FE2417-ABF1-49F4-9A7E-A076807BC48F}"/>
              </a:ext>
            </a:extLst>
          </p:cNvPr>
          <p:cNvSpPr/>
          <p:nvPr/>
        </p:nvSpPr>
        <p:spPr>
          <a:xfrm>
            <a:off x="6830526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45D9D83-EAD9-4703-BD8C-B91DC28292C3}"/>
              </a:ext>
            </a:extLst>
          </p:cNvPr>
          <p:cNvSpPr/>
          <p:nvPr/>
        </p:nvSpPr>
        <p:spPr>
          <a:xfrm>
            <a:off x="7719489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40D915F-F866-4257-AE7A-6481562BDC15}"/>
              </a:ext>
            </a:extLst>
          </p:cNvPr>
          <p:cNvSpPr/>
          <p:nvPr/>
        </p:nvSpPr>
        <p:spPr>
          <a:xfrm>
            <a:off x="2398316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A85ADF0-73A7-4688-9AFD-1AAACB5A5306}"/>
              </a:ext>
            </a:extLst>
          </p:cNvPr>
          <p:cNvSpPr/>
          <p:nvPr/>
        </p:nvSpPr>
        <p:spPr>
          <a:xfrm>
            <a:off x="3285579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DF68AB0-061C-4FB5-AC88-023BE75F3A85}"/>
              </a:ext>
            </a:extLst>
          </p:cNvPr>
          <p:cNvSpPr/>
          <p:nvPr/>
        </p:nvSpPr>
        <p:spPr>
          <a:xfrm>
            <a:off x="4172538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277251B-82AD-4CAA-96B4-79D96D4670B5}"/>
              </a:ext>
            </a:extLst>
          </p:cNvPr>
          <p:cNvSpPr/>
          <p:nvPr/>
        </p:nvSpPr>
        <p:spPr>
          <a:xfrm>
            <a:off x="5069376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65B6B4F-6D23-4A83-B113-05EFA2854310}"/>
              </a:ext>
            </a:extLst>
          </p:cNvPr>
          <p:cNvSpPr/>
          <p:nvPr/>
        </p:nvSpPr>
        <p:spPr>
          <a:xfrm>
            <a:off x="5947836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4F3FEB9-335F-454A-BE0D-9D647E8C1234}"/>
              </a:ext>
            </a:extLst>
          </p:cNvPr>
          <p:cNvSpPr/>
          <p:nvPr/>
        </p:nvSpPr>
        <p:spPr>
          <a:xfrm>
            <a:off x="6834475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24CF4A-EA29-48BB-88DE-9F928C359A2F}"/>
              </a:ext>
            </a:extLst>
          </p:cNvPr>
          <p:cNvSpPr/>
          <p:nvPr/>
        </p:nvSpPr>
        <p:spPr>
          <a:xfrm>
            <a:off x="7723438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6EE9C45-78FA-4A92-A618-E57D5513DB18}"/>
              </a:ext>
            </a:extLst>
          </p:cNvPr>
          <p:cNvSpPr/>
          <p:nvPr/>
        </p:nvSpPr>
        <p:spPr>
          <a:xfrm>
            <a:off x="2400877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CBDBC28-0BCE-4181-8EAA-B257C482A191}"/>
              </a:ext>
            </a:extLst>
          </p:cNvPr>
          <p:cNvSpPr/>
          <p:nvPr/>
        </p:nvSpPr>
        <p:spPr>
          <a:xfrm>
            <a:off x="3288140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8491AEB-B2AD-4DA4-B517-D8ECDF47FBCB}"/>
              </a:ext>
            </a:extLst>
          </p:cNvPr>
          <p:cNvSpPr/>
          <p:nvPr/>
        </p:nvSpPr>
        <p:spPr>
          <a:xfrm>
            <a:off x="4175099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AEB03DA-8B01-48C7-A63D-8FC3963D5CB0}"/>
              </a:ext>
            </a:extLst>
          </p:cNvPr>
          <p:cNvSpPr/>
          <p:nvPr/>
        </p:nvSpPr>
        <p:spPr>
          <a:xfrm>
            <a:off x="5071937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CF5075A-A5BA-4ACF-96E0-67EB22DD13E9}"/>
              </a:ext>
            </a:extLst>
          </p:cNvPr>
          <p:cNvSpPr/>
          <p:nvPr/>
        </p:nvSpPr>
        <p:spPr>
          <a:xfrm>
            <a:off x="5950397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922D658-9A7C-40CF-8C5D-57B2D5AD6ECC}"/>
              </a:ext>
            </a:extLst>
          </p:cNvPr>
          <p:cNvSpPr/>
          <p:nvPr/>
        </p:nvSpPr>
        <p:spPr>
          <a:xfrm>
            <a:off x="3288494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FB888D0-7649-41FF-B36C-F80420AF0BF3}"/>
              </a:ext>
            </a:extLst>
          </p:cNvPr>
          <p:cNvSpPr/>
          <p:nvPr/>
        </p:nvSpPr>
        <p:spPr>
          <a:xfrm>
            <a:off x="4175757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CA9FBED-8EE2-437C-B57A-6DD8DB53A306}"/>
              </a:ext>
            </a:extLst>
          </p:cNvPr>
          <p:cNvSpPr/>
          <p:nvPr/>
        </p:nvSpPr>
        <p:spPr>
          <a:xfrm>
            <a:off x="5062716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B463D31-85F9-4032-A077-E11FFD3EB3D0}"/>
              </a:ext>
            </a:extLst>
          </p:cNvPr>
          <p:cNvSpPr/>
          <p:nvPr/>
        </p:nvSpPr>
        <p:spPr>
          <a:xfrm>
            <a:off x="5959554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4923929-5E79-4469-A733-30FB00FEF3D6}"/>
              </a:ext>
            </a:extLst>
          </p:cNvPr>
          <p:cNvSpPr/>
          <p:nvPr/>
        </p:nvSpPr>
        <p:spPr>
          <a:xfrm>
            <a:off x="6838014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C3CCFA5-6B31-44CB-A603-580DC6D8BB4C}"/>
              </a:ext>
            </a:extLst>
          </p:cNvPr>
          <p:cNvSpPr/>
          <p:nvPr/>
        </p:nvSpPr>
        <p:spPr>
          <a:xfrm>
            <a:off x="7724653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A7AE8EA-0830-4625-991B-584D67700B82}"/>
              </a:ext>
            </a:extLst>
          </p:cNvPr>
          <p:cNvSpPr/>
          <p:nvPr/>
        </p:nvSpPr>
        <p:spPr>
          <a:xfrm>
            <a:off x="8613616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673BCBC-9777-485E-90B4-1657FE04E0A9}"/>
              </a:ext>
            </a:extLst>
          </p:cNvPr>
          <p:cNvSpPr/>
          <p:nvPr/>
        </p:nvSpPr>
        <p:spPr>
          <a:xfrm>
            <a:off x="9500078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0A6F9B9-885A-4D16-830A-568DB5537E0D}"/>
              </a:ext>
            </a:extLst>
          </p:cNvPr>
          <p:cNvSpPr/>
          <p:nvPr/>
        </p:nvSpPr>
        <p:spPr>
          <a:xfrm>
            <a:off x="1514475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7DAB42-1C95-4350-9867-A7F2C4DB4D99}"/>
              </a:ext>
            </a:extLst>
          </p:cNvPr>
          <p:cNvSpPr/>
          <p:nvPr/>
        </p:nvSpPr>
        <p:spPr>
          <a:xfrm>
            <a:off x="2401738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18BCD69-CCFF-472D-A622-E5A8A114C2C5}"/>
              </a:ext>
            </a:extLst>
          </p:cNvPr>
          <p:cNvSpPr/>
          <p:nvPr/>
        </p:nvSpPr>
        <p:spPr>
          <a:xfrm>
            <a:off x="3288697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B4B1067-16B6-4DED-AEDF-2C89505ABC49}"/>
              </a:ext>
            </a:extLst>
          </p:cNvPr>
          <p:cNvSpPr/>
          <p:nvPr/>
        </p:nvSpPr>
        <p:spPr>
          <a:xfrm>
            <a:off x="4185535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54E9997-2E26-44D6-BE30-2172944B2AAC}"/>
              </a:ext>
            </a:extLst>
          </p:cNvPr>
          <p:cNvSpPr/>
          <p:nvPr/>
        </p:nvSpPr>
        <p:spPr>
          <a:xfrm>
            <a:off x="5063995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285ABE5-241A-431B-8288-746D429A2D4C}"/>
              </a:ext>
            </a:extLst>
          </p:cNvPr>
          <p:cNvSpPr/>
          <p:nvPr/>
        </p:nvSpPr>
        <p:spPr>
          <a:xfrm>
            <a:off x="5950634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632BCDE-DC3F-4F08-B679-E7B80D505B47}"/>
              </a:ext>
            </a:extLst>
          </p:cNvPr>
          <p:cNvSpPr/>
          <p:nvPr/>
        </p:nvSpPr>
        <p:spPr>
          <a:xfrm>
            <a:off x="6839597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2" fill="hold">
                      <p:stCondLst>
                        <p:cond delay="0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9" grpId="0" animBg="1"/>
      <p:bldP spid="99" grpId="1" animBg="1"/>
      <p:bldP spid="100" grpId="0" animBg="1"/>
      <p:bldP spid="100" grpId="1" animBg="1"/>
      <p:bldP spid="3" grpId="0" animBg="1"/>
      <p:bldP spid="3" grpId="1" animBg="1"/>
      <p:bldP spid="5" grpId="0" animBg="1"/>
      <p:bldP spid="5" grpId="1" animBg="1"/>
      <p:bldP spid="26" grpId="0" animBg="1"/>
      <p:bldP spid="26" grpId="1" animBg="1"/>
      <p:bldP spid="27" grpId="0" animBg="1"/>
      <p:bldP spid="27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DB05C3-6C11-4C6C-808B-840F52540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399284"/>
              </p:ext>
            </p:extLst>
          </p:nvPr>
        </p:nvGraphicFramePr>
        <p:xfrm>
          <a:off x="415925" y="323849"/>
          <a:ext cx="11360150" cy="6200776"/>
        </p:xfrm>
        <a:graphic>
          <a:graphicData uri="http://schemas.openxmlformats.org/drawingml/2006/table">
            <a:tbl>
              <a:tblPr firstRow="1" firstCol="1" bandRow="1"/>
              <a:tblGrid>
                <a:gridCol w="1136015">
                  <a:extLst>
                    <a:ext uri="{9D8B030D-6E8A-4147-A177-3AD203B41FA5}">
                      <a16:colId xmlns:a16="http://schemas.microsoft.com/office/drawing/2014/main" val="1629790529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2796928576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619181254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3180839800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195107853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650252243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35799052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472477258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908840733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844437273"/>
                    </a:ext>
                  </a:extLst>
                </a:gridCol>
              </a:tblGrid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591208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868649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254937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718351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925065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996539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11366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31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dùng dụ ngôn mà nói với các thượng tế và kỳ mục trong dân rằng :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THÁNH MÁT-THÊU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Thăm trang trại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buôn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Giết các đầy tớ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 tiệc cưới con mình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239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 tiệc cưới con mình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vua đã mời mọi người đến nhà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ông ghét họ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từ chối đến dự tiệc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các đầy tớ không gặp được họ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có quà mừng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789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từ chối đến dự tiệc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Tại sao nhà vua tru diệt những người được mời ban đầu?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80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được mời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có quà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mặc đúng y phục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đến dự tiệc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514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mặc đúng y phục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những người mới đến vào dự tiệc, tại sao có một người bị đem đi giết?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73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Việc lành phúc đức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Váy áo cô dâu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Được rửa tội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Tham gia Thiếu nhi Th</a:t>
              </a: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ánh Thể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5254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Việc lành phúc đức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Nếu hình ảnh tiệc cưới giống mầu nhiệm Nước Trời ngày tận thế thì y phục dự tiệc cưới là gì?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8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010938" y="657225"/>
            <a:ext cx="6310854" cy="492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đã làm những việc làm tốt nào để có những trang phục đẹp dự tiệc Nước Trời?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“Nước Trời cũng giống như chuyện một vua kia mở tiệc cưới cho con mình.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61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Nhà vua sai đầy tớ đi thỉnh các quan khách đã được mời trước, xin họ đến dự tiệc, nhưng họ không chịu đến.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Nhà vua lại sai những đầy tớ khác đi, và dặn họ: ‘Hãy thưa với quan khách đã được mời rằng: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09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Này cỗ bàn, ta đã dọn xong, bò tơ và thú béo đã hạ rồi, mọi sự đã sẵn. Mời quý vị đến dự tiệc cưới !’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20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quan khách không thèm đếm xỉa tới, lại bỏ đi: kẻ thì đi thăm nông trại, người thì đi buôn,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99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những kẻ khác lại bắt các đầy tớ của vua mà hành hạ và giết chết.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881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Nhà vua liền nổi cơn thịnh nộ, sai quân đi tru diệt bọn sát nhân ấy và thiêu huỷ thành phố của chúng.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93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1008</Words>
  <Application>Microsoft Office PowerPoint</Application>
  <PresentationFormat>Widescreen</PresentationFormat>
  <Paragraphs>264</Paragraphs>
  <Slides>25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Algerian</vt:lpstr>
      <vt:lpstr>Arial</vt:lpstr>
      <vt:lpstr>Calibri</vt:lpstr>
      <vt:lpstr>Calibri Light</vt:lpstr>
      <vt:lpstr>Montserrat SemiBold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“Nước Trời cũng giống như chuyện một vua kia mở tiệc cưới cho con mình. </vt:lpstr>
      <vt:lpstr>Nhà vua sai đầy tớ đi thỉnh các quan khách đã được mời trước, xin họ đến dự tiệc, nhưng họ không chịu đến. </vt:lpstr>
      <vt:lpstr>Nhà vua lại sai những đầy tớ khác đi, và dặn họ: ‘Hãy thưa với quan khách đã được mời rằng: </vt:lpstr>
      <vt:lpstr>Này cỗ bàn, ta đã dọn xong, bò tơ và thú béo đã hạ rồi, mọi sự đã sẵn. Mời quý vị đến dự tiệc cưới !’ </vt:lpstr>
      <vt:lpstr>Nhưng quan khách không thèm đếm xỉa tới, lại bỏ đi: kẻ thì đi thăm nông trại, người thì đi buôn,</vt:lpstr>
      <vt:lpstr>còn những kẻ khác lại bắt các đầy tớ của vua mà hành hạ và giết chết.</vt:lpstr>
      <vt:lpstr>Nhà vua liền nổi cơn thịnh nộ, sai quân đi tru diệt bọn sát nhân ấy và thiêu huỷ thành phố của chúng. </vt:lpstr>
      <vt:lpstr>Rồi nhà vua bảo đầy tớ : ‘Tiệc cưới đã sẵn sàng rồi, mà những kẻ đã được mời lại không xứng đáng. </vt:lpstr>
      <vt:lpstr>Vậy các ngươi đi ra các ngả đường, gặp ai cũng mời hết vào tiệc cưới.’ </vt:lpstr>
      <vt:lpstr>Đầy tớ liền đi ra các nẻo đường, gặp ai, bất luận xấu tốt, cũng tập hợp cả lại, nên phòng tiệc cưới đã đầy thực khách.</vt:lpstr>
      <vt:lpstr>“Bấy giờ nhà vua tiến vào quan sát khách dự tiệc, thấy ở đó có một người không mặc y phục lễ cưới, mới hỏi người ấy :</vt:lpstr>
      <vt:lpstr>‘Này bạn, làm sao bạn vào đây mà lại không có y phục lễ cưới?’ Người ấy câm miệng không nói được gì. </vt:lpstr>
      <vt:lpstr>Nhà vua liền bảonhững người phục dịch : ‘Trói chân tay nó lại, quăng nó ra chỗ tối tăm bên ngoài, </vt:lpstr>
      <vt:lpstr>ở đó người ta sẽ phải khóc lóc nghiến răng ! Vì kẻ được gọi thì nhiều, mà người được chọn thì ít’.”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10</cp:revision>
  <dcterms:created xsi:type="dcterms:W3CDTF">2020-10-09T11:41:10Z</dcterms:created>
  <dcterms:modified xsi:type="dcterms:W3CDTF">2023-10-13T07:40:59Z</dcterms:modified>
</cp:coreProperties>
</file>