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293" r:id="rId21"/>
    <p:sldId id="294" r:id="rId22"/>
    <p:sldId id="327" r:id="rId23"/>
    <p:sldId id="260" r:id="rId24"/>
    <p:sldId id="308" r:id="rId25"/>
    <p:sldId id="345" r:id="rId26"/>
    <p:sldId id="346" r:id="rId27"/>
    <p:sldId id="347" r:id="rId28"/>
    <p:sldId id="29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>
        <p:scale>
          <a:sx n="50" d="100"/>
          <a:sy n="50" d="100"/>
        </p:scale>
        <p:origin x="3043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AD2C-89F6-4D9B-B1A0-987BCB1E3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B3DDC-39C6-4799-A555-D07180DF8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28DF-7389-413E-91CC-640D95BE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9EEC4-4673-4236-9289-3605C64A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F4CA7-ED5A-4730-ACE0-D0E03761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9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8F8B0-4EB0-4B49-A056-3873D76D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C1E82-5C52-4D44-A1C3-06F94F729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7A161-F26E-4AF3-81E4-F995EB46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653DF-BB70-48ED-98AA-DD036856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9BE83-04A9-4B6C-8215-1DE133CE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8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8317E-0676-4FE8-866A-01DEE190A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B2B60-171E-41DF-9ED0-E18794A52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DF8C-107D-47B0-85AB-AA770784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CDC1A-1FBA-4A5D-962B-88229C07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6B86B-568C-4647-A5CA-EE902430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A71-EC3E-4BE1-B35F-C530002A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456BF-BF3C-4919-970A-5B9BDC15A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C9681-870F-4BB2-962F-B290CBCE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63B5F-BE75-4B7B-A871-39C20877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98FB4-BC38-4FB3-9E20-5D831374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B040-F1FD-457F-A0A5-378DF22F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6B8D-CAD1-4B6A-AF50-A6E0BFF2D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7537F-4A52-4AF0-8A10-95730E75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A36E1-25CF-4D21-90BC-74C571DA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253BE-8D28-4312-BA7D-ECC6CB2D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5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7B86-E71C-48CC-8B87-85D77360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479E-8181-48D5-A359-EFBB0AFDB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137C4-0C13-4CAB-AB39-6027B1E58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3B306-4EFA-4C48-862B-204D27ED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1CDA4-45A7-40CC-B233-15654FD7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003D-49A4-4987-B153-D31B3C0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3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8A19-4960-4A9B-A2FC-914F4469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46E56-E1CA-426C-86EB-F2D30CBA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7F15F-5BD0-4856-B2A8-B17E6E19D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4EBAF-9F88-410D-B89C-120644259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9147A-1F1B-4F2E-9EE8-5E6B36933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4EA43-88E9-4F53-9EF1-DAEE36EF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0C97F-8FB4-4FD6-A25E-C55DDECF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C35E28-C5A0-4C27-89EA-31916FF2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5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70FB-665C-41B0-ABC8-E3D0D78A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52700-847A-4262-AA53-022CA6D8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B4B1C-4500-4BEF-9C21-4D2B02E2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92B64-4491-4CC3-994A-8F92C98F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1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AA4A6-C098-468E-B965-E254C797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24C5B-8283-47D2-8D76-19AACEC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1488-713B-4CED-98F8-3394B0E0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0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7279-0E5D-4DD0-88C5-F115AF54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BDA7C-E820-478A-93AD-94794E0F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97BD2-75E0-4294-9FE1-F84194B7F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7F573-E7C7-4FDF-9A37-9AEB21D7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8AB92-B730-4697-884B-A8723816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55899-7BD4-4E3F-A3A8-E96F49A6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3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8A04-9C6C-402D-82FC-6DAFFC49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F75FBB-2747-4A80-84C2-00C5571FD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9981A-83FE-4D77-866B-67D38A8FA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40E45-57CA-49CD-9396-A9B771C6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0B4A8-5C37-4389-AB51-1DC2107C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D589C-985A-4029-AFA5-B20454C4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5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C1B068-A670-4EA4-9B63-A1424DBA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4D4A6-7451-4DD9-811A-8178C596C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1F4C8-0225-4BD4-AC86-686DD1F30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9DA5-632D-42FA-80B7-11CE332D1AA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0F1E-776E-4ED2-8F22-42FC58233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896BF-D6C2-448C-8FFB-DEB4984B2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2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XXIV THƯỜNG NIÊN - NĂM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58202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483083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 THỨ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vừa ra đến ngoài, tên đầy tớ ấy gặp một người đồng bạn, mắc nợ y một trăm quan tiền.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484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 liền túm lấy, bóp cổ mà bảo: ‘Trả nợ cho tao!’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10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giờ, người đồng bạn sấp mình xuống van xin: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‘Thưa anh, xin rộng lòng hoãn lại cho tôi, tôi sẽ lo trả anh.’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4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y không chịu, cứ đi tống anh ta vào ngục cho đến khi trả xong nợ.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649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Thấy sự việc xảy ra như vậy, các đồng bạn của y buồn lắm, mới đi trình bày với tôn chủ đầu đuôi câu chuyện.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107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giờ, tôn chủ cho đòi y đến và bảo: ‘Tên đầy tớ độc ác kia, ta đã tha hết số nợ ấy cho ngươi, vì ngươi đã van xin ta,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636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thì đến lượt ngươi, ngươi không phải thương xót đồng bạn, như chính ta đã thương xót ngươi sao?’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62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tôn chủ nổi cơn thịnh nộ, trao y cho lính hành hạ, cho đến ngày y trả hết nợ cho ông.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181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Ấy vậy, Cha của Thầy ở trên trời cũng sẽ đối xử với anh em như thế,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393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nếu mỗi người trong anh em không hết lòng tha thứ cho anh em mình.”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5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ông Phê-rô đến gần Đức Giê-su mà hỏi rằng: 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-66675" y="244018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TIN MỪNG CHÚA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GIÊ-SU KI-TÔ THEO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THÁNH MÁT-THÊU✠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3" y="76439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3" y="146183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2" y="215927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2" y="285271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2" y="354616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527D23E-4C1D-4F8C-BDAE-4FF28A7BA6D5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800" b="1" dirty="0">
                <a:solidFill>
                  <a:srgbClr val="FF0000"/>
                </a:solidFill>
                <a:latin typeface="Arial (Body)"/>
              </a:rPr>
              <a:t>1.	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THẦY KHÔNG BẢO LÀ </a:t>
            </a:r>
            <a:r>
              <a:rPr lang="vi-VN" sz="4800" b="1" dirty="0">
                <a:solidFill>
                  <a:srgbClr val="FF0000"/>
                </a:solidFill>
                <a:latin typeface="Arial (Body)"/>
              </a:rPr>
              <a:t>… … …, 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NHƯNG LÀ ĐẾN BẢY MƯƠI LẦN BẢY.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(Body)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9C6AF4-D37E-4A37-8911-C579D52E4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875523"/>
              </p:ext>
            </p:extLst>
          </p:nvPr>
        </p:nvGraphicFramePr>
        <p:xfrm>
          <a:off x="1611395" y="79629"/>
          <a:ext cx="8579350" cy="4745034"/>
        </p:xfrm>
        <a:graphic>
          <a:graphicData uri="http://schemas.openxmlformats.org/drawingml/2006/table">
            <a:tbl>
              <a:tblPr firstRow="1" firstCol="1" bandRow="1"/>
              <a:tblGrid>
                <a:gridCol w="857935">
                  <a:extLst>
                    <a:ext uri="{9D8B030D-6E8A-4147-A177-3AD203B41FA5}">
                      <a16:colId xmlns:a16="http://schemas.microsoft.com/office/drawing/2014/main" val="3237177779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3679239878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1445279014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476644104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3685875697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4058914602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2031068520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4150680289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1509233555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74028581"/>
                    </a:ext>
                  </a:extLst>
                </a:gridCol>
              </a:tblGrid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166436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255897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691092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36793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83722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14936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146141"/>
                  </a:ext>
                </a:extLst>
              </a:tr>
            </a:tbl>
          </a:graphicData>
        </a:graphic>
      </p:graphicFrame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358522" y="4239289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A5A5792-2F63-46C0-91F1-4FE4C7061227}"/>
              </a:ext>
            </a:extLst>
          </p:cNvPr>
          <p:cNvSpPr/>
          <p:nvPr/>
        </p:nvSpPr>
        <p:spPr>
          <a:xfrm>
            <a:off x="6923" y="499123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Arial (Body)"/>
              </a:rPr>
              <a:t>2.</a:t>
            </a:r>
            <a:r>
              <a:rPr lang="vi-VN" sz="4000" b="1">
                <a:solidFill>
                  <a:srgbClr val="FF0000"/>
                </a:solidFill>
                <a:latin typeface="Arial (Body)"/>
              </a:rPr>
              <a:t>	</a:t>
            </a:r>
            <a:r>
              <a:rPr lang="en-US" sz="4000" b="1">
                <a:solidFill>
                  <a:srgbClr val="FF0000"/>
                </a:solidFill>
                <a:latin typeface="Arial (Body)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Arial (Body)"/>
              </a:rPr>
              <a:t>THƯA </a:t>
            </a:r>
            <a:r>
              <a:rPr lang="vi-VN" sz="4000" b="1" dirty="0">
                <a:solidFill>
                  <a:schemeClr val="tx1"/>
                </a:solidFill>
                <a:latin typeface="Arial (Body)"/>
              </a:rPr>
              <a:t>NGÀI, NẾU ANH EM CON CỨ XÚC PHẠM ĐẾN CON, THÌ CON </a:t>
            </a:r>
            <a:r>
              <a:rPr lang="vi-VN" sz="4000" b="1" dirty="0">
                <a:solidFill>
                  <a:srgbClr val="FF0000"/>
                </a:solidFill>
                <a:latin typeface="Arial (Body)"/>
              </a:rPr>
              <a:t>… …</a:t>
            </a:r>
            <a:r>
              <a:rPr lang="vi-VN" sz="4000" b="1" dirty="0">
                <a:solidFill>
                  <a:schemeClr val="tx1"/>
                </a:solidFill>
                <a:latin typeface="Arial (Body)"/>
              </a:rPr>
              <a:t> ĐẾN MẤY LẦN ?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7EDD0E3-99CB-4FD3-87A6-6DA07DE0043F}"/>
              </a:ext>
            </a:extLst>
          </p:cNvPr>
          <p:cNvSpPr/>
          <p:nvPr/>
        </p:nvSpPr>
        <p:spPr>
          <a:xfrm>
            <a:off x="-2482" y="5007226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800" b="1" dirty="0">
                <a:solidFill>
                  <a:srgbClr val="FF0000"/>
                </a:solidFill>
                <a:latin typeface="Arial (Body)"/>
              </a:rPr>
              <a:t>3.	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NGƯƠI KHÔNG PHẢI </a:t>
            </a:r>
            <a:r>
              <a:rPr lang="vi-VN" sz="4800" b="1" dirty="0">
                <a:solidFill>
                  <a:srgbClr val="FF0000"/>
                </a:solidFill>
                <a:latin typeface="Arial (Body)"/>
              </a:rPr>
              <a:t>… … 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ĐỒNG BẠN, NHƯ CHÍNH TA ĐÃ </a:t>
            </a:r>
            <a:r>
              <a:rPr lang="vi-VN" sz="4800" b="1" dirty="0">
                <a:solidFill>
                  <a:srgbClr val="FF0000"/>
                </a:solidFill>
                <a:latin typeface="Arial (Body)"/>
              </a:rPr>
              <a:t>… …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 NGƯƠI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C28EEA5-A9FE-401C-8F8F-0FACF397F1F5}"/>
              </a:ext>
            </a:extLst>
          </p:cNvPr>
          <p:cNvSpPr/>
          <p:nvPr/>
        </p:nvSpPr>
        <p:spPr>
          <a:xfrm>
            <a:off x="758" y="5009025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Arial (Body)"/>
              </a:rPr>
              <a:t>4.</a:t>
            </a:r>
            <a:r>
              <a:rPr lang="vi-VN" sz="4000" b="1">
                <a:solidFill>
                  <a:srgbClr val="FF0000"/>
                </a:solidFill>
                <a:latin typeface="Arial (Body)"/>
              </a:rPr>
              <a:t>	</a:t>
            </a:r>
            <a:r>
              <a:rPr lang="en-US" sz="4000" b="1">
                <a:solidFill>
                  <a:srgbClr val="FF0000"/>
                </a:solidFill>
                <a:latin typeface="Arial (Body)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Arial (Body)"/>
              </a:rPr>
              <a:t>NƯỚC </a:t>
            </a:r>
            <a:r>
              <a:rPr lang="vi-VN" sz="4000" b="1" dirty="0">
                <a:solidFill>
                  <a:schemeClr val="tx1"/>
                </a:solidFill>
                <a:latin typeface="Arial (Body)"/>
              </a:rPr>
              <a:t>TRỜI CŨNG GIỐNG NHƯ CHUYỆN MỘT ÔNG VUA KIA MUỐN ĐÒI </a:t>
            </a:r>
            <a:r>
              <a:rPr lang="vi-VN" sz="4000" b="1" dirty="0">
                <a:solidFill>
                  <a:srgbClr val="FF0000"/>
                </a:solidFill>
                <a:latin typeface="Arial (Body)"/>
              </a:rPr>
              <a:t>… … … </a:t>
            </a:r>
            <a:r>
              <a:rPr lang="vi-VN" sz="4000" b="1" dirty="0">
                <a:solidFill>
                  <a:schemeClr val="tx1"/>
                </a:solidFill>
                <a:latin typeface="Arial (Body)"/>
              </a:rPr>
              <a:t>CỦA MÌNH THANH TOÁN SỔ SÁCH.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40B75EF-B707-4AC4-8737-5A5BE6EA52D3}"/>
              </a:ext>
            </a:extLst>
          </p:cNvPr>
          <p:cNvSpPr/>
          <p:nvPr/>
        </p:nvSpPr>
        <p:spPr>
          <a:xfrm>
            <a:off x="13846" y="503413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Arial (Body)"/>
              </a:rPr>
              <a:t>5.</a:t>
            </a:r>
            <a:r>
              <a:rPr lang="vi-VN" sz="4000" b="1">
                <a:solidFill>
                  <a:srgbClr val="FF0000"/>
                </a:solidFill>
                <a:latin typeface="Arial (Body)"/>
              </a:rPr>
              <a:t>	</a:t>
            </a:r>
            <a:r>
              <a:rPr lang="en-US" sz="4000" b="1">
                <a:solidFill>
                  <a:srgbClr val="FF0000"/>
                </a:solidFill>
                <a:latin typeface="Arial (Body)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Arial (Body)"/>
              </a:rPr>
              <a:t>TÔN </a:t>
            </a:r>
            <a:r>
              <a:rPr lang="vi-VN" sz="4000" b="1" dirty="0">
                <a:solidFill>
                  <a:schemeClr val="tx1"/>
                </a:solidFill>
                <a:latin typeface="Arial (Body)"/>
              </a:rPr>
              <a:t>CHỦ CỦA TÊN ĐẦY TỚ ẤY LIỀN CHẠNH LÒNG THƯƠNG, CHO Y VỀ VÀ </a:t>
            </a:r>
            <a:r>
              <a:rPr lang="vi-VN" sz="4000" b="1" dirty="0">
                <a:solidFill>
                  <a:srgbClr val="FF0000"/>
                </a:solidFill>
                <a:latin typeface="Arial (Body)"/>
              </a:rPr>
              <a:t>… …</a:t>
            </a:r>
            <a:r>
              <a:rPr lang="vi-VN" sz="4000" b="1" dirty="0">
                <a:solidFill>
                  <a:schemeClr val="tx1"/>
                </a:solidFill>
                <a:latin typeface="Arial (Body)"/>
              </a:rPr>
              <a:t> MÓN NỢ.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142C36-D510-4D52-963B-EEB3F8949465}"/>
              </a:ext>
            </a:extLst>
          </p:cNvPr>
          <p:cNvSpPr/>
          <p:nvPr/>
        </p:nvSpPr>
        <p:spPr>
          <a:xfrm>
            <a:off x="219" y="501529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800" b="1" dirty="0">
                <a:solidFill>
                  <a:srgbClr val="FF0000"/>
                </a:solidFill>
                <a:latin typeface="Arial (Body)"/>
              </a:rPr>
              <a:t>6.</a:t>
            </a:r>
            <a:r>
              <a:rPr lang="vi-VN" sz="4800" b="1">
                <a:solidFill>
                  <a:srgbClr val="FF0000"/>
                </a:solidFill>
                <a:latin typeface="Arial (Body)"/>
              </a:rPr>
              <a:t>	</a:t>
            </a:r>
            <a:r>
              <a:rPr lang="en-US" sz="4800" b="1">
                <a:solidFill>
                  <a:srgbClr val="FF0000"/>
                </a:solidFill>
                <a:latin typeface="Arial (Body)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Arial (Body)"/>
              </a:rPr>
              <a:t>TA 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ĐÃ THA HẾT SỐ NỢ ẤY CHO NGƯƠI, VÌ NGƯƠI ĐÃ </a:t>
            </a:r>
            <a:r>
              <a:rPr lang="vi-VN" sz="4800" b="1" dirty="0">
                <a:solidFill>
                  <a:srgbClr val="FF0000"/>
                </a:solidFill>
                <a:latin typeface="Arial (Body)"/>
              </a:rPr>
              <a:t>… … 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TA.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510B7B2-248C-400E-B66B-80D70A97C1D0}"/>
              </a:ext>
            </a:extLst>
          </p:cNvPr>
          <p:cNvSpPr/>
          <p:nvPr/>
        </p:nvSpPr>
        <p:spPr>
          <a:xfrm>
            <a:off x="-3295" y="5022856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800" b="1" dirty="0">
                <a:solidFill>
                  <a:srgbClr val="FF0000"/>
                </a:solidFill>
                <a:latin typeface="Arial (Body)"/>
              </a:rPr>
              <a:t>7.	AI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 LÀ NGƯỜI ĐÃ ĐÒI</a:t>
            </a:r>
            <a:r>
              <a:rPr lang="en-US" sz="4800" b="1" dirty="0">
                <a:solidFill>
                  <a:schemeClr val="tx1"/>
                </a:solidFill>
                <a:latin typeface="Arial (Body)"/>
              </a:rPr>
              <a:t> CÁC ĐẦY TỚ THANH TOÁN</a:t>
            </a:r>
            <a:r>
              <a:rPr lang="vi-VN" sz="4800" b="1" dirty="0">
                <a:solidFill>
                  <a:schemeClr val="tx1"/>
                </a:solidFill>
                <a:latin typeface="Arial (Body)"/>
              </a:rPr>
              <a:t> SỔ SÁCH?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103832-1EB2-4F91-B23F-5CBA47BEB1F1}"/>
              </a:ext>
            </a:extLst>
          </p:cNvPr>
          <p:cNvSpPr/>
          <p:nvPr/>
        </p:nvSpPr>
        <p:spPr>
          <a:xfrm>
            <a:off x="2467583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AC3A59-71A3-41B2-B784-37E6C8CAF75B}"/>
              </a:ext>
            </a:extLst>
          </p:cNvPr>
          <p:cNvSpPr/>
          <p:nvPr/>
        </p:nvSpPr>
        <p:spPr>
          <a:xfrm>
            <a:off x="3326126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387ED7-4D7F-4602-8269-3A266E1FAAB2}"/>
              </a:ext>
            </a:extLst>
          </p:cNvPr>
          <p:cNvSpPr/>
          <p:nvPr/>
        </p:nvSpPr>
        <p:spPr>
          <a:xfrm>
            <a:off x="4184669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547F12-E548-4D89-ACA5-3983B0D184DD}"/>
              </a:ext>
            </a:extLst>
          </p:cNvPr>
          <p:cNvSpPr/>
          <p:nvPr/>
        </p:nvSpPr>
        <p:spPr>
          <a:xfrm>
            <a:off x="5043212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15F076-4B1D-4853-BF66-FC47AA532371}"/>
              </a:ext>
            </a:extLst>
          </p:cNvPr>
          <p:cNvSpPr/>
          <p:nvPr/>
        </p:nvSpPr>
        <p:spPr>
          <a:xfrm>
            <a:off x="5901755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67A7E05-B9CE-41C5-B8B8-E0624A661C38}"/>
              </a:ext>
            </a:extLst>
          </p:cNvPr>
          <p:cNvSpPr/>
          <p:nvPr/>
        </p:nvSpPr>
        <p:spPr>
          <a:xfrm>
            <a:off x="6760298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21165C9-6AA1-453D-8BF8-F76C821C3EE9}"/>
              </a:ext>
            </a:extLst>
          </p:cNvPr>
          <p:cNvSpPr/>
          <p:nvPr/>
        </p:nvSpPr>
        <p:spPr>
          <a:xfrm>
            <a:off x="7614123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7BA2F38-5E0A-4E53-8010-E80220625F0C}"/>
              </a:ext>
            </a:extLst>
          </p:cNvPr>
          <p:cNvSpPr/>
          <p:nvPr/>
        </p:nvSpPr>
        <p:spPr>
          <a:xfrm>
            <a:off x="8472666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5ECAF2-687A-498E-96CD-4EA3C13E1C27}"/>
              </a:ext>
            </a:extLst>
          </p:cNvPr>
          <p:cNvSpPr/>
          <p:nvPr/>
        </p:nvSpPr>
        <p:spPr>
          <a:xfrm>
            <a:off x="9331209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3B6F390-7E2C-4AB1-BE05-DA3938188964}"/>
              </a:ext>
            </a:extLst>
          </p:cNvPr>
          <p:cNvSpPr/>
          <p:nvPr/>
        </p:nvSpPr>
        <p:spPr>
          <a:xfrm>
            <a:off x="3326126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0FE4244-A634-4F7D-926E-44C51C27BA56}"/>
              </a:ext>
            </a:extLst>
          </p:cNvPr>
          <p:cNvSpPr/>
          <p:nvPr/>
        </p:nvSpPr>
        <p:spPr>
          <a:xfrm>
            <a:off x="4184669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637AAA9-DF81-4F02-8C0A-BAE52298BB84}"/>
              </a:ext>
            </a:extLst>
          </p:cNvPr>
          <p:cNvSpPr/>
          <p:nvPr/>
        </p:nvSpPr>
        <p:spPr>
          <a:xfrm>
            <a:off x="5043212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96BED19-BAE2-449F-B376-B663D7DBE9C4}"/>
              </a:ext>
            </a:extLst>
          </p:cNvPr>
          <p:cNvSpPr/>
          <p:nvPr/>
        </p:nvSpPr>
        <p:spPr>
          <a:xfrm>
            <a:off x="5901755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66D3226-D093-4AB0-93FC-79E213DF586C}"/>
              </a:ext>
            </a:extLst>
          </p:cNvPr>
          <p:cNvSpPr/>
          <p:nvPr/>
        </p:nvSpPr>
        <p:spPr>
          <a:xfrm>
            <a:off x="6760298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0ED40CE-C066-40C1-80C3-22D73CF8F3A0}"/>
              </a:ext>
            </a:extLst>
          </p:cNvPr>
          <p:cNvSpPr/>
          <p:nvPr/>
        </p:nvSpPr>
        <p:spPr>
          <a:xfrm>
            <a:off x="7618841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7A57AE1-5DDE-4415-93D3-35780D06BE8C}"/>
              </a:ext>
            </a:extLst>
          </p:cNvPr>
          <p:cNvSpPr/>
          <p:nvPr/>
        </p:nvSpPr>
        <p:spPr>
          <a:xfrm>
            <a:off x="8472666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BAF78CD7-3DC1-4AC0-9785-D6FA62367415}"/>
              </a:ext>
            </a:extLst>
          </p:cNvPr>
          <p:cNvSpPr/>
          <p:nvPr/>
        </p:nvSpPr>
        <p:spPr>
          <a:xfrm>
            <a:off x="2466590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717418B-900C-41DA-A131-789A29BB2527}"/>
              </a:ext>
            </a:extLst>
          </p:cNvPr>
          <p:cNvSpPr/>
          <p:nvPr/>
        </p:nvSpPr>
        <p:spPr>
          <a:xfrm>
            <a:off x="3325133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FA2F6BE-940A-4A95-AFAD-763E302D95A8}"/>
              </a:ext>
            </a:extLst>
          </p:cNvPr>
          <p:cNvSpPr/>
          <p:nvPr/>
        </p:nvSpPr>
        <p:spPr>
          <a:xfrm>
            <a:off x="4183676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449838E-7FB7-4B47-8BEB-633211D99A06}"/>
              </a:ext>
            </a:extLst>
          </p:cNvPr>
          <p:cNvSpPr/>
          <p:nvPr/>
        </p:nvSpPr>
        <p:spPr>
          <a:xfrm>
            <a:off x="5042219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CAB2B26-5063-4180-9507-C875766FCDD2}"/>
              </a:ext>
            </a:extLst>
          </p:cNvPr>
          <p:cNvSpPr/>
          <p:nvPr/>
        </p:nvSpPr>
        <p:spPr>
          <a:xfrm>
            <a:off x="5900762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65B275B-B4B0-49C9-97FB-1E19EEA86B0E}"/>
              </a:ext>
            </a:extLst>
          </p:cNvPr>
          <p:cNvSpPr/>
          <p:nvPr/>
        </p:nvSpPr>
        <p:spPr>
          <a:xfrm>
            <a:off x="6759305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E582002-CB58-4E68-8C71-E938715DD63C}"/>
              </a:ext>
            </a:extLst>
          </p:cNvPr>
          <p:cNvSpPr/>
          <p:nvPr/>
        </p:nvSpPr>
        <p:spPr>
          <a:xfrm>
            <a:off x="7613130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467E89B-B890-4DBB-BA8C-1915CE48417B}"/>
              </a:ext>
            </a:extLst>
          </p:cNvPr>
          <p:cNvSpPr/>
          <p:nvPr/>
        </p:nvSpPr>
        <p:spPr>
          <a:xfrm>
            <a:off x="8471673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1BB1DCB-F4E9-4418-B553-6E626960D36B}"/>
              </a:ext>
            </a:extLst>
          </p:cNvPr>
          <p:cNvSpPr/>
          <p:nvPr/>
        </p:nvSpPr>
        <p:spPr>
          <a:xfrm>
            <a:off x="9330216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45E6F392-AC1A-41D0-BA30-652F1C931324}"/>
              </a:ext>
            </a:extLst>
          </p:cNvPr>
          <p:cNvSpPr/>
          <p:nvPr/>
        </p:nvSpPr>
        <p:spPr>
          <a:xfrm>
            <a:off x="2466590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89F08C9F-430C-45C8-9829-A5F232A6A984}"/>
              </a:ext>
            </a:extLst>
          </p:cNvPr>
          <p:cNvSpPr/>
          <p:nvPr/>
        </p:nvSpPr>
        <p:spPr>
          <a:xfrm>
            <a:off x="3325133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F6D5DD20-4E82-428F-9BC7-CAAE45C5F3D1}"/>
              </a:ext>
            </a:extLst>
          </p:cNvPr>
          <p:cNvSpPr/>
          <p:nvPr/>
        </p:nvSpPr>
        <p:spPr>
          <a:xfrm>
            <a:off x="4183676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CA830413-854C-4D47-8D40-2F2B06272706}"/>
              </a:ext>
            </a:extLst>
          </p:cNvPr>
          <p:cNvSpPr/>
          <p:nvPr/>
        </p:nvSpPr>
        <p:spPr>
          <a:xfrm>
            <a:off x="5042219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E55887CA-9F64-4ABC-AD31-A1F167D35DF3}"/>
              </a:ext>
            </a:extLst>
          </p:cNvPr>
          <p:cNvSpPr/>
          <p:nvPr/>
        </p:nvSpPr>
        <p:spPr>
          <a:xfrm>
            <a:off x="5900762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8CA3A308-D10B-4A59-BBF4-E688D6BF9E7E}"/>
              </a:ext>
            </a:extLst>
          </p:cNvPr>
          <p:cNvSpPr/>
          <p:nvPr/>
        </p:nvSpPr>
        <p:spPr>
          <a:xfrm>
            <a:off x="6759305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5F9379E1-A214-49A1-85AE-525BDF4887BD}"/>
              </a:ext>
            </a:extLst>
          </p:cNvPr>
          <p:cNvSpPr/>
          <p:nvPr/>
        </p:nvSpPr>
        <p:spPr>
          <a:xfrm>
            <a:off x="7613130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72D71567-0D85-43AF-A575-C279BE346029}"/>
              </a:ext>
            </a:extLst>
          </p:cNvPr>
          <p:cNvSpPr/>
          <p:nvPr/>
        </p:nvSpPr>
        <p:spPr>
          <a:xfrm>
            <a:off x="8471673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E94B51D-8EFB-42D4-9912-B9F6A0C083C0}"/>
              </a:ext>
            </a:extLst>
          </p:cNvPr>
          <p:cNvSpPr/>
          <p:nvPr/>
        </p:nvSpPr>
        <p:spPr>
          <a:xfrm>
            <a:off x="1610402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F515328-8263-4254-B0A6-5A929D360333}"/>
              </a:ext>
            </a:extLst>
          </p:cNvPr>
          <p:cNvSpPr/>
          <p:nvPr/>
        </p:nvSpPr>
        <p:spPr>
          <a:xfrm>
            <a:off x="2468945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765B04A-33E0-4FB5-B027-F3BEEDC088B6}"/>
              </a:ext>
            </a:extLst>
          </p:cNvPr>
          <p:cNvSpPr/>
          <p:nvPr/>
        </p:nvSpPr>
        <p:spPr>
          <a:xfrm>
            <a:off x="3327488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C085BF76-00E9-4459-89DC-F6D25FE25E89}"/>
              </a:ext>
            </a:extLst>
          </p:cNvPr>
          <p:cNvSpPr/>
          <p:nvPr/>
        </p:nvSpPr>
        <p:spPr>
          <a:xfrm>
            <a:off x="4186031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D949F468-73FA-4FEE-97E1-CEC2CE86F56B}"/>
              </a:ext>
            </a:extLst>
          </p:cNvPr>
          <p:cNvSpPr/>
          <p:nvPr/>
        </p:nvSpPr>
        <p:spPr>
          <a:xfrm>
            <a:off x="5044574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DCC473E0-C32C-404C-BFF3-F52476FA3503}"/>
              </a:ext>
            </a:extLst>
          </p:cNvPr>
          <p:cNvSpPr/>
          <p:nvPr/>
        </p:nvSpPr>
        <p:spPr>
          <a:xfrm>
            <a:off x="5903117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9FFE870A-4CA5-42F8-A0B7-5A6E5E48636B}"/>
              </a:ext>
            </a:extLst>
          </p:cNvPr>
          <p:cNvSpPr/>
          <p:nvPr/>
        </p:nvSpPr>
        <p:spPr>
          <a:xfrm>
            <a:off x="6756942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F8013DD9-B77D-4C44-91E2-2C1ED1E138B2}"/>
              </a:ext>
            </a:extLst>
          </p:cNvPr>
          <p:cNvSpPr/>
          <p:nvPr/>
        </p:nvSpPr>
        <p:spPr>
          <a:xfrm>
            <a:off x="3326126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F968CE69-E308-4FE4-BA8E-B19522CE2DCD}"/>
              </a:ext>
            </a:extLst>
          </p:cNvPr>
          <p:cNvSpPr/>
          <p:nvPr/>
        </p:nvSpPr>
        <p:spPr>
          <a:xfrm>
            <a:off x="4184669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7264A48-A94E-42CC-9A3B-CD29463FC91B}"/>
              </a:ext>
            </a:extLst>
          </p:cNvPr>
          <p:cNvSpPr/>
          <p:nvPr/>
        </p:nvSpPr>
        <p:spPr>
          <a:xfrm>
            <a:off x="5043212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1161EAD0-8C0C-44A9-81A3-BD48A81F5D6E}"/>
              </a:ext>
            </a:extLst>
          </p:cNvPr>
          <p:cNvSpPr/>
          <p:nvPr/>
        </p:nvSpPr>
        <p:spPr>
          <a:xfrm>
            <a:off x="5901755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3F85769-B64C-492D-8B92-462A879A1323}"/>
              </a:ext>
            </a:extLst>
          </p:cNvPr>
          <p:cNvSpPr/>
          <p:nvPr/>
        </p:nvSpPr>
        <p:spPr>
          <a:xfrm>
            <a:off x="6760298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EDFC230-A177-4D69-B7F4-FCC2B5B58263}"/>
              </a:ext>
            </a:extLst>
          </p:cNvPr>
          <p:cNvSpPr/>
          <p:nvPr/>
        </p:nvSpPr>
        <p:spPr>
          <a:xfrm>
            <a:off x="7618841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4E3E7E0E-D0D2-4416-B514-5397ED3FD9CF}"/>
              </a:ext>
            </a:extLst>
          </p:cNvPr>
          <p:cNvSpPr/>
          <p:nvPr/>
        </p:nvSpPr>
        <p:spPr>
          <a:xfrm>
            <a:off x="3319422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0CA482A-F30F-439A-ACD8-0815398A596E}"/>
              </a:ext>
            </a:extLst>
          </p:cNvPr>
          <p:cNvSpPr/>
          <p:nvPr/>
        </p:nvSpPr>
        <p:spPr>
          <a:xfrm>
            <a:off x="4177965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4FCF359E-2AA7-4893-8C93-291FDA52F23B}"/>
              </a:ext>
            </a:extLst>
          </p:cNvPr>
          <p:cNvSpPr/>
          <p:nvPr/>
        </p:nvSpPr>
        <p:spPr>
          <a:xfrm>
            <a:off x="5036508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E051DCC-BF20-43F6-A827-B0E9385E4518}"/>
              </a:ext>
            </a:extLst>
          </p:cNvPr>
          <p:cNvSpPr/>
          <p:nvPr/>
        </p:nvSpPr>
        <p:spPr>
          <a:xfrm>
            <a:off x="5895051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088CA93-71E4-4EEB-86FD-5035F7E54865}"/>
              </a:ext>
            </a:extLst>
          </p:cNvPr>
          <p:cNvSpPr/>
          <p:nvPr/>
        </p:nvSpPr>
        <p:spPr>
          <a:xfrm>
            <a:off x="6753594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25422EB8-7274-4E0D-8161-1ABB42880A43}"/>
              </a:ext>
            </a:extLst>
          </p:cNvPr>
          <p:cNvSpPr/>
          <p:nvPr/>
        </p:nvSpPr>
        <p:spPr>
          <a:xfrm>
            <a:off x="7612137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1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1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1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7" dur="1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0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3" dur="1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6" dur="1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9" dur="1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2" dur="1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7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0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6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5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9" dur="1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2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5" dur="1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8" dur="1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1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4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8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1" dur="1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4" dur="1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7" dur="1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0" dur="1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3"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6" grpId="0" animBg="1"/>
      <p:bldP spid="6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2" grpId="0" animBg="1"/>
      <p:bldP spid="102" grpId="1" animBg="1"/>
      <p:bldP spid="103" grpId="0" animBg="1"/>
      <p:bldP spid="103" grpId="1" animBg="1"/>
      <p:bldP spid="111" grpId="0" animBg="1"/>
      <p:bldP spid="111" grpId="1" animBg="1"/>
      <p:bldP spid="112" grpId="0" animBg="1"/>
      <p:bldP spid="112" grpId="1" animBg="1"/>
      <p:bldP spid="130" grpId="0" animBg="1"/>
      <p:bldP spid="130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5" grpId="0" animBg="1"/>
      <p:bldP spid="145" grpId="1" animBg="1"/>
      <p:bldP spid="146" grpId="0" animBg="1"/>
      <p:bldP spid="146" grpId="1" animBg="1"/>
      <p:bldP spid="148" grpId="0" animBg="1"/>
      <p:bldP spid="148" grpId="1" animBg="1"/>
      <p:bldP spid="150" grpId="0" animBg="1"/>
      <p:bldP spid="150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9" grpId="0" animBg="1"/>
      <p:bldP spid="159" grpId="1" animBg="1"/>
      <p:bldP spid="160" grpId="0" animBg="1"/>
      <p:bldP spid="160" grpId="1" animBg="1"/>
      <p:bldP spid="162" grpId="0" animBg="1"/>
      <p:bldP spid="162" grpId="1" animBg="1"/>
      <p:bldP spid="164" grpId="0" animBg="1"/>
      <p:bldP spid="164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BE3B6B-84DA-4827-94D7-CF9A2AB6F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454901"/>
              </p:ext>
            </p:extLst>
          </p:nvPr>
        </p:nvGraphicFramePr>
        <p:xfrm>
          <a:off x="531627" y="435935"/>
          <a:ext cx="11036600" cy="5964868"/>
        </p:xfrm>
        <a:graphic>
          <a:graphicData uri="http://schemas.openxmlformats.org/drawingml/2006/table">
            <a:tbl>
              <a:tblPr firstRow="1" firstCol="1" bandRow="1"/>
              <a:tblGrid>
                <a:gridCol w="1103660">
                  <a:extLst>
                    <a:ext uri="{9D8B030D-6E8A-4147-A177-3AD203B41FA5}">
                      <a16:colId xmlns:a16="http://schemas.microsoft.com/office/drawing/2014/main" val="103950668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245053095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1715095966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22301726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3103359176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446471326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1050297519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919456350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2423316513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3024121867"/>
                    </a:ext>
                  </a:extLst>
                </a:gridCol>
              </a:tblGrid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127133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880291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25835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137260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250504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357164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145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Tha luôn món nợ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Bắt vợ con, lấy hết đồ trong nhà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Bỏ tù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Giết đi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9852"/>
            <a:ext cx="12240986" cy="807626"/>
            <a:chOff x="-1896924" y="4711697"/>
            <a:chExt cx="10567018" cy="69224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3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Tha luôn món nợ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vua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đối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xử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thế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với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đầy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tớ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hắn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xin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hoãn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mình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ông hết tiền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ông lật mặt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tên đầy tớ lừa dối ông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tên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hắn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không tha cho đồng bạn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4836"/>
            <a:ext cx="12240986" cy="807626"/>
            <a:chOff x="-1896924" y="4711697"/>
            <a:chExt cx="10567018" cy="69224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3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Vì tên hắn không tha cho đồng bạn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vua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lại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lính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hành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hạ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tên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đầy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tớ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hết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957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Hành hạ người khác để đòi nợ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Tha nợ cho người khác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Tha thứ lỗi lầm cho người khác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Đừng nợ nần gì 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14227"/>
            <a:ext cx="12240986" cy="807626"/>
            <a:chOff x="-1896924" y="4711697"/>
            <a:chExt cx="10567018" cy="69224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3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Tha thứ lỗi lầm cho người khác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Vậy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mời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gọi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qua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dụ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Tin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Mừng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hôm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nay?</a:t>
            </a:r>
          </a:p>
        </p:txBody>
      </p:sp>
    </p:spTree>
    <p:extLst>
      <p:ext uri="{BB962C8B-B14F-4D97-AF65-F5344CB8AC3E}">
        <p14:creationId xmlns:p14="http://schemas.microsoft.com/office/powerpoint/2010/main" val="380622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Bảy lần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Bảy mươi lần bảy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490 lần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Luôn sẵn sàng tha thứ mọi điều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54204"/>
            <a:ext cx="12240986" cy="807626"/>
            <a:chOff x="-1896924" y="4711697"/>
            <a:chExt cx="10567018" cy="69224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3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Luôn sẵn sàng tha thứ mọi điều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mời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gọi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thứ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mọi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bao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nhiêu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lần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714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51606" y="838006"/>
            <a:ext cx="6206078" cy="5348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 </a:t>
            </a:r>
            <a:r>
              <a:rPr lang="vi-VN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</a:t>
            </a:r>
            <a:r>
              <a:rPr lang="vi-VN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có sẵn sàng tha thứ cho ai đó mắc lỗi tới mình không?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“Thưa Ngài, nếu anh em con cứ xúc phạm đến con, thì con phải tha đến mấy lần? Có phải đến bảy lần không?” 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1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đáp: “Thầy không bảo là đến bảy lần, nhưng là đến bảy mươi lần bảy.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25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“Vì thế, Nước Trời cũng giống như chuyện một ông vua kia muốn đòi các đầy tớ của mình thanh toán sổ sách.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67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nhà vua vừa bắt đầu, thì người ta dẫn đến một kẻ mắc nợ vua mười ngàn yến vàng.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8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 không có gì để trả, nên tôn chủ ra lệnh bán y, vợ con y, cùng tất cả tài sản mà trả nợ.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1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giờ, tên đầy tớ ấy sấp mình xuống lạy lục: 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Thưa Ngài, xin rộng lòng hoãn lại cho tôi, tôi sẽ lo trả hết.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97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Tôn chủ của tên đầy tớ ấy liền chạnh lòng thương, cho y về và tha luôn món nợ.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91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1032</Words>
  <Application>Microsoft Office PowerPoint</Application>
  <PresentationFormat>Widescreen</PresentationFormat>
  <Paragraphs>244</Paragraphs>
  <Slides>28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Algerian</vt:lpstr>
      <vt:lpstr>Arial</vt:lpstr>
      <vt:lpstr>Arial (Body)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“Thưa Ngài, nếu anh em con cứ xúc phạm đến con, thì con phải tha đến mấy lần? Có phải đến bảy lần không?” </vt:lpstr>
      <vt:lpstr>Đức Giê-su đáp: “Thầy không bảo là đến bảy lần, nhưng là đến bảy mươi lần bảy.</vt:lpstr>
      <vt:lpstr>“Vì thế, Nước Trời cũng giống như chuyện một ông vua kia muốn đòi các đầy tớ của mình thanh toán sổ sách. </vt:lpstr>
      <vt:lpstr>Khi nhà vua vừa bắt đầu, thì người ta dẫn đến một kẻ mắc nợ vua mười ngàn yến vàng. </vt:lpstr>
      <vt:lpstr>Y không có gì để trả, nên tôn chủ ra lệnh bán y, vợ con y, cùng tất cả tài sản mà trả nợ. </vt:lpstr>
      <vt:lpstr>Bấy giờ, tên đầy tớ ấy sấp mình xuống lạy lục: “Thưa Ngài, xin rộng lòng hoãn lại cho tôi, tôi sẽ lo trả hết.”</vt:lpstr>
      <vt:lpstr>Tôn chủ của tên đầy tớ ấy liền chạnh lòng thương, cho y về và tha luôn món nợ. </vt:lpstr>
      <vt:lpstr>Nhưng vừa ra đến ngoài, tên đầy tớ ấy gặp một người đồng bạn, mắc nợ y một trăm quan tiền. </vt:lpstr>
      <vt:lpstr>Y liền túm lấy, bóp cổ mà bảo: ‘Trả nợ cho tao!’</vt:lpstr>
      <vt:lpstr>Bấy giờ, người đồng bạn sấp mình xuống van xin: ‘Thưa anh, xin rộng lòng hoãn lại cho tôi, tôi sẽ lo trả anh.’</vt:lpstr>
      <vt:lpstr>Nhưng y không chịu, cứ đi tống anh ta vào ngục cho đến khi trả xong nợ.</vt:lpstr>
      <vt:lpstr>Thấy sự việc xảy ra như vậy, các đồng bạn của y buồn lắm, mới đi trình bày với tôn chủ đầu đuôi câu chuyện. </vt:lpstr>
      <vt:lpstr>Bấy giờ, tôn chủ cho đòi y đến và bảo: ‘Tên đầy tớ độc ác kia, ta đã tha hết số nợ ấy cho ngươi, vì ngươi đã van xin ta,</vt:lpstr>
      <vt:lpstr>thì đến lượt ngươi, ngươi không phải thương xót đồng bạn, như chính ta đã thương xót ngươi sao?’ </vt:lpstr>
      <vt:lpstr>Rồi tôn chủ nổi cơn thịnh nộ, trao y cho lính hành hạ, cho đến ngày y trả hết nợ cho ông. </vt:lpstr>
      <vt:lpstr>Ấy vậy, Cha của Thầy ở trên trời cũng sẽ đối xử với anh em như thế, </vt:lpstr>
      <vt:lpstr>nếu mỗi người trong anh em không hết lòng tha thứ cho anh em mình.”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8</cp:revision>
  <dcterms:created xsi:type="dcterms:W3CDTF">2020-09-10T10:35:23Z</dcterms:created>
  <dcterms:modified xsi:type="dcterms:W3CDTF">2023-09-13T15:06:19Z</dcterms:modified>
</cp:coreProperties>
</file>