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16" r:id="rId4"/>
    <p:sldId id="315" r:id="rId5"/>
    <p:sldId id="317" r:id="rId6"/>
    <p:sldId id="320" r:id="rId7"/>
    <p:sldId id="318" r:id="rId8"/>
    <p:sldId id="321" r:id="rId9"/>
    <p:sldId id="319" r:id="rId10"/>
    <p:sldId id="322" r:id="rId11"/>
    <p:sldId id="323" r:id="rId12"/>
    <p:sldId id="324" r:id="rId13"/>
    <p:sldId id="325" r:id="rId14"/>
    <p:sldId id="293" r:id="rId15"/>
    <p:sldId id="294" r:id="rId16"/>
    <p:sldId id="330" r:id="rId17"/>
    <p:sldId id="326" r:id="rId18"/>
    <p:sldId id="260" r:id="rId19"/>
    <p:sldId id="308" r:id="rId20"/>
    <p:sldId id="327" r:id="rId21"/>
    <p:sldId id="328" r:id="rId22"/>
    <p:sldId id="329" r:id="rId23"/>
    <p:sldId id="29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08" y="1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1DB5-45FC-423A-9936-F911AB0E8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7316F-1C13-4FA5-9D73-3314EE893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DB4D8-208D-4A94-A620-44C17351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DD22A-652F-4274-8EEA-694F3236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325DF-D35D-4EC8-B583-9BE38779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0A77-9001-444D-81C4-459B1B78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F2D97-6F57-475C-A7B3-5B0654442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6FB10-96B5-4520-8200-70DA090A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442DA-50F8-44D1-BC62-02188ED9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FA0D-0F51-4DD6-9DD3-99434D1FE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746F8E-E6D7-45BF-99C0-61EABF9EF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F7126-2367-414A-98D5-CB58DAAB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5FB03-A7BC-49D7-8B12-6D8382A0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9FF0D-5ACA-4EDB-BF3A-444989EA3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EF499-DAD5-48B1-9F8C-284F34FA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9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09C02-7E89-4DE1-A620-7CB24C1D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716A4-B3D5-441D-9E67-777CC4D82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86026-78C9-4827-808F-E8AB2243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32608-CAB7-44A5-9D8F-C5FE725C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0A87-4E31-4F21-AB9B-2EBB4411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3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1F13-7EE9-414B-8DF9-AACC68A7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41E60-9704-470B-971A-CFDE5B2DF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1743B-B3E2-444D-BCC9-6A1D94EC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46136-1688-44B2-8F90-AC0559F1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B7D56-1C60-40BF-8E69-4C327367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A98A-776F-4091-B1D7-52878585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0C3F5-89BB-4EAB-BD5C-C232551C3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C1095-F929-4CE3-B499-BB4844065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7A20B-1F5C-4EA9-8EDB-8D8822B3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B4BA2-7FD7-435C-9660-06A66267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D7E14-658B-47D2-A409-4E55F13E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5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99B8-8F20-40BF-8351-AE7290F0E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E31DD-430C-4000-B588-67420F320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8BDBF-BB77-479E-9352-54818FDF0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BDF87-689B-4D0A-8B69-5467566CE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B323E-22C6-4311-B32A-AF2CAB721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BC66EA-C6CF-44F4-913D-C5C50F46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5D353B-E24A-409C-A34F-D113388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ECE0A-1BC1-48D2-95F2-9F54FA56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6C696-0118-44C9-87E4-5499410E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3328C-4D18-41E9-AC66-F7BCA169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2E9A51-62A6-4670-B15A-E6FBEBF2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DBDB2-2481-4BA7-922E-D75D7A08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35245-A780-42C5-BF94-1ABA93FA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A942D-EB81-4302-BFB6-E8B37A9D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880BF-49C8-4E5B-924B-12E1337F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8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4B5D-B8AE-4024-B2A3-BF8F45B4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A0D2-1E8C-49CF-84DE-CE0CE607B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B839E-10A1-4A2D-94BF-DA992C9C7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A54DA-6F40-4FA6-BF5A-A06A4987B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26F6F-2780-4B6D-ACEB-665E3487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7EC18-FBE2-4053-B688-B02DBF30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81D3-E4A9-4DD8-AE17-8EA0C703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C4457-F127-4AB5-A782-C1125EFBA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D4315-3B30-4A40-B39E-53AC5E8C7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A46AC-6CBD-427B-BE9E-0A418512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6845B-E0B9-4CF2-BA34-D11FCEC4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3ADB1-5511-4AA9-A242-25D652B3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2A7F5-1AC0-439C-8D3D-1A29ED4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52E2C-7487-4465-86BC-A6435765C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5FBA0-7F3D-4FDC-988A-828FA3BD1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014B-3464-44AF-8599-7AC4EB1D36DF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56B3-6EBF-4CE0-871C-1179461E7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BBBBE-ACCE-4CF7-8B19-C13F89829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XXI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780746" y="3775114"/>
            <a:ext cx="35038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THIÊN </a:t>
            </a:r>
            <a:r>
              <a:rPr lang="en-US" sz="4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92558" y="3775114"/>
            <a:ext cx="38290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 LÀ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KI-TÔ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trên tảng đá này, Thầy sẽ xây Hội Thánh của Thầy, và quyền lực tử thần sẽ không thắng nổi.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8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Thầy sẽ trao cho anh chìa khoá Nước Trời: dưới đất, anh ràng buộc điều gì, trên trời cũng sẽ ràng buộc như vậy; </a:t>
            </a:r>
            <a:endParaRPr lang="en-US" sz="7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88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dưới đất, anh tháo cởi điều gì, trên trời cũng sẽ tháo cởi như vậy.”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22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525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cấm các môn đệ không được nói cho ai biết Người là Đấng Ki-tô.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65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63905" y="111747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3635" y="65739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4" y="122001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1191" y="171451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49969" y="228064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63905" y="284326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097C7FC0-C08C-4021-8C15-46A1A44D1BA3}"/>
              </a:ext>
            </a:extLst>
          </p:cNvPr>
          <p:cNvSpPr/>
          <p:nvPr/>
        </p:nvSpPr>
        <p:spPr>
          <a:xfrm>
            <a:off x="349358" y="3367967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FC15F6-47D2-42C3-AEA6-CF0704052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03420"/>
              </p:ext>
            </p:extLst>
          </p:nvPr>
        </p:nvGraphicFramePr>
        <p:xfrm>
          <a:off x="1365250" y="101273"/>
          <a:ext cx="8902701" cy="4905756"/>
        </p:xfrm>
        <a:graphic>
          <a:graphicData uri="http://schemas.openxmlformats.org/drawingml/2006/table">
            <a:tbl>
              <a:tblPr firstRow="1" firstCol="1" bandRow="1"/>
              <a:tblGrid>
                <a:gridCol w="780772">
                  <a:extLst>
                    <a:ext uri="{9D8B030D-6E8A-4147-A177-3AD203B41FA5}">
                      <a16:colId xmlns:a16="http://schemas.microsoft.com/office/drawing/2014/main" val="1093550989"/>
                    </a:ext>
                  </a:extLst>
                </a:gridCol>
                <a:gridCol w="811241">
                  <a:extLst>
                    <a:ext uri="{9D8B030D-6E8A-4147-A177-3AD203B41FA5}">
                      <a16:colId xmlns:a16="http://schemas.microsoft.com/office/drawing/2014/main" val="2026432420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206486953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702840623"/>
                    </a:ext>
                  </a:extLst>
                </a:gridCol>
                <a:gridCol w="814097">
                  <a:extLst>
                    <a:ext uri="{9D8B030D-6E8A-4147-A177-3AD203B41FA5}">
                      <a16:colId xmlns:a16="http://schemas.microsoft.com/office/drawing/2014/main" val="2046017135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2843183471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4268592947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1740713423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758085625"/>
                    </a:ext>
                  </a:extLst>
                </a:gridCol>
                <a:gridCol w="814097">
                  <a:extLst>
                    <a:ext uri="{9D8B030D-6E8A-4147-A177-3AD203B41FA5}">
                      <a16:colId xmlns:a16="http://schemas.microsoft.com/office/drawing/2014/main" val="242656210"/>
                    </a:ext>
                  </a:extLst>
                </a:gridCol>
                <a:gridCol w="809336">
                  <a:extLst>
                    <a:ext uri="{9D8B030D-6E8A-4147-A177-3AD203B41FA5}">
                      <a16:colId xmlns:a16="http://schemas.microsoft.com/office/drawing/2014/main" val="1340386586"/>
                    </a:ext>
                  </a:extLst>
                </a:gridCol>
              </a:tblGrid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095531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26833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46571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67638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130448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86655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27550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530177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815996"/>
                  </a:ext>
                </a:extLst>
              </a:tr>
            </a:tbl>
          </a:graphicData>
        </a:graphic>
      </p:graphicFrame>
      <p:sp>
        <p:nvSpPr>
          <p:cNvPr id="6" name="Star: 10 Points 5">
            <a:extLst>
              <a:ext uri="{FF2B5EF4-FFF2-40B4-BE49-F238E27FC236}">
                <a16:creationId xmlns:a16="http://schemas.microsoft.com/office/drawing/2014/main" id="{F7463085-95FA-4D07-B33B-30FECAF055AD}"/>
              </a:ext>
            </a:extLst>
          </p:cNvPr>
          <p:cNvSpPr/>
          <p:nvPr/>
        </p:nvSpPr>
        <p:spPr>
          <a:xfrm>
            <a:off x="358524" y="392868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8" name="Star: 10 Points 7">
            <a:extLst>
              <a:ext uri="{FF2B5EF4-FFF2-40B4-BE49-F238E27FC236}">
                <a16:creationId xmlns:a16="http://schemas.microsoft.com/office/drawing/2014/main" id="{73498601-4146-4827-B75B-F110E8344636}"/>
              </a:ext>
            </a:extLst>
          </p:cNvPr>
          <p:cNvSpPr/>
          <p:nvPr/>
        </p:nvSpPr>
        <p:spPr>
          <a:xfrm>
            <a:off x="358524" y="4474263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C6F2E7D-AD86-428E-99D7-DA78449D8896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NÓI SẼ XÂY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DỰNG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CÁI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 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 TẢNG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 PHÊ-RÔ?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E8E0BD6-5887-4B88-A051-37EAB08B02F2}"/>
              </a:ext>
            </a:extLst>
          </p:cNvPr>
          <p:cNvSpPr/>
          <p:nvPr/>
        </p:nvSpPr>
        <p:spPr>
          <a:xfrm>
            <a:off x="0" y="5018524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TỬ THẦN SẼ KHÔNG THẮNG NỔI.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52499B5-2A78-4C3B-85FA-36856328D288}"/>
              </a:ext>
            </a:extLst>
          </p:cNvPr>
          <p:cNvSpPr/>
          <p:nvPr/>
        </p:nvSpPr>
        <p:spPr>
          <a:xfrm>
            <a:off x="751" y="5023341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ÔNG THƯA : “KẺ THÌ NÓI LÀ ÔNG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GIO-AN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DA57ADD-BCAD-408F-90A4-89A63D4502F7}"/>
              </a:ext>
            </a:extLst>
          </p:cNvPr>
          <p:cNvSpPr/>
          <p:nvPr/>
        </p:nvSpPr>
        <p:spPr>
          <a:xfrm>
            <a:off x="-8193" y="5029340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	</a:t>
            </a:r>
            <a:r>
              <a:rPr lang="vi-VN" sz="4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NGOÀI ÔNG GIOAN TẨY GIẢ VÀ ÔNG GIÊ-RÊ-MI-A RA, DÂN CHÚNG CÒN NÓI CHÚA GIÊ-SU </a:t>
            </a:r>
            <a:r>
              <a:rPr lang="vi-VN" sz="4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AI</a:t>
            </a:r>
            <a:r>
              <a:rPr lang="vi-VN" sz="4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55F6736-1E10-466C-BAE6-B496A7131296}"/>
              </a:ext>
            </a:extLst>
          </p:cNvPr>
          <p:cNvSpPr/>
          <p:nvPr/>
        </p:nvSpPr>
        <p:spPr>
          <a:xfrm>
            <a:off x="6163" y="5017283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GIÊ-SU GỌI ÔNG SIMON LÀ PHÊ-RÔ. TÊN ĐÓ CÓ NGHĨA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GÌ?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69EE577-FB1F-46CF-A447-10175C39533B}"/>
              </a:ext>
            </a:extLst>
          </p:cNvPr>
          <p:cNvSpPr/>
          <p:nvPr/>
        </p:nvSpPr>
        <p:spPr>
          <a:xfrm>
            <a:off x="0" y="500478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ĐỨC GIÊ-SU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MIỀN NÀO?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9905E29-FC88-48E9-95C6-53008F38D538}"/>
              </a:ext>
            </a:extLst>
          </p:cNvPr>
          <p:cNvSpPr/>
          <p:nvPr/>
        </p:nvSpPr>
        <p:spPr>
          <a:xfrm>
            <a:off x="-4512" y="501273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ÔNG PHÊ-RÔ ĐÃ NÓI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LÀ CON THIÊN CHÚA?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AE2B69-69C0-42FD-A420-D234684ADE17}"/>
              </a:ext>
            </a:extLst>
          </p:cNvPr>
          <p:cNvSpPr/>
          <p:nvPr/>
        </p:nvSpPr>
        <p:spPr>
          <a:xfrm>
            <a:off x="418" y="5004077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CẤM CÁC MÔN ĐỆ KHÔNG ĐƯỢC NÓI CHO AI BIẾT NGƯỜI LÀ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DBF64C6-949E-4CCE-88FE-1D09C87F6755}"/>
              </a:ext>
            </a:extLst>
          </p:cNvPr>
          <p:cNvSpPr/>
          <p:nvPr/>
        </p:nvSpPr>
        <p:spPr>
          <a:xfrm>
            <a:off x="-6417" y="502481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	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 ĐẤT, ANH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ĐIỀU GÌ, TRÊN TRỜI CŨNG SẼ </a:t>
            </a:r>
            <a:r>
              <a:rPr lang="vi-VN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r>
              <a:rPr lang="vi-VN" sz="4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NHƯ VẬY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28FBD3-50CA-4B89-AD9C-62E10405E99D}"/>
              </a:ext>
            </a:extLst>
          </p:cNvPr>
          <p:cNvSpPr/>
          <p:nvPr/>
        </p:nvSpPr>
        <p:spPr>
          <a:xfrm>
            <a:off x="5403464" y="2817796"/>
            <a:ext cx="800297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A5E237-4F16-43FF-BE0D-6B2DBD419BC5}"/>
              </a:ext>
            </a:extLst>
          </p:cNvPr>
          <p:cNvSpPr/>
          <p:nvPr/>
        </p:nvSpPr>
        <p:spPr>
          <a:xfrm>
            <a:off x="6209899" y="281779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1A8EC5-C61A-456F-8056-E4D115019C21}"/>
              </a:ext>
            </a:extLst>
          </p:cNvPr>
          <p:cNvSpPr/>
          <p:nvPr/>
        </p:nvSpPr>
        <p:spPr>
          <a:xfrm>
            <a:off x="3773103" y="281779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ABF9D4-B329-4545-8A0B-0F28E77C8239}"/>
              </a:ext>
            </a:extLst>
          </p:cNvPr>
          <p:cNvSpPr/>
          <p:nvPr/>
        </p:nvSpPr>
        <p:spPr>
          <a:xfrm>
            <a:off x="4581625" y="2817796"/>
            <a:ext cx="807478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525D24-980A-4B65-8A7B-46570DF694A5}"/>
              </a:ext>
            </a:extLst>
          </p:cNvPr>
          <p:cNvSpPr/>
          <p:nvPr/>
        </p:nvSpPr>
        <p:spPr>
          <a:xfrm>
            <a:off x="2964581" y="282287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AC648D-32D7-4902-92BC-B800DFBEC1FD}"/>
              </a:ext>
            </a:extLst>
          </p:cNvPr>
          <p:cNvSpPr/>
          <p:nvPr/>
        </p:nvSpPr>
        <p:spPr>
          <a:xfrm>
            <a:off x="1365249" y="2827956"/>
            <a:ext cx="779579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EF38F3-83B2-4047-962C-81FD09C45729}"/>
              </a:ext>
            </a:extLst>
          </p:cNvPr>
          <p:cNvSpPr/>
          <p:nvPr/>
        </p:nvSpPr>
        <p:spPr>
          <a:xfrm>
            <a:off x="2144829" y="2827956"/>
            <a:ext cx="81975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C3CE92-652E-40D3-A419-70094CFF3DE1}"/>
              </a:ext>
            </a:extLst>
          </p:cNvPr>
          <p:cNvSpPr/>
          <p:nvPr/>
        </p:nvSpPr>
        <p:spPr>
          <a:xfrm>
            <a:off x="7833080" y="2818907"/>
            <a:ext cx="808522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C81BAB-F8A0-4246-B387-AC99AC4AC7FE}"/>
              </a:ext>
            </a:extLst>
          </p:cNvPr>
          <p:cNvSpPr/>
          <p:nvPr/>
        </p:nvSpPr>
        <p:spPr>
          <a:xfrm>
            <a:off x="8647739" y="2818907"/>
            <a:ext cx="808522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3BBD4F-E702-482E-9CFE-803130D25A39}"/>
              </a:ext>
            </a:extLst>
          </p:cNvPr>
          <p:cNvSpPr/>
          <p:nvPr/>
        </p:nvSpPr>
        <p:spPr>
          <a:xfrm>
            <a:off x="7021390" y="2819037"/>
            <a:ext cx="807478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39E6640-5EF1-4A79-93E6-EF38F813F19E}"/>
              </a:ext>
            </a:extLst>
          </p:cNvPr>
          <p:cNvSpPr/>
          <p:nvPr/>
        </p:nvSpPr>
        <p:spPr>
          <a:xfrm>
            <a:off x="6189597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96C4C80-AE79-4B6E-AACC-90DDEF8E5F3B}"/>
              </a:ext>
            </a:extLst>
          </p:cNvPr>
          <p:cNvSpPr/>
          <p:nvPr/>
        </p:nvSpPr>
        <p:spPr>
          <a:xfrm>
            <a:off x="7007492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41C3EA4-F726-4EEF-8328-2272318F4220}"/>
              </a:ext>
            </a:extLst>
          </p:cNvPr>
          <p:cNvSpPr/>
          <p:nvPr/>
        </p:nvSpPr>
        <p:spPr>
          <a:xfrm>
            <a:off x="4589753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0E6E28D-1F73-41BD-AC3B-5F128FA364C7}"/>
              </a:ext>
            </a:extLst>
          </p:cNvPr>
          <p:cNvSpPr/>
          <p:nvPr/>
        </p:nvSpPr>
        <p:spPr>
          <a:xfrm>
            <a:off x="5396334" y="10127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4BBA0E2-ED58-44C6-9174-FC1E95A9AF8E}"/>
              </a:ext>
            </a:extLst>
          </p:cNvPr>
          <p:cNvSpPr/>
          <p:nvPr/>
        </p:nvSpPr>
        <p:spPr>
          <a:xfrm>
            <a:off x="3770245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1B60253-7D0B-4077-808D-591EC534F805}"/>
              </a:ext>
            </a:extLst>
          </p:cNvPr>
          <p:cNvSpPr/>
          <p:nvPr/>
        </p:nvSpPr>
        <p:spPr>
          <a:xfrm>
            <a:off x="2144828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3881F4E-1E0B-4F13-81AC-70602B6ADC2A}"/>
              </a:ext>
            </a:extLst>
          </p:cNvPr>
          <p:cNvSpPr/>
          <p:nvPr/>
        </p:nvSpPr>
        <p:spPr>
          <a:xfrm>
            <a:off x="2947729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3F4644F-9449-407D-A99A-DD168E7B873A}"/>
              </a:ext>
            </a:extLst>
          </p:cNvPr>
          <p:cNvSpPr/>
          <p:nvPr/>
        </p:nvSpPr>
        <p:spPr>
          <a:xfrm>
            <a:off x="7819021" y="9955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4592CE2-308A-47F7-AD77-CAD466C815C0}"/>
              </a:ext>
            </a:extLst>
          </p:cNvPr>
          <p:cNvSpPr/>
          <p:nvPr/>
        </p:nvSpPr>
        <p:spPr>
          <a:xfrm>
            <a:off x="7820056" y="63958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4713081-EA95-413F-84C2-BD5DD4E32A74}"/>
              </a:ext>
            </a:extLst>
          </p:cNvPr>
          <p:cNvSpPr/>
          <p:nvPr/>
        </p:nvSpPr>
        <p:spPr>
          <a:xfrm>
            <a:off x="8637951" y="64130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810E865-BB51-4FD9-B780-A1E26DBB844E}"/>
              </a:ext>
            </a:extLst>
          </p:cNvPr>
          <p:cNvSpPr/>
          <p:nvPr/>
        </p:nvSpPr>
        <p:spPr>
          <a:xfrm>
            <a:off x="6220212" y="62942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A989A0B-9521-4F0F-9A16-CC372C6C838D}"/>
              </a:ext>
            </a:extLst>
          </p:cNvPr>
          <p:cNvSpPr/>
          <p:nvPr/>
        </p:nvSpPr>
        <p:spPr>
          <a:xfrm>
            <a:off x="7026793" y="634110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2217372-A49A-4C95-BD87-781C9101A029}"/>
              </a:ext>
            </a:extLst>
          </p:cNvPr>
          <p:cNvSpPr/>
          <p:nvPr/>
        </p:nvSpPr>
        <p:spPr>
          <a:xfrm>
            <a:off x="5400704" y="63114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2F7CE16-F1A5-479F-9D86-F9EDE9E6AD2C}"/>
              </a:ext>
            </a:extLst>
          </p:cNvPr>
          <p:cNvSpPr/>
          <p:nvPr/>
        </p:nvSpPr>
        <p:spPr>
          <a:xfrm>
            <a:off x="3775287" y="64130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552E602-E2CB-4DB9-92C9-5E0D17A22EF5}"/>
              </a:ext>
            </a:extLst>
          </p:cNvPr>
          <p:cNvSpPr/>
          <p:nvPr/>
        </p:nvSpPr>
        <p:spPr>
          <a:xfrm>
            <a:off x="4578188" y="62942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D23C262-67F0-4A85-9F0B-8A9A9A95AF2D}"/>
              </a:ext>
            </a:extLst>
          </p:cNvPr>
          <p:cNvSpPr/>
          <p:nvPr/>
        </p:nvSpPr>
        <p:spPr>
          <a:xfrm>
            <a:off x="9449480" y="63746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C5133E0-8409-47FE-9A37-13D0263D4D55}"/>
              </a:ext>
            </a:extLst>
          </p:cNvPr>
          <p:cNvSpPr/>
          <p:nvPr/>
        </p:nvSpPr>
        <p:spPr>
          <a:xfrm>
            <a:off x="7015122" y="117686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DB0717F-D5AB-4B16-80D1-2C216432AAAC}"/>
              </a:ext>
            </a:extLst>
          </p:cNvPr>
          <p:cNvSpPr/>
          <p:nvPr/>
        </p:nvSpPr>
        <p:spPr>
          <a:xfrm>
            <a:off x="5400038" y="117178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6299C49-A2A0-4E30-B0DD-6FA10D3974B8}"/>
              </a:ext>
            </a:extLst>
          </p:cNvPr>
          <p:cNvSpPr/>
          <p:nvPr/>
        </p:nvSpPr>
        <p:spPr>
          <a:xfrm>
            <a:off x="6206619" y="117647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AD9BB1E-3B7E-48EE-ADA3-1D53E9672276}"/>
              </a:ext>
            </a:extLst>
          </p:cNvPr>
          <p:cNvSpPr/>
          <p:nvPr/>
        </p:nvSpPr>
        <p:spPr>
          <a:xfrm>
            <a:off x="4580530" y="11735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D058ED5-BDD3-4C68-BF56-B712DBF9CE04}"/>
              </a:ext>
            </a:extLst>
          </p:cNvPr>
          <p:cNvSpPr/>
          <p:nvPr/>
        </p:nvSpPr>
        <p:spPr>
          <a:xfrm>
            <a:off x="2955113" y="11735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C108B76-AD6F-481A-AD06-31D2D58055CF}"/>
              </a:ext>
            </a:extLst>
          </p:cNvPr>
          <p:cNvSpPr/>
          <p:nvPr/>
        </p:nvSpPr>
        <p:spPr>
          <a:xfrm>
            <a:off x="3758014" y="118194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FA16E4A-9FA5-46DB-AAF5-B8BA5EB514C1}"/>
              </a:ext>
            </a:extLst>
          </p:cNvPr>
          <p:cNvSpPr/>
          <p:nvPr/>
        </p:nvSpPr>
        <p:spPr>
          <a:xfrm>
            <a:off x="6186066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415E8F9-23D4-4167-B8AF-047C0CB9114D}"/>
              </a:ext>
            </a:extLst>
          </p:cNvPr>
          <p:cNvSpPr/>
          <p:nvPr/>
        </p:nvSpPr>
        <p:spPr>
          <a:xfrm>
            <a:off x="7003961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061AA1C-D4AD-4D9C-AB71-DAD7F7A383DE}"/>
              </a:ext>
            </a:extLst>
          </p:cNvPr>
          <p:cNvSpPr/>
          <p:nvPr/>
        </p:nvSpPr>
        <p:spPr>
          <a:xfrm>
            <a:off x="4586222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269DB59-70A3-4315-AA7E-BD6C09EE28BF}"/>
              </a:ext>
            </a:extLst>
          </p:cNvPr>
          <p:cNvSpPr/>
          <p:nvPr/>
        </p:nvSpPr>
        <p:spPr>
          <a:xfrm>
            <a:off x="5392803" y="172836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29F2901-CBE8-4A61-8D7B-6CE4B4EE00BA}"/>
              </a:ext>
            </a:extLst>
          </p:cNvPr>
          <p:cNvSpPr/>
          <p:nvPr/>
        </p:nvSpPr>
        <p:spPr>
          <a:xfrm>
            <a:off x="3766714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31813DB-B005-433E-A17E-A666DC524D2C}"/>
              </a:ext>
            </a:extLst>
          </p:cNvPr>
          <p:cNvSpPr/>
          <p:nvPr/>
        </p:nvSpPr>
        <p:spPr>
          <a:xfrm>
            <a:off x="2141297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0C320C7-C8FE-4F02-98F0-D5746C4E7C56}"/>
              </a:ext>
            </a:extLst>
          </p:cNvPr>
          <p:cNvSpPr/>
          <p:nvPr/>
        </p:nvSpPr>
        <p:spPr>
          <a:xfrm>
            <a:off x="2944198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E379242-05F3-4830-A1A9-687727BD8AFD}"/>
              </a:ext>
            </a:extLst>
          </p:cNvPr>
          <p:cNvSpPr/>
          <p:nvPr/>
        </p:nvSpPr>
        <p:spPr>
          <a:xfrm>
            <a:off x="7017652" y="227129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A247F8E-C1E2-4F50-BBF9-DC9A3C19D3EA}"/>
              </a:ext>
            </a:extLst>
          </p:cNvPr>
          <p:cNvSpPr/>
          <p:nvPr/>
        </p:nvSpPr>
        <p:spPr>
          <a:xfrm>
            <a:off x="5417808" y="227129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E8BD9D8-665A-4521-8C64-25AEE32A060F}"/>
              </a:ext>
            </a:extLst>
          </p:cNvPr>
          <p:cNvSpPr/>
          <p:nvPr/>
        </p:nvSpPr>
        <p:spPr>
          <a:xfrm>
            <a:off x="6224389" y="227597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058BF53-D088-49D6-B864-3AD134243C65}"/>
              </a:ext>
            </a:extLst>
          </p:cNvPr>
          <p:cNvSpPr/>
          <p:nvPr/>
        </p:nvSpPr>
        <p:spPr>
          <a:xfrm>
            <a:off x="4598300" y="227301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1489F99-552A-4711-A3AC-C0D8DC2F25E1}"/>
              </a:ext>
            </a:extLst>
          </p:cNvPr>
          <p:cNvSpPr/>
          <p:nvPr/>
        </p:nvSpPr>
        <p:spPr>
          <a:xfrm>
            <a:off x="2962723" y="227809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7DE037F-11FF-428E-BEC9-DE4C7E3DB9C4}"/>
              </a:ext>
            </a:extLst>
          </p:cNvPr>
          <p:cNvSpPr/>
          <p:nvPr/>
        </p:nvSpPr>
        <p:spPr>
          <a:xfrm>
            <a:off x="3775784" y="227129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28A258D-F6AD-428E-8D93-7CCBAE8BA85E}"/>
              </a:ext>
            </a:extLst>
          </p:cNvPr>
          <p:cNvSpPr/>
          <p:nvPr/>
        </p:nvSpPr>
        <p:spPr>
          <a:xfrm>
            <a:off x="7813698" y="336313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A8D2CF2-4EAE-4D11-82A5-91B1AA0CFA56}"/>
              </a:ext>
            </a:extLst>
          </p:cNvPr>
          <p:cNvSpPr/>
          <p:nvPr/>
        </p:nvSpPr>
        <p:spPr>
          <a:xfrm>
            <a:off x="8631593" y="336485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54A526F-0F8D-4141-BFA4-D63E0AA2B549}"/>
              </a:ext>
            </a:extLst>
          </p:cNvPr>
          <p:cNvSpPr/>
          <p:nvPr/>
        </p:nvSpPr>
        <p:spPr>
          <a:xfrm>
            <a:off x="6213854" y="336313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BA51ACCE-B5E7-41D6-9284-353CBCAC871A}"/>
              </a:ext>
            </a:extLst>
          </p:cNvPr>
          <p:cNvSpPr/>
          <p:nvPr/>
        </p:nvSpPr>
        <p:spPr>
          <a:xfrm>
            <a:off x="7020435" y="336781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33531A4-4E6A-4758-8F34-6E802F3A765C}"/>
              </a:ext>
            </a:extLst>
          </p:cNvPr>
          <p:cNvSpPr/>
          <p:nvPr/>
        </p:nvSpPr>
        <p:spPr>
          <a:xfrm>
            <a:off x="5394346" y="336485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B24097C-A188-481F-B120-10DD4F0B37C6}"/>
              </a:ext>
            </a:extLst>
          </p:cNvPr>
          <p:cNvSpPr/>
          <p:nvPr/>
        </p:nvSpPr>
        <p:spPr>
          <a:xfrm>
            <a:off x="3768929" y="336485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E713237-6FC4-48E4-B85D-841362FAB602}"/>
              </a:ext>
            </a:extLst>
          </p:cNvPr>
          <p:cNvSpPr/>
          <p:nvPr/>
        </p:nvSpPr>
        <p:spPr>
          <a:xfrm>
            <a:off x="4585435" y="336362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7C4DE9AC-679C-4410-94EC-C0310421D44A}"/>
              </a:ext>
            </a:extLst>
          </p:cNvPr>
          <p:cNvSpPr/>
          <p:nvPr/>
        </p:nvSpPr>
        <p:spPr>
          <a:xfrm>
            <a:off x="9443122" y="3366097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067556D-BA7F-41AA-B54A-39AF4A23FC62}"/>
              </a:ext>
            </a:extLst>
          </p:cNvPr>
          <p:cNvSpPr/>
          <p:nvPr/>
        </p:nvSpPr>
        <p:spPr>
          <a:xfrm>
            <a:off x="6999882" y="390680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014BE77-4A16-4D5C-9EF5-980FC2F13C96}"/>
              </a:ext>
            </a:extLst>
          </p:cNvPr>
          <p:cNvSpPr/>
          <p:nvPr/>
        </p:nvSpPr>
        <p:spPr>
          <a:xfrm>
            <a:off x="7817777" y="390852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BCFB609-46D1-43B9-9823-B4D615A113DA}"/>
              </a:ext>
            </a:extLst>
          </p:cNvPr>
          <p:cNvSpPr/>
          <p:nvPr/>
        </p:nvSpPr>
        <p:spPr>
          <a:xfrm>
            <a:off x="5400038" y="390680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DD84439-83C9-4700-9184-EB77D5013200}"/>
              </a:ext>
            </a:extLst>
          </p:cNvPr>
          <p:cNvSpPr/>
          <p:nvPr/>
        </p:nvSpPr>
        <p:spPr>
          <a:xfrm>
            <a:off x="6206619" y="391148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A1174FB2-7127-4C26-99FD-66AC5A5C728B}"/>
              </a:ext>
            </a:extLst>
          </p:cNvPr>
          <p:cNvSpPr/>
          <p:nvPr/>
        </p:nvSpPr>
        <p:spPr>
          <a:xfrm>
            <a:off x="4580530" y="390852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78BE0AD-4441-4201-B816-0C9769B77CA5}"/>
              </a:ext>
            </a:extLst>
          </p:cNvPr>
          <p:cNvSpPr/>
          <p:nvPr/>
        </p:nvSpPr>
        <p:spPr>
          <a:xfrm>
            <a:off x="2955113" y="390852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D6FB374-5545-4856-9891-2982DEEBB5D6}"/>
              </a:ext>
            </a:extLst>
          </p:cNvPr>
          <p:cNvSpPr/>
          <p:nvPr/>
        </p:nvSpPr>
        <p:spPr>
          <a:xfrm>
            <a:off x="3758014" y="390680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36F1CAC-3B00-4B85-82A7-C5C9D082D062}"/>
              </a:ext>
            </a:extLst>
          </p:cNvPr>
          <p:cNvSpPr/>
          <p:nvPr/>
        </p:nvSpPr>
        <p:spPr>
          <a:xfrm>
            <a:off x="8629306" y="390976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585031DA-B042-41F7-8719-3477904C034B}"/>
              </a:ext>
            </a:extLst>
          </p:cNvPr>
          <p:cNvSpPr/>
          <p:nvPr/>
        </p:nvSpPr>
        <p:spPr>
          <a:xfrm>
            <a:off x="6190632" y="445019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94638C97-E25B-4A4E-8591-8425BB7403A0}"/>
              </a:ext>
            </a:extLst>
          </p:cNvPr>
          <p:cNvSpPr/>
          <p:nvPr/>
        </p:nvSpPr>
        <p:spPr>
          <a:xfrm>
            <a:off x="7008527" y="445191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5E8BF057-DB13-479A-B1B2-E01E5FD6BEB8}"/>
              </a:ext>
            </a:extLst>
          </p:cNvPr>
          <p:cNvSpPr/>
          <p:nvPr/>
        </p:nvSpPr>
        <p:spPr>
          <a:xfrm>
            <a:off x="4590788" y="445019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7157565C-AC7F-49B9-920F-95B47E910553}"/>
              </a:ext>
            </a:extLst>
          </p:cNvPr>
          <p:cNvSpPr/>
          <p:nvPr/>
        </p:nvSpPr>
        <p:spPr>
          <a:xfrm>
            <a:off x="5397369" y="4454880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7CA8F032-525F-4B0F-B403-F199E040884A}"/>
              </a:ext>
            </a:extLst>
          </p:cNvPr>
          <p:cNvSpPr/>
          <p:nvPr/>
        </p:nvSpPr>
        <p:spPr>
          <a:xfrm>
            <a:off x="3771280" y="445191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2C90246-9E1F-4FA5-BA28-418D787E4B9A}"/>
              </a:ext>
            </a:extLst>
          </p:cNvPr>
          <p:cNvSpPr/>
          <p:nvPr/>
        </p:nvSpPr>
        <p:spPr>
          <a:xfrm>
            <a:off x="2145863" y="445191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18959DA-C8FE-49A7-A5A8-F85CBEEA4A40}"/>
              </a:ext>
            </a:extLst>
          </p:cNvPr>
          <p:cNvSpPr/>
          <p:nvPr/>
        </p:nvSpPr>
        <p:spPr>
          <a:xfrm>
            <a:off x="2948764" y="445019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D072000E-ED65-4FAA-9299-DE49A0500B1B}"/>
              </a:ext>
            </a:extLst>
          </p:cNvPr>
          <p:cNvSpPr/>
          <p:nvPr/>
        </p:nvSpPr>
        <p:spPr>
          <a:xfrm>
            <a:off x="7820056" y="445315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5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8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1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4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7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0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3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6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0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3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6" dur="1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9" dur="1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2" dur="1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5" dur="1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8" dur="1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1" dur="1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8" grpId="0" animBg="1"/>
      <p:bldP spid="18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43" grpId="0" animBg="1"/>
      <p:bldP spid="143" grpId="1" animBg="1"/>
      <p:bldP spid="144" grpId="0" animBg="1"/>
      <p:bldP spid="144" grpId="1" animBg="1"/>
      <p:bldP spid="147" grpId="0" animBg="1"/>
      <p:bldP spid="147" grpId="1" animBg="1"/>
      <p:bldP spid="149" grpId="0" animBg="1"/>
      <p:bldP spid="149" grpId="1" animBg="1"/>
      <p:bldP spid="151" grpId="0" animBg="1"/>
      <p:bldP spid="151" grpId="1" animBg="1"/>
      <p:bldP spid="153" grpId="0" animBg="1"/>
      <p:bldP spid="153" grpId="1" animBg="1"/>
      <p:bldP spid="154" grpId="0" animBg="1"/>
      <p:bldP spid="154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3" grpId="0" animBg="1"/>
      <p:bldP spid="163" grpId="1" animBg="1"/>
      <p:bldP spid="165" grpId="0" animBg="1"/>
      <p:bldP spid="165" grpId="1" animBg="1"/>
      <p:bldP spid="166" grpId="0" animBg="1"/>
      <p:bldP spid="166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12" grpId="0" animBg="1"/>
      <p:bldP spid="212" grpId="1" animBg="1"/>
      <p:bldP spid="213" grpId="0" animBg="1"/>
      <p:bldP spid="2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D4FA39-F0DF-4E4A-BFE6-ED28B6001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65676"/>
              </p:ext>
            </p:extLst>
          </p:nvPr>
        </p:nvGraphicFramePr>
        <p:xfrm>
          <a:off x="533399" y="359228"/>
          <a:ext cx="11234054" cy="6117768"/>
        </p:xfrm>
        <a:graphic>
          <a:graphicData uri="http://schemas.openxmlformats.org/drawingml/2006/table">
            <a:tbl>
              <a:tblPr firstRow="1" firstCol="1" bandRow="1"/>
              <a:tblGrid>
                <a:gridCol w="985233">
                  <a:extLst>
                    <a:ext uri="{9D8B030D-6E8A-4147-A177-3AD203B41FA5}">
                      <a16:colId xmlns:a16="http://schemas.microsoft.com/office/drawing/2014/main" val="2578732890"/>
                    </a:ext>
                  </a:extLst>
                </a:gridCol>
                <a:gridCol w="1023681">
                  <a:extLst>
                    <a:ext uri="{9D8B030D-6E8A-4147-A177-3AD203B41FA5}">
                      <a16:colId xmlns:a16="http://schemas.microsoft.com/office/drawing/2014/main" val="397108754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93090125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4011307980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298294630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20803732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188791877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240263073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039880583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3968174361"/>
                    </a:ext>
                  </a:extLst>
                </a:gridCol>
                <a:gridCol w="1021278">
                  <a:extLst>
                    <a:ext uri="{9D8B030D-6E8A-4147-A177-3AD203B41FA5}">
                      <a16:colId xmlns:a16="http://schemas.microsoft.com/office/drawing/2014/main" val="1705067848"/>
                    </a:ext>
                  </a:extLst>
                </a:gridCol>
              </a:tblGrid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233717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25784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77236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239760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88919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37161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9773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692075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35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91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D4FA39-F0DF-4E4A-BFE6-ED28B6001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10274"/>
              </p:ext>
            </p:extLst>
          </p:nvPr>
        </p:nvGraphicFramePr>
        <p:xfrm>
          <a:off x="533399" y="359228"/>
          <a:ext cx="11234054" cy="6117768"/>
        </p:xfrm>
        <a:graphic>
          <a:graphicData uri="http://schemas.openxmlformats.org/drawingml/2006/table">
            <a:tbl>
              <a:tblPr firstRow="1" firstCol="1" bandRow="1"/>
              <a:tblGrid>
                <a:gridCol w="985233">
                  <a:extLst>
                    <a:ext uri="{9D8B030D-6E8A-4147-A177-3AD203B41FA5}">
                      <a16:colId xmlns:a16="http://schemas.microsoft.com/office/drawing/2014/main" val="2578732890"/>
                    </a:ext>
                  </a:extLst>
                </a:gridCol>
                <a:gridCol w="1023681">
                  <a:extLst>
                    <a:ext uri="{9D8B030D-6E8A-4147-A177-3AD203B41FA5}">
                      <a16:colId xmlns:a16="http://schemas.microsoft.com/office/drawing/2014/main" val="397108754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93090125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4011307980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298294630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20803732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188791877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240263073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039880583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3968174361"/>
                    </a:ext>
                  </a:extLst>
                </a:gridCol>
                <a:gridCol w="1021278">
                  <a:extLst>
                    <a:ext uri="{9D8B030D-6E8A-4147-A177-3AD203B41FA5}">
                      <a16:colId xmlns:a16="http://schemas.microsoft.com/office/drawing/2014/main" val="1705067848"/>
                    </a:ext>
                  </a:extLst>
                </a:gridCol>
              </a:tblGrid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233717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25784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77236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239760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88919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37161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9773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692075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358483"/>
                  </a:ext>
                </a:extLst>
              </a:tr>
            </a:tbl>
          </a:graphicData>
        </a:graphic>
      </p:graphicFrame>
      <p:pic>
        <p:nvPicPr>
          <p:cNvPr id="6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E84F993E-FBDE-40AC-9932-37CB180B6D4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6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it-IT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Ê-li-a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Gioan Tẩy Giả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Giê-rê-mi-a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Cả A, B, C đều đúng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8250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Cả A, B, C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DÂN DO THÁI NÓI CHÚA GIÊ-SU LÀ AI?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3220"/>
            <a:ext cx="12192000" cy="6334780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đến miền Xê-da-rê Phi-líp-phê, Người hỏi các môn đệ rằng: “Người ta nói Con Người là ai?”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GIÊ-SU KI-TÔ THEO 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it-IT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một ngôn sứ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Ngôi Ba Thiên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Đức Ki-tô, con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là </a:t>
              </a: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tri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98279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Ngài là Đức Ki-tô, con Thiên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PHÊ-RÔ ĐÃ TUYÊN XƯNG ĐIỀU GÌ VỀ CHÚA GIÊ-SU?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6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-su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cho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</a:t>
              </a:r>
              <a:endParaRPr lang="es-E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 Chúa mặc khải qua đức tin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Nhờ trí thông minh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Nhờ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lòng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yêu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mến</a:t>
              </a:r>
              <a:endParaRPr lang="fr-FR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9191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Thiên Chúa mặc khải qua đức tin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NHỜ ĐÂU ÔNG PHÊ-RÔ TUYÊN XƯNG ĐƯỢC NHƯ VẬY?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83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hào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s-E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Tuyên xưng đức tin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Sống theo 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endParaRPr lang="fr-FR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47362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Tất cả các việc trên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NOI GƯƠNG ÔNG THÁNH PHÊ-RÔ, CHÚNG TA CÓ THỂ LÀM GÌ?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2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278962" y="1059018"/>
            <a:ext cx="6206078" cy="494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thể hiện đức tin qua</a:t>
            </a:r>
            <a:r>
              <a:rPr lang="en-US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vi-VN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việc làm cụ thể nào?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thưa : “Kẻ thì nói là ông Gio-an Tẩy Giả, kẻ thì bảo là ông Ê-li-a,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52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khác lại cho là ông Giê-rê-mi-a hay một trong các vị ngôn sứ.”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73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lại hỏi: “Còn anh em, anh em nói Thầy là ai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0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Si-môn Phê-rô thưa: “Thầy là Đấng Ki-tô, Con Thiên Chúa hằng sống.”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3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nói với ông: “Này anh Si-môn con ông Giô-na, anh thật là người có phúc,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không phải phàm nhân mặc khải cho anh điều ấy, nhưng là Cha của Thầy, Đấng ngự trên trời.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05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Thầy, Thầy bảo cho anh biết : anh là Phê-rô, nghĩa là Tảng Đá,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3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970</Words>
  <Application>Microsoft Office PowerPoint</Application>
  <PresentationFormat>Widescreen</PresentationFormat>
  <Paragraphs>401</Paragraphs>
  <Slides>23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Các ông thưa : “Kẻ thì nói là ông Gio-an Tẩy Giả, kẻ thì bảo là ông Ê-li-a,</vt:lpstr>
      <vt:lpstr>người khác lại cho là ông Giê-rê-mi-a hay một trong các vị ngôn sứ.”</vt:lpstr>
      <vt:lpstr>Đức Giê-su lại hỏi: “Còn anh em, anh em nói Thầy là ai ?”</vt:lpstr>
      <vt:lpstr>Ông Si-môn Phê-rô thưa: “Thầy là Đấng Ki-tô, Con Thiên Chúa hằng sống.”</vt:lpstr>
      <vt:lpstr>Đức Giê-su nói với ông: “Này anh Si-môn con ông Giô-na, anh thật là người có phúc, </vt:lpstr>
      <vt:lpstr>vì không phải phàm nhân mặc khải cho anh điều ấy, nhưng là Cha của Thầy, Đấng ngự trên trời.</vt:lpstr>
      <vt:lpstr>Còn Thầy, Thầy bảo cho anh biết : anh là Phê-rô, nghĩa là Tảng Đá,</vt:lpstr>
      <vt:lpstr>trên tảng đá này, Thầy sẽ xây Hội Thánh của Thầy, và quyền lực tử thần sẽ không thắng nổi. </vt:lpstr>
      <vt:lpstr>Thầy sẽ trao cho anh chìa khoá Nước Trời: dưới đất, anh ràng buộc điều gì, trên trời cũng sẽ ràng buộc như vậy; </vt:lpstr>
      <vt:lpstr>dưới đất, anh tháo cởi điều gì, trên trời cũng sẽ tháo cởi như vậy.”</vt:lpstr>
      <vt:lpstr>Rồi Người cấm các môn đệ không được nói cho ai biết Người là Đấng Ki-tô.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13</cp:revision>
  <dcterms:created xsi:type="dcterms:W3CDTF">2020-08-22T01:47:43Z</dcterms:created>
  <dcterms:modified xsi:type="dcterms:W3CDTF">2023-08-24T03:51:52Z</dcterms:modified>
</cp:coreProperties>
</file>