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12" r:id="rId4"/>
    <p:sldId id="313" r:id="rId5"/>
    <p:sldId id="314" r:id="rId6"/>
    <p:sldId id="319" r:id="rId7"/>
    <p:sldId id="315" r:id="rId8"/>
    <p:sldId id="317" r:id="rId9"/>
    <p:sldId id="316" r:id="rId10"/>
    <p:sldId id="318" r:id="rId11"/>
    <p:sldId id="320" r:id="rId12"/>
    <p:sldId id="325" r:id="rId13"/>
    <p:sldId id="293" r:id="rId14"/>
    <p:sldId id="326" r:id="rId15"/>
    <p:sldId id="321" r:id="rId16"/>
    <p:sldId id="260" r:id="rId17"/>
    <p:sldId id="308" r:id="rId18"/>
    <p:sldId id="322" r:id="rId19"/>
    <p:sldId id="323" r:id="rId20"/>
    <p:sldId id="324" r:id="rId21"/>
    <p:sldId id="29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606" y="1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7A95F-698A-45E4-B56C-8568F6645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BEEC2-1112-476F-87A2-F3ADB80BD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924BC-CA29-4D16-9021-BCCB9C6D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F03EC-C6BC-4618-A2DB-92C4AE000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93C30-114B-4E06-A39B-F84D4A1E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7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6B60-B0DF-485B-B709-04CA499A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864B7B-7F8F-47EA-82C7-9A87E41EF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C167C-6198-44B3-9187-B62321993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29BB6-A552-4430-9103-AC0D62A0F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B8C9B-8341-4363-9719-5DA638813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1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0F237B-076B-493D-8F65-B7DD450E9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A82F2A-9C60-4E78-9774-80DD66C4E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24A9E-AED2-4095-ABA0-B3E8338E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88B7C-70CD-4D49-90F5-34464DC6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1753A-1979-4FDD-9712-F96B5644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2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CA86-FCB5-416A-839E-FCCA3DEF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BDD4C-6330-446D-9863-21356DA0C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65FB5-5C73-4152-A77D-1CE4ECE4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B9AD5-3044-4D1C-9FD7-001F01F82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2E349-4C1E-4F30-A10E-EC4EC86B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0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36FE-9298-45F8-9C87-EAFF40199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13954-7C31-4884-B244-BC4D6EFB4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39337-997F-4385-A21F-B87977ED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5CE16-47F7-486A-981F-D33172D58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D0D86-8657-40BA-A407-30CA496B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95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64B-963E-443D-9CBD-F5BF12BD8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89C0C-77EB-415C-82D2-FB023E4C19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D76E7-5EEE-440C-8D41-A09DD0EB4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18F32-1B23-49F8-9080-6FCB74D6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6EFD5-9F18-48A9-929F-4CFC26B5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7F69F-46F4-451F-B2BF-5AE082DF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723A-754E-4AD8-8771-F3046A3A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851B2-1CB2-49D8-8D13-CFB45BF4B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5E8B4-06BB-4D58-B4B6-C580B92CF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C0F048-A4C4-4657-9872-657D407E9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6BB49-DA43-40F3-80A9-1082168B1B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D1DD-DA8F-4BB8-9082-82F1310B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2519C4-F80E-4115-9E58-42966D63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3D247C-940F-4139-9FE3-225AF2DF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42D7-3BC2-410C-BB66-50F6D20B4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2C8ACC-832D-4479-81F6-7F84D880C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95927-9B2C-4EC4-BCCD-FDA012591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D57AC3-245A-473B-928F-087D70D9F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0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D6090-5E6F-4383-845A-314642A6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89FDF-A691-4C05-BFF8-D5E873030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5212A-F2A4-4A6E-AB27-F5F3F21C6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5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E3742-5E5F-48E9-A475-C3CB47551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D864D-A5F3-473F-9B81-89E4D9DE5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8B9E34-4EE9-40DE-8248-0AA8A83D6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B90981-9981-44C8-862B-412D9529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60B91-1575-450E-93EB-756F4755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9EC2A-9D0A-4CD5-862D-D5C44CDC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4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7ED6-A982-497F-B73E-5D82A37FF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73448-F0BC-40C9-A8A9-4D4C774A8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F0CF5-1DF1-4ADD-8F14-E9183B3FB4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C6748-1DE0-4134-B4DA-4424D7063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71834-FD19-484B-9A94-212F89A0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C81B1-0F2C-45BC-80DE-45387B6E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0443D0-5025-4D10-99DD-9CC4D9F7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FEABC-464C-4547-9F08-BE75E9788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FCCFF-70F1-4D5E-8B2B-B0D9B043B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3FE5C-8C6A-417A-ABE3-BF72DF8BFA48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8293C-4506-4611-B7BE-A7B63607E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0F85-69DD-4234-8323-3EB38D935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F27DA-7ADB-4953-AEAE-B9FA919EF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7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microsoft.com/office/2007/relationships/media" Target="../media/media1.mp3"/><Relationship Id="rId1" Type="http://schemas.openxmlformats.org/officeDocument/2006/relationships/audio" Target="NULL" TargetMode="Externa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5504293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XVIII </a:t>
            </a: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THƯỜNG NIÊN -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NĂM A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kern="1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LỄ CHÚA HIỂN DUNG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067675" y="4089441"/>
            <a:ext cx="3935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HÀI</a:t>
            </a:r>
            <a:r>
              <a:rPr kumimoji="0" lang="en-US" sz="32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LÒNG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baseline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32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NGƯỜI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 LÀ CON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DẤU TA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“Trỗi dậy đi, đừng sợ !” Các ông ngước mắt lên, không thấy ai nữa, chỉ thấy một mình Đức Giê-su mà thôi.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155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Đang khi thầy trò từ trên núi xuống, Đức Giê-su truyền cho các ông rằng</a:t>
            </a:r>
            <a:r>
              <a:rPr lang="en-US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</a:t>
            </a:r>
            <a:endParaRPr lang="en-US" sz="80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6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“Đừng nói cho ai hay thị kiến ấy, cho đến khi Con Người từ cõi chết trỗi dậy.”.</a:t>
            </a:r>
            <a:r>
              <a:rPr lang="en-US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80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704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4" y="131844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9484" y="744977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4" y="1358532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39484" y="1933565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4" y="2574406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4" y="3175796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6" name="Star: 10 Points 65">
            <a:extLst>
              <a:ext uri="{FF2B5EF4-FFF2-40B4-BE49-F238E27FC236}">
                <a16:creationId xmlns:a16="http://schemas.microsoft.com/office/drawing/2014/main" id="{53DC7DFF-EA5E-4A83-9817-CD4DFFD04E76}"/>
              </a:ext>
            </a:extLst>
          </p:cNvPr>
          <p:cNvSpPr/>
          <p:nvPr/>
        </p:nvSpPr>
        <p:spPr>
          <a:xfrm>
            <a:off x="339483" y="3759347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Star: 10 Points 67">
            <a:extLst>
              <a:ext uri="{FF2B5EF4-FFF2-40B4-BE49-F238E27FC236}">
                <a16:creationId xmlns:a16="http://schemas.microsoft.com/office/drawing/2014/main" id="{5805A384-3591-4F5E-A234-3066F6A07A84}"/>
              </a:ext>
            </a:extLst>
          </p:cNvPr>
          <p:cNvSpPr/>
          <p:nvPr/>
        </p:nvSpPr>
        <p:spPr>
          <a:xfrm>
            <a:off x="339484" y="4342899"/>
            <a:ext cx="546341" cy="51037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8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C8A3621-BDDF-462C-BBB4-96C0B3CCC91C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KHI NGHE TIẾNG PHÁN TỪ ĐÁM MÂY, CÁC MÔN ĐỆ CÓ 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THÁI ĐỘ THẾ NÀO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6D27D47-428A-4073-9C26-898339F79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462570"/>
              </p:ext>
            </p:extLst>
          </p:nvPr>
        </p:nvGraphicFramePr>
        <p:xfrm>
          <a:off x="1241424" y="186395"/>
          <a:ext cx="9178930" cy="4772045"/>
        </p:xfrm>
        <a:graphic>
          <a:graphicData uri="http://schemas.openxmlformats.org/drawingml/2006/table">
            <a:tbl>
              <a:tblPr firstRow="1" firstCol="1" bandRow="1"/>
              <a:tblGrid>
                <a:gridCol w="917893">
                  <a:extLst>
                    <a:ext uri="{9D8B030D-6E8A-4147-A177-3AD203B41FA5}">
                      <a16:colId xmlns:a16="http://schemas.microsoft.com/office/drawing/2014/main" val="1254693452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148256597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3501095327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3479803315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1147890769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2169156924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3591037084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1786044153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604321399"/>
                    </a:ext>
                  </a:extLst>
                </a:gridCol>
                <a:gridCol w="917893">
                  <a:extLst>
                    <a:ext uri="{9D8B030D-6E8A-4147-A177-3AD203B41FA5}">
                      <a16:colId xmlns:a16="http://schemas.microsoft.com/office/drawing/2014/main" val="753903091"/>
                    </a:ext>
                  </a:extLst>
                </a:gridCol>
              </a:tblGrid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050537"/>
                  </a:ext>
                </a:extLst>
              </a:tr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89050"/>
                  </a:ext>
                </a:extLst>
              </a:tr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882377"/>
                  </a:ext>
                </a:extLst>
              </a:tr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578358"/>
                  </a:ext>
                </a:extLst>
              </a:tr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en-US" sz="40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865145"/>
                  </a:ext>
                </a:extLst>
              </a:tr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en-US" sz="40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en-US" sz="40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961702"/>
                  </a:ext>
                </a:extLst>
              </a:tr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40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55738"/>
                  </a:ext>
                </a:extLst>
              </a:tr>
              <a:tr h="5946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en-US" sz="40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en-US" sz="40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202419"/>
                  </a:ext>
                </a:extLst>
              </a:tr>
            </a:tbl>
          </a:graphicData>
        </a:graphic>
      </p:graphicFrame>
      <p:sp>
        <p:nvSpPr>
          <p:cNvPr id="108" name="Rectangle 107">
            <a:extLst>
              <a:ext uri="{FF2B5EF4-FFF2-40B4-BE49-F238E27FC236}">
                <a16:creationId xmlns:a16="http://schemas.microsoft.com/office/drawing/2014/main" id="{B407B890-FD41-4454-B236-7F14BF1CE1B0}"/>
              </a:ext>
            </a:extLst>
          </p:cNvPr>
          <p:cNvSpPr/>
          <p:nvPr/>
        </p:nvSpPr>
        <p:spPr>
          <a:xfrm>
            <a:off x="2158443" y="19858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E643929-FA0D-48B0-AA89-71E87525433D}"/>
              </a:ext>
            </a:extLst>
          </p:cNvPr>
          <p:cNvSpPr/>
          <p:nvPr/>
        </p:nvSpPr>
        <p:spPr>
          <a:xfrm>
            <a:off x="3074717" y="19858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F9794A3-A51D-496E-8182-F0B41550DF9B}"/>
              </a:ext>
            </a:extLst>
          </p:cNvPr>
          <p:cNvSpPr/>
          <p:nvPr/>
        </p:nvSpPr>
        <p:spPr>
          <a:xfrm>
            <a:off x="3997919" y="19774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ED46F2E-5B86-4B3A-931B-58FE03A06445}"/>
              </a:ext>
            </a:extLst>
          </p:cNvPr>
          <p:cNvSpPr/>
          <p:nvPr/>
        </p:nvSpPr>
        <p:spPr>
          <a:xfrm>
            <a:off x="4914193" y="19774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0CEAF37-9AF4-4F74-8DD0-F0253766FFD5}"/>
              </a:ext>
            </a:extLst>
          </p:cNvPr>
          <p:cNvSpPr/>
          <p:nvPr/>
        </p:nvSpPr>
        <p:spPr>
          <a:xfrm>
            <a:off x="5830467" y="19774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046D5CC3-48EC-489D-BDC7-48D5F83EEC54}"/>
              </a:ext>
            </a:extLst>
          </p:cNvPr>
          <p:cNvSpPr/>
          <p:nvPr/>
        </p:nvSpPr>
        <p:spPr>
          <a:xfrm>
            <a:off x="6750205" y="19774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C8842605-20C9-4D57-908F-53C1756CB7EC}"/>
              </a:ext>
            </a:extLst>
          </p:cNvPr>
          <p:cNvSpPr/>
          <p:nvPr/>
        </p:nvSpPr>
        <p:spPr>
          <a:xfrm>
            <a:off x="7666479" y="19689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F70B4BB-252D-4A0D-B030-C5983FE0F6C4}"/>
              </a:ext>
            </a:extLst>
          </p:cNvPr>
          <p:cNvSpPr/>
          <p:nvPr/>
        </p:nvSpPr>
        <p:spPr>
          <a:xfrm>
            <a:off x="8586217" y="19689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C53F8EC-5F76-45D4-9479-8F4ED611754E}"/>
              </a:ext>
            </a:extLst>
          </p:cNvPr>
          <p:cNvSpPr/>
          <p:nvPr/>
        </p:nvSpPr>
        <p:spPr>
          <a:xfrm>
            <a:off x="9514756" y="19689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215D7B7-43BD-4C8F-9BE0-BB18D818CE62}"/>
              </a:ext>
            </a:extLst>
          </p:cNvPr>
          <p:cNvSpPr/>
          <p:nvPr/>
        </p:nvSpPr>
        <p:spPr>
          <a:xfrm>
            <a:off x="3997919" y="797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4313FD0-9EE2-4E60-BDD1-679A3672B8D7}"/>
              </a:ext>
            </a:extLst>
          </p:cNvPr>
          <p:cNvSpPr/>
          <p:nvPr/>
        </p:nvSpPr>
        <p:spPr>
          <a:xfrm>
            <a:off x="4914193" y="797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68FC421-ED04-4035-B3C7-391CADB41265}"/>
              </a:ext>
            </a:extLst>
          </p:cNvPr>
          <p:cNvSpPr/>
          <p:nvPr/>
        </p:nvSpPr>
        <p:spPr>
          <a:xfrm>
            <a:off x="5830467" y="797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7A645E5E-7EBF-4A3B-A08F-F8D1A18502DE}"/>
              </a:ext>
            </a:extLst>
          </p:cNvPr>
          <p:cNvSpPr/>
          <p:nvPr/>
        </p:nvSpPr>
        <p:spPr>
          <a:xfrm>
            <a:off x="6750205" y="797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66E2547-73BA-44CA-B857-E2CE4C3A964C}"/>
              </a:ext>
            </a:extLst>
          </p:cNvPr>
          <p:cNvSpPr/>
          <p:nvPr/>
        </p:nvSpPr>
        <p:spPr>
          <a:xfrm>
            <a:off x="7666479" y="79633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0A9BF19-706A-4D7A-9ED9-0F332F14500C}"/>
              </a:ext>
            </a:extLst>
          </p:cNvPr>
          <p:cNvSpPr/>
          <p:nvPr/>
        </p:nvSpPr>
        <p:spPr>
          <a:xfrm>
            <a:off x="8586217" y="79633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FCF2077-6E41-4F61-9C89-31772832D7A4}"/>
              </a:ext>
            </a:extLst>
          </p:cNvPr>
          <p:cNvSpPr/>
          <p:nvPr/>
        </p:nvSpPr>
        <p:spPr>
          <a:xfrm>
            <a:off x="3997919" y="1396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8E862FD-6347-4C02-96DF-DBC0C8594B4A}"/>
              </a:ext>
            </a:extLst>
          </p:cNvPr>
          <p:cNvSpPr/>
          <p:nvPr/>
        </p:nvSpPr>
        <p:spPr>
          <a:xfrm>
            <a:off x="4914193" y="1396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A16F58C-AFBE-4CA6-BBA1-F14F05540CD6}"/>
              </a:ext>
            </a:extLst>
          </p:cNvPr>
          <p:cNvSpPr/>
          <p:nvPr/>
        </p:nvSpPr>
        <p:spPr>
          <a:xfrm>
            <a:off x="5830467" y="1396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EBFAA0E-EB42-4BF2-93E3-39C11FB60066}"/>
              </a:ext>
            </a:extLst>
          </p:cNvPr>
          <p:cNvSpPr/>
          <p:nvPr/>
        </p:nvSpPr>
        <p:spPr>
          <a:xfrm>
            <a:off x="6750205" y="1396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7FD2DBF-9EE6-4E4A-9450-77DDCE0C8BDC}"/>
              </a:ext>
            </a:extLst>
          </p:cNvPr>
          <p:cNvSpPr/>
          <p:nvPr/>
        </p:nvSpPr>
        <p:spPr>
          <a:xfrm>
            <a:off x="7666479" y="139577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C347CAD-954C-42EF-8124-EDB031388FA5}"/>
              </a:ext>
            </a:extLst>
          </p:cNvPr>
          <p:cNvSpPr/>
          <p:nvPr/>
        </p:nvSpPr>
        <p:spPr>
          <a:xfrm>
            <a:off x="8586217" y="139577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2A3064F-BF03-47AF-8568-4B1ED20CDAF5}"/>
              </a:ext>
            </a:extLst>
          </p:cNvPr>
          <p:cNvSpPr/>
          <p:nvPr/>
        </p:nvSpPr>
        <p:spPr>
          <a:xfrm>
            <a:off x="9514756" y="139577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69DEE2C-3B75-484A-B23B-C3F85718D439}"/>
              </a:ext>
            </a:extLst>
          </p:cNvPr>
          <p:cNvSpPr/>
          <p:nvPr/>
        </p:nvSpPr>
        <p:spPr>
          <a:xfrm>
            <a:off x="2158443" y="198674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AAA142D-CAFC-405A-A661-838C3EE2B910}"/>
              </a:ext>
            </a:extLst>
          </p:cNvPr>
          <p:cNvSpPr/>
          <p:nvPr/>
        </p:nvSpPr>
        <p:spPr>
          <a:xfrm>
            <a:off x="3074717" y="198674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BF8C49E-F12E-4D94-B9E5-04AF54834BDE}"/>
              </a:ext>
            </a:extLst>
          </p:cNvPr>
          <p:cNvSpPr/>
          <p:nvPr/>
        </p:nvSpPr>
        <p:spPr>
          <a:xfrm>
            <a:off x="3997919" y="19859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5AE28AC5-11FA-4B51-AC37-DC0A591E5326}"/>
              </a:ext>
            </a:extLst>
          </p:cNvPr>
          <p:cNvSpPr/>
          <p:nvPr/>
        </p:nvSpPr>
        <p:spPr>
          <a:xfrm>
            <a:off x="4914193" y="19859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9ED8376-8833-4C33-8791-8B18D0310720}"/>
              </a:ext>
            </a:extLst>
          </p:cNvPr>
          <p:cNvSpPr/>
          <p:nvPr/>
        </p:nvSpPr>
        <p:spPr>
          <a:xfrm>
            <a:off x="5830467" y="19859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2A92B9-1227-4D0B-89E1-DBA1A1BF061F}"/>
              </a:ext>
            </a:extLst>
          </p:cNvPr>
          <p:cNvSpPr/>
          <p:nvPr/>
        </p:nvSpPr>
        <p:spPr>
          <a:xfrm>
            <a:off x="6750205" y="19859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445855C-65A0-4263-8DCA-51D8DCA930FA}"/>
              </a:ext>
            </a:extLst>
          </p:cNvPr>
          <p:cNvSpPr/>
          <p:nvPr/>
        </p:nvSpPr>
        <p:spPr>
          <a:xfrm>
            <a:off x="7666479" y="198505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C400720-969A-43E7-9749-633AA4703B34}"/>
              </a:ext>
            </a:extLst>
          </p:cNvPr>
          <p:cNvSpPr/>
          <p:nvPr/>
        </p:nvSpPr>
        <p:spPr>
          <a:xfrm>
            <a:off x="8586217" y="198505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27ED5A2B-C6B6-4918-A416-E5AF154C3A83}"/>
              </a:ext>
            </a:extLst>
          </p:cNvPr>
          <p:cNvSpPr/>
          <p:nvPr/>
        </p:nvSpPr>
        <p:spPr>
          <a:xfrm>
            <a:off x="2158443" y="257602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B4C393F7-1330-41AA-ADA7-1E1FD0B63C7A}"/>
              </a:ext>
            </a:extLst>
          </p:cNvPr>
          <p:cNvSpPr/>
          <p:nvPr/>
        </p:nvSpPr>
        <p:spPr>
          <a:xfrm>
            <a:off x="3074717" y="257602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83AAA23-A713-40EA-B301-42210DD566D6}"/>
              </a:ext>
            </a:extLst>
          </p:cNvPr>
          <p:cNvSpPr/>
          <p:nvPr/>
        </p:nvSpPr>
        <p:spPr>
          <a:xfrm>
            <a:off x="3997919" y="2575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3BAFD81C-F423-44EC-A24D-331EF9793D14}"/>
              </a:ext>
            </a:extLst>
          </p:cNvPr>
          <p:cNvSpPr/>
          <p:nvPr/>
        </p:nvSpPr>
        <p:spPr>
          <a:xfrm>
            <a:off x="4914193" y="2575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F015DC6-2869-4140-A545-7B0544206F5F}"/>
              </a:ext>
            </a:extLst>
          </p:cNvPr>
          <p:cNvSpPr/>
          <p:nvPr/>
        </p:nvSpPr>
        <p:spPr>
          <a:xfrm>
            <a:off x="5830467" y="2575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97C5ED7-CA7A-46E9-ADB6-417711F23FC2}"/>
              </a:ext>
            </a:extLst>
          </p:cNvPr>
          <p:cNvSpPr/>
          <p:nvPr/>
        </p:nvSpPr>
        <p:spPr>
          <a:xfrm>
            <a:off x="6750205" y="257518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AE7888D-DC75-4AF0-98C8-684E3793DBF2}"/>
              </a:ext>
            </a:extLst>
          </p:cNvPr>
          <p:cNvSpPr/>
          <p:nvPr/>
        </p:nvSpPr>
        <p:spPr>
          <a:xfrm>
            <a:off x="7666479" y="257433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A880A5F7-17CC-4C55-A172-427B9C5B7904}"/>
              </a:ext>
            </a:extLst>
          </p:cNvPr>
          <p:cNvSpPr/>
          <p:nvPr/>
        </p:nvSpPr>
        <p:spPr>
          <a:xfrm>
            <a:off x="8586217" y="257433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204B185-D246-4D75-AE84-0878022B68FF}"/>
              </a:ext>
            </a:extLst>
          </p:cNvPr>
          <p:cNvSpPr/>
          <p:nvPr/>
        </p:nvSpPr>
        <p:spPr>
          <a:xfrm>
            <a:off x="9514756" y="257433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2BF2DB22-7C43-4DA2-81DB-AE5712C0E9BB}"/>
              </a:ext>
            </a:extLst>
          </p:cNvPr>
          <p:cNvSpPr/>
          <p:nvPr/>
        </p:nvSpPr>
        <p:spPr>
          <a:xfrm>
            <a:off x="1233883" y="317546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4004BF97-F6F0-474C-9CA4-13D30942F448}"/>
              </a:ext>
            </a:extLst>
          </p:cNvPr>
          <p:cNvSpPr/>
          <p:nvPr/>
        </p:nvSpPr>
        <p:spPr>
          <a:xfrm>
            <a:off x="2150157" y="317546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41E06BE-33AD-4690-80A4-E3C6633BFCFF}"/>
              </a:ext>
            </a:extLst>
          </p:cNvPr>
          <p:cNvSpPr/>
          <p:nvPr/>
        </p:nvSpPr>
        <p:spPr>
          <a:xfrm>
            <a:off x="3073359" y="3174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BC31282-EC78-4658-A9C7-FFC7DC68804D}"/>
              </a:ext>
            </a:extLst>
          </p:cNvPr>
          <p:cNvSpPr/>
          <p:nvPr/>
        </p:nvSpPr>
        <p:spPr>
          <a:xfrm>
            <a:off x="3989633" y="3174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C57FCB8-3507-4816-9D4A-7445D0D98721}"/>
              </a:ext>
            </a:extLst>
          </p:cNvPr>
          <p:cNvSpPr/>
          <p:nvPr/>
        </p:nvSpPr>
        <p:spPr>
          <a:xfrm>
            <a:off x="4905907" y="3174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406649E-1A4D-4FD0-94F0-677D8CCE16EB}"/>
              </a:ext>
            </a:extLst>
          </p:cNvPr>
          <p:cNvSpPr/>
          <p:nvPr/>
        </p:nvSpPr>
        <p:spPr>
          <a:xfrm>
            <a:off x="5825645" y="317462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475057D-957F-499F-A701-FF382B350E19}"/>
              </a:ext>
            </a:extLst>
          </p:cNvPr>
          <p:cNvSpPr/>
          <p:nvPr/>
        </p:nvSpPr>
        <p:spPr>
          <a:xfrm>
            <a:off x="6741919" y="317377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D1A3814-18D4-489D-99BA-56FD4F992030}"/>
              </a:ext>
            </a:extLst>
          </p:cNvPr>
          <p:cNvSpPr/>
          <p:nvPr/>
        </p:nvSpPr>
        <p:spPr>
          <a:xfrm>
            <a:off x="7661657" y="317377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CAAFC8E6-A610-4862-85E1-3D6A3BAAC0CF}"/>
              </a:ext>
            </a:extLst>
          </p:cNvPr>
          <p:cNvSpPr/>
          <p:nvPr/>
        </p:nvSpPr>
        <p:spPr>
          <a:xfrm>
            <a:off x="8590196" y="317377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5BF4596C-C17A-4F74-962A-13A3750490D8}"/>
              </a:ext>
            </a:extLst>
          </p:cNvPr>
          <p:cNvSpPr/>
          <p:nvPr/>
        </p:nvSpPr>
        <p:spPr>
          <a:xfrm>
            <a:off x="3074717" y="377490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455ED91B-17F7-4C66-9705-BA13E7FB5BE2}"/>
              </a:ext>
            </a:extLst>
          </p:cNvPr>
          <p:cNvSpPr/>
          <p:nvPr/>
        </p:nvSpPr>
        <p:spPr>
          <a:xfrm>
            <a:off x="3997919" y="377406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312E086B-EC4B-4AF7-A25C-036A0B2C49AE}"/>
              </a:ext>
            </a:extLst>
          </p:cNvPr>
          <p:cNvSpPr/>
          <p:nvPr/>
        </p:nvSpPr>
        <p:spPr>
          <a:xfrm>
            <a:off x="4914193" y="377406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5CFC897-87D9-4196-B752-6E51ACFBCE35}"/>
              </a:ext>
            </a:extLst>
          </p:cNvPr>
          <p:cNvSpPr/>
          <p:nvPr/>
        </p:nvSpPr>
        <p:spPr>
          <a:xfrm>
            <a:off x="5830467" y="377406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56DD5B38-1596-44E4-B37C-C8FB46F3B984}"/>
              </a:ext>
            </a:extLst>
          </p:cNvPr>
          <p:cNvSpPr/>
          <p:nvPr/>
        </p:nvSpPr>
        <p:spPr>
          <a:xfrm>
            <a:off x="6750205" y="377406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82AF55A-3ADD-4BD3-AC86-49618A0B86F7}"/>
              </a:ext>
            </a:extLst>
          </p:cNvPr>
          <p:cNvSpPr/>
          <p:nvPr/>
        </p:nvSpPr>
        <p:spPr>
          <a:xfrm>
            <a:off x="7666479" y="377321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5B4646AD-52F8-4388-86BC-8CC3DB99B560}"/>
              </a:ext>
            </a:extLst>
          </p:cNvPr>
          <p:cNvSpPr/>
          <p:nvPr/>
        </p:nvSpPr>
        <p:spPr>
          <a:xfrm>
            <a:off x="8586217" y="377321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7168BBC-3063-44D2-8D47-469625A8D18D}"/>
              </a:ext>
            </a:extLst>
          </p:cNvPr>
          <p:cNvSpPr/>
          <p:nvPr/>
        </p:nvSpPr>
        <p:spPr>
          <a:xfrm>
            <a:off x="9514756" y="377321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7AAD28A3-EF41-463A-9579-CB433B359D0C}"/>
              </a:ext>
            </a:extLst>
          </p:cNvPr>
          <p:cNvSpPr/>
          <p:nvPr/>
        </p:nvSpPr>
        <p:spPr>
          <a:xfrm>
            <a:off x="3074717" y="4374347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908E765-F59B-46C8-9A0A-CC243203700E}"/>
              </a:ext>
            </a:extLst>
          </p:cNvPr>
          <p:cNvSpPr/>
          <p:nvPr/>
        </p:nvSpPr>
        <p:spPr>
          <a:xfrm>
            <a:off x="3997919" y="43735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40DB4D3-520A-449F-98EC-A162C6378014}"/>
              </a:ext>
            </a:extLst>
          </p:cNvPr>
          <p:cNvSpPr/>
          <p:nvPr/>
        </p:nvSpPr>
        <p:spPr>
          <a:xfrm>
            <a:off x="4914193" y="43735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3D0E440-2356-428F-B31E-DC09594EAF81}"/>
              </a:ext>
            </a:extLst>
          </p:cNvPr>
          <p:cNvSpPr/>
          <p:nvPr/>
        </p:nvSpPr>
        <p:spPr>
          <a:xfrm>
            <a:off x="5830467" y="43735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90838C07-4A49-4F44-95DC-FBDD9AC82471}"/>
              </a:ext>
            </a:extLst>
          </p:cNvPr>
          <p:cNvSpPr/>
          <p:nvPr/>
        </p:nvSpPr>
        <p:spPr>
          <a:xfrm>
            <a:off x="6750205" y="4373503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7B3470D0-1915-49C7-92B8-7EFD9D1531FF}"/>
              </a:ext>
            </a:extLst>
          </p:cNvPr>
          <p:cNvSpPr/>
          <p:nvPr/>
        </p:nvSpPr>
        <p:spPr>
          <a:xfrm>
            <a:off x="7666479" y="437265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DC01089-D376-4FDA-B13A-516B2137C3DE}"/>
              </a:ext>
            </a:extLst>
          </p:cNvPr>
          <p:cNvSpPr/>
          <p:nvPr/>
        </p:nvSpPr>
        <p:spPr>
          <a:xfrm>
            <a:off x="8586217" y="437265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61C8094F-7B65-428B-8396-433EADC15693}"/>
              </a:ext>
            </a:extLst>
          </p:cNvPr>
          <p:cNvSpPr/>
          <p:nvPr/>
        </p:nvSpPr>
        <p:spPr>
          <a:xfrm>
            <a:off x="9514756" y="4372659"/>
            <a:ext cx="914400" cy="59014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C5A8B4EB-6235-4DD7-82E0-E295118C8DB2}"/>
              </a:ext>
            </a:extLst>
          </p:cNvPr>
          <p:cNvSpPr/>
          <p:nvPr/>
        </p:nvSpPr>
        <p:spPr>
          <a:xfrm>
            <a:off x="15240" y="505500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en-US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NGƯỜI ĐƯA CÁC ÔNG ĐI RIÊNG VỚI MÌNH LÊN MỘT NGỌN </a:t>
            </a:r>
            <a:r>
              <a:rPr lang="en-US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4360CF23-F7A5-45D4-8C65-A9D3E7EC33C8}"/>
              </a:ext>
            </a:extLst>
          </p:cNvPr>
          <p:cNvSpPr/>
          <p:nvPr/>
        </p:nvSpPr>
        <p:spPr>
          <a:xfrm>
            <a:off x="0" y="505500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	RỒI NGƯỜI 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HÌNH DẠNG TRƯỚC MẶT CÁC ÔNG.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2688FE5C-EB7C-4B16-B7AB-954B17F1BE74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	TIẾNG CHÚA CHA PHÁN VỚI CÁC ÔNG HÃY </a:t>
            </a:r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NGƯỜI.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DB6E293-9C26-48FC-B0B9-89515FA6E8FD}"/>
              </a:ext>
            </a:extLst>
          </p:cNvPr>
          <p:cNvSpPr/>
          <p:nvPr/>
        </p:nvSpPr>
        <p:spPr>
          <a:xfrm>
            <a:off x="0" y="503976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	SAU KHI KINH HOÀNG, NGÃ SẤP MẶT XUỐNG ĐẤT, ĐỨC GIÊSU LẠI GẦN, CHẠM VÀO CÁC ÔNG VÀ BẢO 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“… … …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ĐỪNG SỢ”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B9D53F06-7B7A-45A3-B23D-06FD6FD7716D}"/>
              </a:ext>
            </a:extLst>
          </p:cNvPr>
          <p:cNvSpPr/>
          <p:nvPr/>
        </p:nvSpPr>
        <p:spPr>
          <a:xfrm>
            <a:off x="0" y="505500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5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	ĐÂY LÀ </a:t>
            </a:r>
            <a:r>
              <a:rPr lang="vi-VN" sz="5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 … </a:t>
            </a:r>
            <a:r>
              <a:rPr lang="vi-VN" sz="5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 TA, TA HÀI LÒNG VỀ NGƯỜI”</a:t>
            </a:r>
            <a:endParaRPr kumimoji="0" lang="vi-VN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4ABE7850-A07D-44EA-830A-677E32743362}"/>
              </a:ext>
            </a:extLst>
          </p:cNvPr>
          <p:cNvSpPr/>
          <p:nvPr/>
        </p:nvSpPr>
        <p:spPr>
          <a:xfrm>
            <a:off x="15240" y="505500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	“ĐỪNG NÓI CHO AI HAY THỊ KIẾN ẤY, CHO ĐẾN KHI </a:t>
            </a:r>
            <a:r>
              <a:rPr lang="en-US" sz="4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</a:t>
            </a:r>
            <a:r>
              <a:rPr lang="vi-VN" sz="4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TỪ CÕI CHẾT TRỖI DẬY.”</a:t>
            </a:r>
            <a:endParaRPr kumimoji="0" lang="vi-VN" sz="4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B1F3641C-D8FD-41DE-A1C0-CA4666EC4488}"/>
              </a:ext>
            </a:extLst>
          </p:cNvPr>
          <p:cNvSpPr/>
          <p:nvPr/>
        </p:nvSpPr>
        <p:spPr>
          <a:xfrm>
            <a:off x="15240" y="5055007"/>
            <a:ext cx="12192000" cy="18182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	</a:t>
            </a:r>
            <a:r>
              <a:rPr lang="vi-VN" sz="40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</a:t>
            </a:r>
            <a:r>
              <a:rPr lang="vi-VN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ĐÃ DẪN CÁC ÔNG PHÊRÔ, GIACÔBÊ VÀ GIOAN LÀ EM ÔNG GIACÔBÊ LÊN NÚI CAO</a:t>
            </a:r>
            <a:r>
              <a:rPr lang="en-US" sz="4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kumimoji="0" lang="vi-VN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3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1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7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2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5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1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7" fill="hold">
                      <p:stCondLst>
                        <p:cond delay="0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0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9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2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5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8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4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0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1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4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7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0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3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6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9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2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5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4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9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2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5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8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1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4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7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0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3" grpId="0" animBg="1"/>
      <p:bldP spid="113" grpId="1" animBg="1"/>
      <p:bldP spid="114" grpId="0" animBg="1"/>
      <p:bldP spid="114" grpId="1" animBg="1"/>
      <p:bldP spid="121" grpId="0" animBg="1"/>
      <p:bldP spid="121" grpId="1" animBg="1"/>
      <p:bldP spid="128" grpId="0" animBg="1"/>
      <p:bldP spid="128" grpId="1" animBg="1"/>
      <p:bldP spid="141" grpId="0" animBg="1"/>
      <p:bldP spid="141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9" grpId="0" animBg="1"/>
      <p:bldP spid="89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101" grpId="0" animBg="1"/>
      <p:bldP spid="101" grpId="1" animBg="1"/>
      <p:bldP spid="104" grpId="0" animBg="1"/>
      <p:bldP spid="104" grpId="1" animBg="1"/>
      <p:bldP spid="105" grpId="0" animBg="1"/>
      <p:bldP spid="105" grpId="1" animBg="1"/>
      <p:bldP spid="111" grpId="0" animBg="1"/>
      <p:bldP spid="111" grpId="1" animBg="1"/>
      <p:bldP spid="112" grpId="0" animBg="1"/>
      <p:bldP spid="112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56" grpId="0" animBg="1"/>
      <p:bldP spid="156" grpId="1" animBg="1"/>
      <p:bldP spid="157" grpId="0" animBg="1"/>
      <p:bldP spid="157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73" grpId="0" animBg="1"/>
      <p:bldP spid="173" grpId="1" animBg="1"/>
      <p:bldP spid="176" grpId="0" animBg="1"/>
      <p:bldP spid="176" grpId="1" animBg="1"/>
      <p:bldP spid="177" grpId="0" animBg="1"/>
      <p:bldP spid="177" grpId="1" animBg="1"/>
      <p:bldP spid="185" grpId="0" animBg="1"/>
      <p:bldP spid="185" grpId="1" animBg="1"/>
      <p:bldP spid="186" grpId="0" animBg="1"/>
      <p:bldP spid="186" grpId="1" animBg="1"/>
      <p:bldP spid="194" grpId="0" animBg="1"/>
      <p:bldP spid="194" grpId="1" animBg="1"/>
      <p:bldP spid="195" grpId="0" animBg="1"/>
      <p:bldP spid="195" grpId="1" animBg="1"/>
      <p:bldP spid="203" grpId="0" animBg="1"/>
      <p:bldP spid="20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B3F9D816-185C-42FA-89B6-AAEE8F223268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200"/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699712" y="325222"/>
            <a:ext cx="406400" cy="40640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D70245-E129-4F30-B4DA-ADEB46D35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659981"/>
              </p:ext>
            </p:extLst>
          </p:nvPr>
        </p:nvGraphicFramePr>
        <p:xfrm>
          <a:off x="396240" y="186394"/>
          <a:ext cx="11303470" cy="6432109"/>
        </p:xfrm>
        <a:graphic>
          <a:graphicData uri="http://schemas.openxmlformats.org/drawingml/2006/table">
            <a:tbl>
              <a:tblPr firstRow="1" firstCol="1" bandRow="1"/>
              <a:tblGrid>
                <a:gridCol w="1130347">
                  <a:extLst>
                    <a:ext uri="{9D8B030D-6E8A-4147-A177-3AD203B41FA5}">
                      <a16:colId xmlns:a16="http://schemas.microsoft.com/office/drawing/2014/main" val="1254693452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148256597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3501095327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3479803315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1147890769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2169156924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3591037084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1786044153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604321399"/>
                    </a:ext>
                  </a:extLst>
                </a:gridCol>
                <a:gridCol w="1130347">
                  <a:extLst>
                    <a:ext uri="{9D8B030D-6E8A-4147-A177-3AD203B41FA5}">
                      <a16:colId xmlns:a16="http://schemas.microsoft.com/office/drawing/2014/main" val="753903091"/>
                    </a:ext>
                  </a:extLst>
                </a:gridCol>
              </a:tblGrid>
              <a:tr h="810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050537"/>
                  </a:ext>
                </a:extLst>
              </a:tr>
              <a:tr h="790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89050"/>
                  </a:ext>
                </a:extLst>
              </a:tr>
              <a:tr h="790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882377"/>
                  </a:ext>
                </a:extLst>
              </a:tr>
              <a:tr h="790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578358"/>
                  </a:ext>
                </a:extLst>
              </a:tr>
              <a:tr h="790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Ỗ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en-US" sz="54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865145"/>
                  </a:ext>
                </a:extLst>
              </a:tr>
              <a:tr h="790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en-US" sz="54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Ấ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en-US" sz="54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961702"/>
                  </a:ext>
                </a:extLst>
              </a:tr>
              <a:tr h="790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en-US" sz="5400" b="1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55738"/>
                  </a:ext>
                </a:extLst>
              </a:tr>
              <a:tr h="790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400" b="1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en-US" sz="54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333333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en-US" sz="5400" b="1" dirty="0">
                        <a:solidFill>
                          <a:srgbClr val="333333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202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4356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n-US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Tôma – Giacôbê – Gioan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Phêrô – Giacôbê – Gioan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Phêrô – Tôma – Gioan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Tất cả đều sai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3650634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Ông Phêrô – Giacôbê – Gioan</a:t>
              </a:r>
              <a:endParaRPr lang="vi-VN" sz="5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MÔN ĐỆ ĐƯỢC ĐỨC GIÊSU ĐEM THEO MÌNH KHI NGÀI HIỂN DUNG TRÊN NÚI LÀ AI? </a:t>
            </a:r>
            <a:endParaRPr lang="en-US" sz="4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60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Ngôn sứ Mikha</a:t>
              </a:r>
              <a:endParaRPr lang="vi-VN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60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Ngôn sứ Giôna</a:t>
              </a:r>
              <a:endParaRPr lang="vi-VN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60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Ngôn sứ Êlia</a:t>
              </a:r>
              <a:endParaRPr lang="vi-VN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60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Ngôn sứ Hôsê</a:t>
              </a:r>
              <a:endParaRPr lang="vi-VN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4514305"/>
            <a:ext cx="12261630" cy="806836"/>
            <a:chOff x="-1896924" y="4711697"/>
            <a:chExt cx="10584839" cy="691559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1154" y="4717456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60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Ngôn sứ Êlia</a:t>
              </a:r>
              <a:endParaRPr lang="vi-VN" sz="6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6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VỊ NGÔN SỨ ĐÃ ĐÀM ĐẠO VỚI ĐỨC GIÊSU.</a:t>
            </a:r>
            <a:endParaRPr lang="en-US" sz="6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4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Môn đệ Gioan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Môn đệ Phêrô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Môn đệ Giacôbê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60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Môn đệ Tôma</a:t>
              </a:r>
              <a:endParaRPr lang="vi-VN" sz="6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3646238"/>
            <a:ext cx="12240986" cy="807607"/>
            <a:chOff x="-1896924" y="4711697"/>
            <a:chExt cx="10567018" cy="692221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8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Môn đệ Phêrô</a:t>
              </a:r>
              <a:endParaRPr lang="vi-VN" sz="5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“LẠY NGÀI, CHÚNG CON Ở ĐÂY THÌ THẬT LÀ HAY”. ĐÂY LÀ LỜI CỦA AI? 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09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đem các ông Phê-rô, Gia-cô-bê và Gio-an là em ông Gia-cô-bê đi theo.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THEO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THÁNH MÁT-THÊU ✠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Hãy vâng nghe lời Người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Hãy đi theo Người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Hãy tùng phục Người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Hãy làm môn đệ Người</a:t>
              </a:r>
              <a:endParaRPr lang="vi-VN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7237" y="2751478"/>
            <a:ext cx="12240986" cy="807606"/>
            <a:chOff x="-1896924" y="4711697"/>
            <a:chExt cx="10567018" cy="692221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8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Hãy vâng nghe lời Người</a:t>
              </a:r>
              <a:endParaRPr lang="vi-VN" sz="5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CON YÊU DẤU CỦA TA, TA HÀI LÒNG VỀ NGƯỜI, CÁC NGƯƠI … … … .” 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44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081047" y="1124287"/>
            <a:ext cx="6909848" cy="4459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</a:t>
            </a: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Thể </a:t>
            </a: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làm gì để được Chúa và Bố mẹ khen là con yêu dấu</a:t>
            </a: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đưa các ông đi riêng với mình lên một ngọn núi cao. 2 Rồi Người biến đổi hình dạng trước mặt các ông.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67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Dung nhan Người chói lọi như mặt trời, và y phục Người trở nên trắng tinh như ánh sáng.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7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bỗng các ông thấy ông Mô-sê và ông Ê-li-a hiện ra đàm đạo với Người. Bấy giờ ông Phê-rô thưa với Đức Giê-su rằng 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48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“Lạy Ngài, chúng con ở đây, thật là hay ! Nếu Ngài muốn, con xin dựng tại đây ba cái lều, một cho Ngài, một cho ông Mô-sê, và một cho ông Ê-li-a.” </a:t>
            </a:r>
            <a:endParaRPr lang="en-US" sz="6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64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còn đang nói, chợt có đám mây sáng ngời bao phủ các ông, và có tiếng từ đám mây phán rằng :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480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“Đây là Con yêu dấu của Ta, Ta hài lòng về Người. Các ngươi hãy vâng nghe lời Người !”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6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1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Nghe vậy, các môn đệ kinh hoàng, ngã sấp mặt xuống đất. Bấy giờ Đức Giê-su lại gần, chạm vào các ông và bảo :</a:t>
            </a:r>
            <a:endParaRPr lang="en-US" sz="71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32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851</Words>
  <Application>Microsoft Office PowerPoint</Application>
  <PresentationFormat>Widescreen</PresentationFormat>
  <Paragraphs>229</Paragraphs>
  <Slides>21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Người đưa các ông đi riêng với mình lên một ngọn núi cao. 2 Rồi Người biến đổi hình dạng trước mặt các ông.</vt:lpstr>
      <vt:lpstr>Dung nhan Người chói lọi như mặt trời, và y phục Người trở nên trắng tinh như ánh sáng.</vt:lpstr>
      <vt:lpstr>Và bỗng các ông thấy ông Mô-sê và ông Ê-li-a hiện ra đàm đạo với Người. Bấy giờ ông Phê-rô thưa với Đức Giê-su rằng :</vt:lpstr>
      <vt:lpstr>“Lạy Ngài, chúng con ở đây, thật là hay ! Nếu Ngài muốn, con xin dựng tại đây ba cái lều, một cho Ngài, một cho ông Mô-sê, và một cho ông Ê-li-a.” </vt:lpstr>
      <vt:lpstr>Ông còn đang nói, chợt có đám mây sáng ngời bao phủ các ông, và có tiếng từ đám mây phán rằng :</vt:lpstr>
      <vt:lpstr>“Đây là Con yêu dấu của Ta, Ta hài lòng về Người. Các ngươi hãy vâng nghe lời Người !”</vt:lpstr>
      <vt:lpstr>Nghe vậy, các môn đệ kinh hoàng, ngã sấp mặt xuống đất. Bấy giờ Đức Giê-su lại gần, chạm vào các ông và bảo :</vt:lpstr>
      <vt:lpstr>“Trỗi dậy đi, đừng sợ !” Các ông ngước mắt lên, không thấy ai nữa, chỉ thấy một mình Đức Giê-su mà thôi.</vt:lpstr>
      <vt:lpstr>Đang khi thầy trò từ trên núi xuống, Đức Giê-su truyền cho các ông rằng: </vt:lpstr>
      <vt:lpstr>“Đừng nói cho ai hay thị kiến ấy, cho đến khi Con Người từ cõi chết trỗi dậy.”.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17</cp:revision>
  <dcterms:created xsi:type="dcterms:W3CDTF">2020-08-01T05:28:19Z</dcterms:created>
  <dcterms:modified xsi:type="dcterms:W3CDTF">2023-08-04T22:46:39Z</dcterms:modified>
</cp:coreProperties>
</file>