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311" r:id="rId4"/>
    <p:sldId id="312" r:id="rId5"/>
    <p:sldId id="313" r:id="rId6"/>
    <p:sldId id="314" r:id="rId7"/>
    <p:sldId id="315" r:id="rId8"/>
    <p:sldId id="316" r:id="rId9"/>
    <p:sldId id="318" r:id="rId10"/>
    <p:sldId id="317" r:id="rId11"/>
    <p:sldId id="319" r:id="rId12"/>
    <p:sldId id="320" r:id="rId13"/>
    <p:sldId id="321" r:id="rId14"/>
    <p:sldId id="293" r:id="rId15"/>
    <p:sldId id="294" r:id="rId16"/>
    <p:sldId id="322" r:id="rId17"/>
    <p:sldId id="323" r:id="rId18"/>
    <p:sldId id="260" r:id="rId19"/>
    <p:sldId id="308" r:id="rId20"/>
    <p:sldId id="324" r:id="rId21"/>
    <p:sldId id="325" r:id="rId22"/>
    <p:sldId id="326" r:id="rId23"/>
    <p:sldId id="29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2208" y="10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D11B8-7BBA-4B4D-96CC-A00E9AB2A2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C99955-E209-426E-B380-23BC2713AF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04E1E-0AE2-42A7-838B-A171DBBB9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409F-2625-47D3-9A8C-2FB2DD564125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90DE9-2C14-4160-8DB9-2B78297F0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7FD08-ACA3-441C-A93D-C8BD642F8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5930-266F-4F99-87D7-38A02AF0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16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D80E9-AA1E-4F92-BEB6-4216E3739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6A6C69-6CA8-432F-910E-B5EA537EDB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C505A-4C1E-4916-9FEC-8D780CC90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409F-2625-47D3-9A8C-2FB2DD564125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8BF52-5386-4E68-8C92-03731766F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408DE-1F86-4777-B463-FE9D4D0E9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5930-266F-4F99-87D7-38A02AF0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4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866D0C-C69C-412A-BD7D-4B8102F74D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F7B3A2-17A4-4733-93C7-52BBEE5EA0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A96AF-0541-4274-8F2B-849557E3F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409F-2625-47D3-9A8C-2FB2DD564125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555C8-376B-4161-A529-D053463A2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01E77-0A95-4CC2-84FB-BBC6CAFB7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5930-266F-4F99-87D7-38A02AF0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82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EEDEB-52BF-4501-836B-7793CF858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DBAD8-7BFD-4C00-9E1D-37039D3A5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71219-6C21-44C2-A840-73AF9263F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409F-2625-47D3-9A8C-2FB2DD564125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8EA61-ED7B-49D7-A583-FAF86AFA1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76B1D-D436-4559-AEC5-9C12E214B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5930-266F-4F99-87D7-38A02AF0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01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C7B38-B06A-437D-8777-235FEEC7E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4A618-3F45-4B7D-BDCC-01DA0B485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6F104-EB70-4D20-93C5-6E107FDE6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409F-2625-47D3-9A8C-2FB2DD564125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C4523-BBEF-4A59-AD8C-D2F7AFC49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94B06-608D-47E2-A68A-BF8DAC32A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5930-266F-4F99-87D7-38A02AF0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80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C8121-A4EB-4C34-BD53-246A9D1FB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8B95C-3507-4F77-B691-C22135E7FC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B18B2D-9E1B-4F37-9C72-8FC027D2A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45C97-E1B0-40E8-BCED-AD7D3D149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409F-2625-47D3-9A8C-2FB2DD564125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C3B25-A3B5-4664-B582-F100EEC4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B0C1C6-8F67-4542-88BC-F0E3F0F2F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5930-266F-4F99-87D7-38A02AF0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79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3F2EF-616B-4497-9C38-8C66CDA00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AF95EA-4504-412D-B63C-621897A41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DA663C-D120-4C4F-A05F-57CE6483A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675BCE-91DD-449B-80E9-0E1AF5F82C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10227A-829F-40D6-8C1E-6A010099D8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33E270-B508-4B89-845A-6C89D540A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409F-2625-47D3-9A8C-2FB2DD564125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5BF8A-F067-4ABE-9FBD-E766AE8DD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A3AE15-CEE5-4310-AB19-9183C797D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5930-266F-4F99-87D7-38A02AF0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69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707C0-23BE-4E92-ADE3-EF6EE356B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4D352A-90A2-4F29-9EFF-9EB00C4F9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409F-2625-47D3-9A8C-2FB2DD564125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A32D9C-9564-44E4-A684-5C4413E51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4ABD2D-7834-4E5B-889C-FC43B7687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5930-266F-4F99-87D7-38A02AF0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71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1AE34E-AB25-40B0-A619-24EDB8A57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409F-2625-47D3-9A8C-2FB2DD564125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BE4A9-D852-428C-94CF-F7AA48702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828335-2036-4CC4-8898-9769C1B21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5930-266F-4F99-87D7-38A02AF0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78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D31C5-A2CC-48B0-984C-F3AECCC3F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5D40A-3BBE-4352-95EA-25C2E4C80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79245C-D40E-4DE3-AB8D-88DFA0163C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2BB97-6EB4-4D78-9F81-B744CBCB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409F-2625-47D3-9A8C-2FB2DD564125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4FF269-3CBB-4F3E-9C3B-C77DDFE40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556AA6-7898-4114-99F2-D0CE21383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5930-266F-4F99-87D7-38A02AF0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34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C41D5-7B28-45DF-BD0A-FE2792CA1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538BF0-A703-48D4-88F3-00C0CA6999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51F855-01D3-497A-88AC-D5A3479B54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9F64F8-CB7B-4002-8C6F-089707028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409F-2625-47D3-9A8C-2FB2DD564125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8D5F9C-039C-445B-B223-B6EFB17C8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DAC074-5E40-442C-AC4A-73D35D6B5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5930-266F-4F99-87D7-38A02AF0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59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2D3443-839C-4E4A-906A-9B7C09CEF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6E7EE-1B13-4DD2-85F3-2CA9D64AF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04F4F-CF8F-4B4F-8AB5-7D708D2123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2409F-2625-47D3-9A8C-2FB2DD564125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7781A-0A2A-4421-A302-D15E450BE1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70961-E8EF-42F6-88B2-3679E265E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E5930-266F-4F99-87D7-38A02AF0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51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VUI HỌC KINH THÁNH</a:t>
            </a: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 dirty="0">
                <a:ln w="9525">
                  <a:noFill/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CHÚA NHẬT XVII THƯỜNG NIÊN - NĂM 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067675" y="4089441"/>
            <a:ext cx="39354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 </a:t>
            </a:r>
            <a:r>
              <a:rPr lang="en-US" sz="3200" b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LẤY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 </a:t>
            </a:r>
            <a:r>
              <a:rPr lang="en-US" sz="32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TRỜI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-33959" y="4089441"/>
            <a:ext cx="40319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ĐÁNH </a:t>
            </a:r>
            <a:r>
              <a:rPr lang="en-US" sz="3200" b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MỌI </a:t>
            </a:r>
            <a:r>
              <a:rPr lang="en-US" sz="32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ở đó, người ta sẽ phải khóc lóc nghiến răng.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829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Anh em có hiểu tất cả những điều ấy không?” Họ đáp : “Thưa hiểu.”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07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Người bảo họ : “Bởi vậy, bất cứ kinh sư nào đã được học hỏi về Nước Trời,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065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thì cũng giống như chủ nhà kia lấy ra từ trong kho tàng của mình cả cái mới lẫn cái cũ.”</a:t>
            </a:r>
            <a:b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sz="72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ĐÓ LÀ LỜI CHÚA</a:t>
            </a:r>
            <a:endParaRPr lang="en-US" sz="7200" b="1" i="1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780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39484" y="131844"/>
            <a:ext cx="546341" cy="51037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39484" y="744977"/>
            <a:ext cx="546341" cy="51037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39484" y="1358532"/>
            <a:ext cx="546341" cy="51037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39484" y="1933565"/>
            <a:ext cx="546341" cy="51037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39484" y="2574406"/>
            <a:ext cx="546341" cy="51037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39484" y="3175796"/>
            <a:ext cx="546341" cy="51037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66" name="Star: 10 Points 65">
            <a:extLst>
              <a:ext uri="{FF2B5EF4-FFF2-40B4-BE49-F238E27FC236}">
                <a16:creationId xmlns:a16="http://schemas.microsoft.com/office/drawing/2014/main" id="{53DC7DFF-EA5E-4A83-9817-CD4DFFD04E76}"/>
              </a:ext>
            </a:extLst>
          </p:cNvPr>
          <p:cNvSpPr/>
          <p:nvPr/>
        </p:nvSpPr>
        <p:spPr>
          <a:xfrm>
            <a:off x="339483" y="3759347"/>
            <a:ext cx="546341" cy="51037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/>
              </a:rPr>
              <a:t>7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Star: 10 Points 67">
            <a:extLst>
              <a:ext uri="{FF2B5EF4-FFF2-40B4-BE49-F238E27FC236}">
                <a16:creationId xmlns:a16="http://schemas.microsoft.com/office/drawing/2014/main" id="{5805A384-3591-4F5E-A234-3066F6A07A84}"/>
              </a:ext>
            </a:extLst>
          </p:cNvPr>
          <p:cNvSpPr/>
          <p:nvPr/>
        </p:nvSpPr>
        <p:spPr>
          <a:xfrm>
            <a:off x="339484" y="4342899"/>
            <a:ext cx="546341" cy="51037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/>
              </a:rPr>
              <a:t>8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C8A3621-BDDF-462C-BBB4-96C0B3CCC91C}"/>
              </a:ext>
            </a:extLst>
          </p:cNvPr>
          <p:cNvSpPr/>
          <p:nvPr/>
        </p:nvSpPr>
        <p:spPr>
          <a:xfrm>
            <a:off x="0" y="50397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3600" b="1" dirty="0">
                <a:solidFill>
                  <a:srgbClr val="FF0000"/>
                </a:solidFill>
                <a:latin typeface="Arial (Body)"/>
              </a:rPr>
              <a:t>1.	ÔNG TA RA ĐI, … … NHỮNG GÌ MÌNH CÓ MÀ MUA VIÊN NGỌC ẤY.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2EB26E8-91C5-4C74-A626-7315A597D092}"/>
              </a:ext>
            </a:extLst>
          </p:cNvPr>
          <p:cNvSpPr/>
          <p:nvPr/>
        </p:nvSpPr>
        <p:spPr>
          <a:xfrm>
            <a:off x="0" y="50397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3600" b="1" dirty="0">
                <a:solidFill>
                  <a:srgbClr val="FF0000"/>
                </a:solidFill>
                <a:latin typeface="Arial (Body)"/>
              </a:rPr>
              <a:t>2.	CÓ NGƯỜI KIA GẶP ĐƯỢC THÌ LIỀN CHÔN GIẤU LẠI, RỒI … … ĐI BÁN TẤT CẢ NHỮNG GÌ MÌNH CÓ MÀ MUA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CC9267F-F4B3-457B-A4D3-DD907E9D8613}"/>
              </a:ext>
            </a:extLst>
          </p:cNvPr>
          <p:cNvSpPr/>
          <p:nvPr/>
        </p:nvSpPr>
        <p:spPr>
          <a:xfrm>
            <a:off x="0" y="50397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3600" b="1" dirty="0">
                <a:solidFill>
                  <a:srgbClr val="FF0000"/>
                </a:solidFill>
                <a:latin typeface="Arial (Body)"/>
              </a:rPr>
              <a:t>3.	DỤ NGÔN ĐẦU TIÊN TRONG BÀI TIN MỪNG, NGƯỜI KIA ĐÃ ĐI TÌM KIẾM THỨ GÌ?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D5D6027-D793-4487-A4FF-970749DC2A15}"/>
              </a:ext>
            </a:extLst>
          </p:cNvPr>
          <p:cNvSpPr/>
          <p:nvPr/>
        </p:nvSpPr>
        <p:spPr>
          <a:xfrm>
            <a:off x="0" y="50397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3600" b="1" dirty="0">
                <a:solidFill>
                  <a:srgbClr val="FF0000"/>
                </a:solidFill>
                <a:latin typeface="Arial (Body)"/>
              </a:rPr>
              <a:t>4.	CÁC THIÊN SỨ QUĂNG CHÚNG VÀO LÒ LỬA ; Ở ĐÓ, NGƯỜI TA SẼ PHẢI … … NGHIẾN RĂNG.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A05CA127-DD32-4436-8AD6-E8BC5FF46061}"/>
              </a:ext>
            </a:extLst>
          </p:cNvPr>
          <p:cNvSpPr/>
          <p:nvPr/>
        </p:nvSpPr>
        <p:spPr>
          <a:xfrm>
            <a:off x="0" y="50397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3600" b="1" dirty="0">
                <a:solidFill>
                  <a:srgbClr val="FF0000"/>
                </a:solidFill>
                <a:latin typeface="Arial (Body)"/>
              </a:rPr>
              <a:t>5.	NƯỚC TRỜI LẠI CÒN GIỐNG NHƯ CHUYỆN CHIẾC LƯỚI THẢ XUỐNG BIỂN, GOM ĐƯỢC … …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35A4E45-96AB-406F-9C6C-BB98DC45B358}"/>
              </a:ext>
            </a:extLst>
          </p:cNvPr>
          <p:cNvSpPr/>
          <p:nvPr/>
        </p:nvSpPr>
        <p:spPr>
          <a:xfrm>
            <a:off x="0" y="50397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3600" b="1" dirty="0">
                <a:solidFill>
                  <a:srgbClr val="FF0000"/>
                </a:solidFill>
                <a:latin typeface="Arial (Body)"/>
              </a:rPr>
              <a:t>6.	NGƯỜI KIA ĐÃ TÌM THẤY KHO BÁU Ở ĐÂU?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76CAB2A-4E91-456B-A8E7-78172486B3BC}"/>
              </a:ext>
            </a:extLst>
          </p:cNvPr>
          <p:cNvSpPr/>
          <p:nvPr/>
        </p:nvSpPr>
        <p:spPr>
          <a:xfrm>
            <a:off x="0" y="50397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3600" b="1" dirty="0">
                <a:solidFill>
                  <a:srgbClr val="FF0000"/>
                </a:solidFill>
                <a:latin typeface="Arial (Body)"/>
              </a:rPr>
              <a:t>7.	NGƯỜI THƯƠNG GIA TRONG DỤ NGÔN THỨ HAI ĐI TÌM KIẾM THỨ GÌ?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1F88E22-0053-4C94-9100-F947235C5526}"/>
              </a:ext>
            </a:extLst>
          </p:cNvPr>
          <p:cNvSpPr/>
          <p:nvPr/>
        </p:nvSpPr>
        <p:spPr>
          <a:xfrm>
            <a:off x="0" y="50397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3600" b="1" dirty="0">
                <a:solidFill>
                  <a:srgbClr val="FF0000"/>
                </a:solidFill>
                <a:latin typeface="Arial (Body)"/>
              </a:rPr>
              <a:t>8.	NGƯỜI THƯƠNG GIA ĐÃ TÌM ĐƯỢC THỨ GÌ KHIẾN ÔNG BÁN TẤT CẢ ĐỂ MUA?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6D27D47-428A-4073-9C26-898339F795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561095"/>
              </p:ext>
            </p:extLst>
          </p:nvPr>
        </p:nvGraphicFramePr>
        <p:xfrm>
          <a:off x="1241424" y="186395"/>
          <a:ext cx="9178930" cy="4757080"/>
        </p:xfrm>
        <a:graphic>
          <a:graphicData uri="http://schemas.openxmlformats.org/drawingml/2006/table">
            <a:tbl>
              <a:tblPr firstRow="1" firstCol="1" bandRow="1"/>
              <a:tblGrid>
                <a:gridCol w="917893">
                  <a:extLst>
                    <a:ext uri="{9D8B030D-6E8A-4147-A177-3AD203B41FA5}">
                      <a16:colId xmlns:a16="http://schemas.microsoft.com/office/drawing/2014/main" val="1254693452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148256597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3501095327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3479803315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1147890769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2169156924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3591037084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1786044153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604321399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753903091"/>
                    </a:ext>
                  </a:extLst>
                </a:gridCol>
              </a:tblGrid>
              <a:tr h="5946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B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Ấ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Ả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050537"/>
                  </a:ext>
                </a:extLst>
              </a:tr>
              <a:tr h="5946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V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Ừ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289050"/>
                  </a:ext>
                </a:extLst>
              </a:tr>
              <a:tr h="5946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K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B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882377"/>
                  </a:ext>
                </a:extLst>
              </a:tr>
              <a:tr h="5946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K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Ó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Ó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3578358"/>
                  </a:ext>
                </a:extLst>
              </a:tr>
              <a:tr h="5946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Ủ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Ứ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7865145"/>
                  </a:ext>
                </a:extLst>
              </a:tr>
              <a:tr h="5946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Ử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R</a:t>
                      </a:r>
                      <a:endParaRPr lang="en-US" sz="2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Ộ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2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3961702"/>
                  </a:ext>
                </a:extLst>
              </a:tr>
              <a:tr h="5946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Ọ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2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Q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Ý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155738"/>
                  </a:ext>
                </a:extLst>
              </a:tr>
              <a:tr h="5946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Ì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Ọ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2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202419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EB4C8682-C69F-418D-A3CE-2EE5923F509D}"/>
              </a:ext>
            </a:extLst>
          </p:cNvPr>
          <p:cNvSpPr/>
          <p:nvPr/>
        </p:nvSpPr>
        <p:spPr>
          <a:xfrm>
            <a:off x="1241424" y="3163109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C7E0DD88-0BD8-4DFF-A1B6-5B9198076E50}"/>
              </a:ext>
            </a:extLst>
          </p:cNvPr>
          <p:cNvSpPr/>
          <p:nvPr/>
        </p:nvSpPr>
        <p:spPr>
          <a:xfrm>
            <a:off x="2157698" y="3163109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1B53B480-3765-49A7-9167-A1FFB36BE291}"/>
              </a:ext>
            </a:extLst>
          </p:cNvPr>
          <p:cNvSpPr/>
          <p:nvPr/>
        </p:nvSpPr>
        <p:spPr>
          <a:xfrm>
            <a:off x="3080900" y="3162265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F2716466-D245-40DF-99FC-5650BA4F3A8A}"/>
              </a:ext>
            </a:extLst>
          </p:cNvPr>
          <p:cNvSpPr/>
          <p:nvPr/>
        </p:nvSpPr>
        <p:spPr>
          <a:xfrm>
            <a:off x="3997174" y="3162265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9D76AB30-6822-4852-B2BC-6DCE21C3D228}"/>
              </a:ext>
            </a:extLst>
          </p:cNvPr>
          <p:cNvSpPr/>
          <p:nvPr/>
        </p:nvSpPr>
        <p:spPr>
          <a:xfrm>
            <a:off x="4913448" y="3162265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A789E327-D314-4384-AFE9-B0AC97D0BBB4}"/>
              </a:ext>
            </a:extLst>
          </p:cNvPr>
          <p:cNvSpPr/>
          <p:nvPr/>
        </p:nvSpPr>
        <p:spPr>
          <a:xfrm>
            <a:off x="5833186" y="3162265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542FF27-4B29-4870-971B-B38400DA70D6}"/>
              </a:ext>
            </a:extLst>
          </p:cNvPr>
          <p:cNvSpPr/>
          <p:nvPr/>
        </p:nvSpPr>
        <p:spPr>
          <a:xfrm>
            <a:off x="6749460" y="3161421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1A27D021-7288-4C72-AB80-D3B80BDE72D2}"/>
              </a:ext>
            </a:extLst>
          </p:cNvPr>
          <p:cNvSpPr/>
          <p:nvPr/>
        </p:nvSpPr>
        <p:spPr>
          <a:xfrm>
            <a:off x="7669198" y="3161421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7212EFB-3244-46EC-BDDF-C7380256D272}"/>
              </a:ext>
            </a:extLst>
          </p:cNvPr>
          <p:cNvSpPr/>
          <p:nvPr/>
        </p:nvSpPr>
        <p:spPr>
          <a:xfrm>
            <a:off x="8588936" y="3161421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B407B890-FD41-4454-B236-7F14BF1CE1B0}"/>
              </a:ext>
            </a:extLst>
          </p:cNvPr>
          <p:cNvSpPr/>
          <p:nvPr/>
        </p:nvSpPr>
        <p:spPr>
          <a:xfrm>
            <a:off x="3077436" y="187239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0E643929-FA0D-48B0-AA89-71E87525433D}"/>
              </a:ext>
            </a:extLst>
          </p:cNvPr>
          <p:cNvSpPr/>
          <p:nvPr/>
        </p:nvSpPr>
        <p:spPr>
          <a:xfrm>
            <a:off x="3993710" y="187239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1F9794A3-A51D-496E-8182-F0B41550DF9B}"/>
              </a:ext>
            </a:extLst>
          </p:cNvPr>
          <p:cNvSpPr/>
          <p:nvPr/>
        </p:nvSpPr>
        <p:spPr>
          <a:xfrm>
            <a:off x="4916912" y="186395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EED46F2E-5B86-4B3A-931B-58FE03A06445}"/>
              </a:ext>
            </a:extLst>
          </p:cNvPr>
          <p:cNvSpPr/>
          <p:nvPr/>
        </p:nvSpPr>
        <p:spPr>
          <a:xfrm>
            <a:off x="5833186" y="186395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E0CEAF37-9AF4-4F74-8DD0-F0253766FFD5}"/>
              </a:ext>
            </a:extLst>
          </p:cNvPr>
          <p:cNvSpPr/>
          <p:nvPr/>
        </p:nvSpPr>
        <p:spPr>
          <a:xfrm>
            <a:off x="6749460" y="186395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046D5CC3-48EC-489D-BDC7-48D5F83EEC54}"/>
              </a:ext>
            </a:extLst>
          </p:cNvPr>
          <p:cNvSpPr/>
          <p:nvPr/>
        </p:nvSpPr>
        <p:spPr>
          <a:xfrm>
            <a:off x="7669198" y="186395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C8842605-20C9-4D57-908F-53C1756CB7EC}"/>
              </a:ext>
            </a:extLst>
          </p:cNvPr>
          <p:cNvSpPr/>
          <p:nvPr/>
        </p:nvSpPr>
        <p:spPr>
          <a:xfrm>
            <a:off x="8585472" y="185551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7F70B4BB-252D-4A0D-B030-C5983FE0F6C4}"/>
              </a:ext>
            </a:extLst>
          </p:cNvPr>
          <p:cNvSpPr/>
          <p:nvPr/>
        </p:nvSpPr>
        <p:spPr>
          <a:xfrm>
            <a:off x="9505210" y="185551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633F24E3-FE0D-4BBA-B6C7-C0422BC1D833}"/>
              </a:ext>
            </a:extLst>
          </p:cNvPr>
          <p:cNvSpPr/>
          <p:nvPr/>
        </p:nvSpPr>
        <p:spPr>
          <a:xfrm>
            <a:off x="3991836" y="788269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8DC242D4-4071-42BC-9D84-C47423020657}"/>
              </a:ext>
            </a:extLst>
          </p:cNvPr>
          <p:cNvSpPr/>
          <p:nvPr/>
        </p:nvSpPr>
        <p:spPr>
          <a:xfrm>
            <a:off x="4908110" y="788269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B681D81D-8DCF-48D7-82CB-805BF5DB571F}"/>
              </a:ext>
            </a:extLst>
          </p:cNvPr>
          <p:cNvSpPr/>
          <p:nvPr/>
        </p:nvSpPr>
        <p:spPr>
          <a:xfrm>
            <a:off x="5831312" y="787425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24476141-84FF-4AFD-A52E-02E944CC5C9A}"/>
              </a:ext>
            </a:extLst>
          </p:cNvPr>
          <p:cNvSpPr/>
          <p:nvPr/>
        </p:nvSpPr>
        <p:spPr>
          <a:xfrm>
            <a:off x="6747586" y="787425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78C11B84-969D-4D85-85B3-FF734B1EA6B2}"/>
              </a:ext>
            </a:extLst>
          </p:cNvPr>
          <p:cNvSpPr/>
          <p:nvPr/>
        </p:nvSpPr>
        <p:spPr>
          <a:xfrm>
            <a:off x="7663860" y="787425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501B2B59-C291-45B8-9BAA-9B2015E3D95B}"/>
              </a:ext>
            </a:extLst>
          </p:cNvPr>
          <p:cNvSpPr/>
          <p:nvPr/>
        </p:nvSpPr>
        <p:spPr>
          <a:xfrm>
            <a:off x="8583598" y="787425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1F3FE965-7FA9-40D3-94A5-5155C2ED0897}"/>
              </a:ext>
            </a:extLst>
          </p:cNvPr>
          <p:cNvSpPr/>
          <p:nvPr/>
        </p:nvSpPr>
        <p:spPr>
          <a:xfrm>
            <a:off x="9499872" y="786581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22C66F33-2BE0-4E6C-8074-18A131D9D8EF}"/>
              </a:ext>
            </a:extLst>
          </p:cNvPr>
          <p:cNvSpPr/>
          <p:nvPr/>
        </p:nvSpPr>
        <p:spPr>
          <a:xfrm>
            <a:off x="3072098" y="1387611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49305506-98B3-4E30-BB7E-BBE98C73441E}"/>
              </a:ext>
            </a:extLst>
          </p:cNvPr>
          <p:cNvSpPr/>
          <p:nvPr/>
        </p:nvSpPr>
        <p:spPr>
          <a:xfrm>
            <a:off x="3988372" y="1387611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975DD898-A797-4B7E-BFB5-298E202D8B4F}"/>
              </a:ext>
            </a:extLst>
          </p:cNvPr>
          <p:cNvSpPr/>
          <p:nvPr/>
        </p:nvSpPr>
        <p:spPr>
          <a:xfrm>
            <a:off x="4911574" y="1386767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CF2AF1CE-2AC5-45DD-94B5-14DDA0AA67DD}"/>
              </a:ext>
            </a:extLst>
          </p:cNvPr>
          <p:cNvSpPr/>
          <p:nvPr/>
        </p:nvSpPr>
        <p:spPr>
          <a:xfrm>
            <a:off x="5827848" y="1386767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72D5AFA6-2622-4DB3-98F8-A54DA935110D}"/>
              </a:ext>
            </a:extLst>
          </p:cNvPr>
          <p:cNvSpPr/>
          <p:nvPr/>
        </p:nvSpPr>
        <p:spPr>
          <a:xfrm>
            <a:off x="6744122" y="1386767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E28D7EF6-0591-4FF5-BED4-9AA042DF0D43}"/>
              </a:ext>
            </a:extLst>
          </p:cNvPr>
          <p:cNvSpPr/>
          <p:nvPr/>
        </p:nvSpPr>
        <p:spPr>
          <a:xfrm>
            <a:off x="7663860" y="1386767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9E8F579C-6A8B-4F83-9032-4FFB3F619AE4}"/>
              </a:ext>
            </a:extLst>
          </p:cNvPr>
          <p:cNvSpPr/>
          <p:nvPr/>
        </p:nvSpPr>
        <p:spPr>
          <a:xfrm>
            <a:off x="2159288" y="1968503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C6FAAB63-B2A2-4D85-973B-96398C6A82E9}"/>
              </a:ext>
            </a:extLst>
          </p:cNvPr>
          <p:cNvSpPr/>
          <p:nvPr/>
        </p:nvSpPr>
        <p:spPr>
          <a:xfrm>
            <a:off x="3075562" y="1968503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83B080C0-7775-497F-894C-80B6124E1EFA}"/>
              </a:ext>
            </a:extLst>
          </p:cNvPr>
          <p:cNvSpPr/>
          <p:nvPr/>
        </p:nvSpPr>
        <p:spPr>
          <a:xfrm>
            <a:off x="3998764" y="1967659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D5E5A573-4D2B-460B-8D94-2997A8BBFE3D}"/>
              </a:ext>
            </a:extLst>
          </p:cNvPr>
          <p:cNvSpPr/>
          <p:nvPr/>
        </p:nvSpPr>
        <p:spPr>
          <a:xfrm>
            <a:off x="4915038" y="1967659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F3593273-A155-4B93-BE91-4BF147375D66}"/>
              </a:ext>
            </a:extLst>
          </p:cNvPr>
          <p:cNvSpPr/>
          <p:nvPr/>
        </p:nvSpPr>
        <p:spPr>
          <a:xfrm>
            <a:off x="5831312" y="1967659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C027FEF5-8A26-459E-B28C-041E202F8389}"/>
              </a:ext>
            </a:extLst>
          </p:cNvPr>
          <p:cNvSpPr/>
          <p:nvPr/>
        </p:nvSpPr>
        <p:spPr>
          <a:xfrm>
            <a:off x="6751050" y="1967659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5BEFB844-3C7C-4066-AFB2-2CFB4ED3B5FB}"/>
              </a:ext>
            </a:extLst>
          </p:cNvPr>
          <p:cNvSpPr/>
          <p:nvPr/>
        </p:nvSpPr>
        <p:spPr>
          <a:xfrm>
            <a:off x="7667324" y="1966815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53453272-F8CC-4EB2-BD81-0FD07A005E85}"/>
              </a:ext>
            </a:extLst>
          </p:cNvPr>
          <p:cNvSpPr/>
          <p:nvPr/>
        </p:nvSpPr>
        <p:spPr>
          <a:xfrm>
            <a:off x="3079310" y="2567845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DDB7197A-CB71-4B2F-B744-47E0B4253C9C}"/>
              </a:ext>
            </a:extLst>
          </p:cNvPr>
          <p:cNvSpPr/>
          <p:nvPr/>
        </p:nvSpPr>
        <p:spPr>
          <a:xfrm>
            <a:off x="3995584" y="2567845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A6A58FA7-831D-49E2-992A-1774783FA4B8}"/>
              </a:ext>
            </a:extLst>
          </p:cNvPr>
          <p:cNvSpPr/>
          <p:nvPr/>
        </p:nvSpPr>
        <p:spPr>
          <a:xfrm>
            <a:off x="4918786" y="2567001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477E2044-8718-463A-A877-981B2B29153F}"/>
              </a:ext>
            </a:extLst>
          </p:cNvPr>
          <p:cNvSpPr/>
          <p:nvPr/>
        </p:nvSpPr>
        <p:spPr>
          <a:xfrm>
            <a:off x="5835060" y="2567001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CDDE435F-8AEA-474B-BD15-E899A69845EC}"/>
              </a:ext>
            </a:extLst>
          </p:cNvPr>
          <p:cNvSpPr/>
          <p:nvPr/>
        </p:nvSpPr>
        <p:spPr>
          <a:xfrm>
            <a:off x="6751334" y="2567001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9C76B353-BB6E-454E-BA21-4B1A08C49E21}"/>
              </a:ext>
            </a:extLst>
          </p:cNvPr>
          <p:cNvSpPr/>
          <p:nvPr/>
        </p:nvSpPr>
        <p:spPr>
          <a:xfrm>
            <a:off x="7671072" y="2567001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98C25037-F827-491F-9402-8C1C10FA0A57}"/>
              </a:ext>
            </a:extLst>
          </p:cNvPr>
          <p:cNvSpPr/>
          <p:nvPr/>
        </p:nvSpPr>
        <p:spPr>
          <a:xfrm>
            <a:off x="8587346" y="2566157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C10B7953-9AC3-49F6-8C28-1FD0F228F8E1}"/>
              </a:ext>
            </a:extLst>
          </p:cNvPr>
          <p:cNvSpPr/>
          <p:nvPr/>
        </p:nvSpPr>
        <p:spPr>
          <a:xfrm>
            <a:off x="3082774" y="3749767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B0673C4F-7F71-4C5C-8001-46612BA21882}"/>
              </a:ext>
            </a:extLst>
          </p:cNvPr>
          <p:cNvSpPr/>
          <p:nvPr/>
        </p:nvSpPr>
        <p:spPr>
          <a:xfrm>
            <a:off x="3999048" y="3749767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E2453F10-B02E-4204-9106-BB6933FFCF51}"/>
              </a:ext>
            </a:extLst>
          </p:cNvPr>
          <p:cNvSpPr/>
          <p:nvPr/>
        </p:nvSpPr>
        <p:spPr>
          <a:xfrm>
            <a:off x="4922250" y="3748923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18C6C15C-AAD8-4A0C-AB68-637328446046}"/>
              </a:ext>
            </a:extLst>
          </p:cNvPr>
          <p:cNvSpPr/>
          <p:nvPr/>
        </p:nvSpPr>
        <p:spPr>
          <a:xfrm>
            <a:off x="5838524" y="3748923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6A98F1A2-27DE-4FD1-BE3B-0153EB57F291}"/>
              </a:ext>
            </a:extLst>
          </p:cNvPr>
          <p:cNvSpPr/>
          <p:nvPr/>
        </p:nvSpPr>
        <p:spPr>
          <a:xfrm>
            <a:off x="6754798" y="3748923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CF91712E-610B-404E-8ABE-222E273F58CE}"/>
              </a:ext>
            </a:extLst>
          </p:cNvPr>
          <p:cNvSpPr/>
          <p:nvPr/>
        </p:nvSpPr>
        <p:spPr>
          <a:xfrm>
            <a:off x="7674536" y="3748923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362CA9-E00C-46E0-802C-A19A0AF1EDCA}"/>
              </a:ext>
            </a:extLst>
          </p:cNvPr>
          <p:cNvSpPr/>
          <p:nvPr/>
        </p:nvSpPr>
        <p:spPr>
          <a:xfrm>
            <a:off x="8590810" y="3748079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3E6FA786-4512-4C29-8576-8A6577A6B979}"/>
              </a:ext>
            </a:extLst>
          </p:cNvPr>
          <p:cNvSpPr/>
          <p:nvPr/>
        </p:nvSpPr>
        <p:spPr>
          <a:xfrm>
            <a:off x="3994811" y="4345439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FFAE8396-28A9-43B4-9819-C619060ED559}"/>
              </a:ext>
            </a:extLst>
          </p:cNvPr>
          <p:cNvSpPr/>
          <p:nvPr/>
        </p:nvSpPr>
        <p:spPr>
          <a:xfrm>
            <a:off x="4911085" y="4345439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F33011F2-4FB4-443B-AB54-3F05B3C68B4A}"/>
              </a:ext>
            </a:extLst>
          </p:cNvPr>
          <p:cNvSpPr/>
          <p:nvPr/>
        </p:nvSpPr>
        <p:spPr>
          <a:xfrm>
            <a:off x="5834287" y="4344595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8DE03F6F-1923-4D97-B4E3-CD4287B0FE29}"/>
              </a:ext>
            </a:extLst>
          </p:cNvPr>
          <p:cNvSpPr/>
          <p:nvPr/>
        </p:nvSpPr>
        <p:spPr>
          <a:xfrm>
            <a:off x="6750561" y="4344595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EF6E7FF8-7E35-4A60-A270-5EAAF0787CB7}"/>
              </a:ext>
            </a:extLst>
          </p:cNvPr>
          <p:cNvSpPr/>
          <p:nvPr/>
        </p:nvSpPr>
        <p:spPr>
          <a:xfrm>
            <a:off x="7666835" y="4344595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D30D935B-D4A3-47AC-AEE4-3049E1856F92}"/>
              </a:ext>
            </a:extLst>
          </p:cNvPr>
          <p:cNvSpPr/>
          <p:nvPr/>
        </p:nvSpPr>
        <p:spPr>
          <a:xfrm>
            <a:off x="8586573" y="4344595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4D6D7087-35FA-4964-A086-440F32E1D2C2}"/>
              </a:ext>
            </a:extLst>
          </p:cNvPr>
          <p:cNvSpPr/>
          <p:nvPr/>
        </p:nvSpPr>
        <p:spPr>
          <a:xfrm>
            <a:off x="9502847" y="4343751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5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1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1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1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1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1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1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4" dur="1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7" dur="1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0" dur="1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3" dur="1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6" dur="1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9" dur="1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2" dur="1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6" dur="1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9" dur="1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2" dur="1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5" dur="1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8" dur="1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1" dur="1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5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1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5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6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0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0" dur="1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3" dur="1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6" dur="1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9" dur="1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2" dur="1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5" dur="1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8" dur="1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8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9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0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5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7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8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2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3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4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5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7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8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9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0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3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4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5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7" dur="1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0" dur="1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3" dur="1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6" dur="1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9" dur="1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2" dur="1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5" dur="1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7" dur="1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0" dur="1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3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6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9" dur="1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2" dur="1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5" dur="1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8" dur="1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1" fill="hold">
                      <p:stCondLst>
                        <p:cond delay="0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9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0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2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5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9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0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2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3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4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5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9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0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4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7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9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0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" fill="hold">
                      <p:stCondLst>
                        <p:cond delay="indefinite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7" dur="1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0" dur="1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3" dur="1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6" dur="1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9" dur="1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2" dur="1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5" dur="1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8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8" fill="hold">
                      <p:stCondLst>
                        <p:cond delay="0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5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9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0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1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2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9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0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1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2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4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5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6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9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0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1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4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5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6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7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8" fill="hold">
                      <p:stCondLst>
                        <p:cond delay="indefinite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4" dur="1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7" dur="1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0" dur="1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3" dur="1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6" dur="1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9" dur="1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2" dur="1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70" grpId="0" animBg="1"/>
      <p:bldP spid="70" grpId="1" animBg="1"/>
      <p:bldP spid="76" grpId="0" animBg="1"/>
      <p:bldP spid="76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90" grpId="0" animBg="1"/>
      <p:bldP spid="90" grpId="1" animBg="1"/>
      <p:bldP spid="91" grpId="0" animBg="1"/>
      <p:bldP spid="91" grpId="1" animBg="1"/>
      <p:bldP spid="8" grpId="0" animBg="1"/>
      <p:bldP spid="8" grpId="1" animBg="1"/>
      <p:bldP spid="92" grpId="0" animBg="1"/>
      <p:bldP spid="92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2" grpId="0" animBg="1"/>
      <p:bldP spid="102" grpId="1" animBg="1"/>
      <p:bldP spid="103" grpId="0" animBg="1"/>
      <p:bldP spid="103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3" grpId="0" animBg="1"/>
      <p:bldP spid="113" grpId="1" animBg="1"/>
      <p:bldP spid="114" grpId="0" animBg="1"/>
      <p:bldP spid="114" grpId="1" animBg="1"/>
      <p:bldP spid="121" grpId="0" animBg="1"/>
      <p:bldP spid="121" grpId="1" animBg="1"/>
      <p:bldP spid="128" grpId="0" animBg="1"/>
      <p:bldP spid="128" grpId="1" animBg="1"/>
      <p:bldP spid="141" grpId="0" animBg="1"/>
      <p:bldP spid="141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4" grpId="0" animBg="1"/>
      <p:bldP spid="174" grpId="1" animBg="1"/>
      <p:bldP spid="175" grpId="0" animBg="1"/>
      <p:bldP spid="175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92" grpId="0" animBg="1"/>
      <p:bldP spid="192" grpId="1" animBg="1"/>
      <p:bldP spid="193" grpId="0" animBg="1"/>
      <p:bldP spid="193" grpId="1" animBg="1"/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  <p:bldP spid="199" grpId="1" animBg="1"/>
      <p:bldP spid="200" grpId="0" animBg="1"/>
      <p:bldP spid="200" grpId="1" animBg="1"/>
      <p:bldP spid="201" grpId="0" animBg="1"/>
      <p:bldP spid="201" grpId="1" animBg="1"/>
      <p:bldP spid="202" grpId="0" animBg="1"/>
      <p:bldP spid="20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5AE5C6C-E2E8-4207-B8C5-F6EE2B3B0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86972"/>
              </p:ext>
            </p:extLst>
          </p:nvPr>
        </p:nvGraphicFramePr>
        <p:xfrm>
          <a:off x="600075" y="390524"/>
          <a:ext cx="10934700" cy="6086472"/>
        </p:xfrm>
        <a:graphic>
          <a:graphicData uri="http://schemas.openxmlformats.org/drawingml/2006/table">
            <a:tbl>
              <a:tblPr firstRow="1" firstCol="1" bandRow="1"/>
              <a:tblGrid>
                <a:gridCol w="1093470">
                  <a:extLst>
                    <a:ext uri="{9D8B030D-6E8A-4147-A177-3AD203B41FA5}">
                      <a16:colId xmlns:a16="http://schemas.microsoft.com/office/drawing/2014/main" val="4101525648"/>
                    </a:ext>
                  </a:extLst>
                </a:gridCol>
                <a:gridCol w="1093470">
                  <a:extLst>
                    <a:ext uri="{9D8B030D-6E8A-4147-A177-3AD203B41FA5}">
                      <a16:colId xmlns:a16="http://schemas.microsoft.com/office/drawing/2014/main" val="3232220821"/>
                    </a:ext>
                  </a:extLst>
                </a:gridCol>
                <a:gridCol w="1093470">
                  <a:extLst>
                    <a:ext uri="{9D8B030D-6E8A-4147-A177-3AD203B41FA5}">
                      <a16:colId xmlns:a16="http://schemas.microsoft.com/office/drawing/2014/main" val="3937985470"/>
                    </a:ext>
                  </a:extLst>
                </a:gridCol>
                <a:gridCol w="1093470">
                  <a:extLst>
                    <a:ext uri="{9D8B030D-6E8A-4147-A177-3AD203B41FA5}">
                      <a16:colId xmlns:a16="http://schemas.microsoft.com/office/drawing/2014/main" val="3437200427"/>
                    </a:ext>
                  </a:extLst>
                </a:gridCol>
                <a:gridCol w="1093470">
                  <a:extLst>
                    <a:ext uri="{9D8B030D-6E8A-4147-A177-3AD203B41FA5}">
                      <a16:colId xmlns:a16="http://schemas.microsoft.com/office/drawing/2014/main" val="4192840611"/>
                    </a:ext>
                  </a:extLst>
                </a:gridCol>
                <a:gridCol w="1093470">
                  <a:extLst>
                    <a:ext uri="{9D8B030D-6E8A-4147-A177-3AD203B41FA5}">
                      <a16:colId xmlns:a16="http://schemas.microsoft.com/office/drawing/2014/main" val="2743575178"/>
                    </a:ext>
                  </a:extLst>
                </a:gridCol>
                <a:gridCol w="1093470">
                  <a:extLst>
                    <a:ext uri="{9D8B030D-6E8A-4147-A177-3AD203B41FA5}">
                      <a16:colId xmlns:a16="http://schemas.microsoft.com/office/drawing/2014/main" val="1439795734"/>
                    </a:ext>
                  </a:extLst>
                </a:gridCol>
                <a:gridCol w="1093470">
                  <a:extLst>
                    <a:ext uri="{9D8B030D-6E8A-4147-A177-3AD203B41FA5}">
                      <a16:colId xmlns:a16="http://schemas.microsoft.com/office/drawing/2014/main" val="3575219679"/>
                    </a:ext>
                  </a:extLst>
                </a:gridCol>
                <a:gridCol w="1093470">
                  <a:extLst>
                    <a:ext uri="{9D8B030D-6E8A-4147-A177-3AD203B41FA5}">
                      <a16:colId xmlns:a16="http://schemas.microsoft.com/office/drawing/2014/main" val="2440183061"/>
                    </a:ext>
                  </a:extLst>
                </a:gridCol>
                <a:gridCol w="1093470">
                  <a:extLst>
                    <a:ext uri="{9D8B030D-6E8A-4147-A177-3AD203B41FA5}">
                      <a16:colId xmlns:a16="http://schemas.microsoft.com/office/drawing/2014/main" val="991873075"/>
                    </a:ext>
                  </a:extLst>
                </a:gridCol>
              </a:tblGrid>
              <a:tr h="7608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B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4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2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Ấ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Ả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596511"/>
                  </a:ext>
                </a:extLst>
              </a:tr>
              <a:tr h="7608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V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Ứ</a:t>
                      </a:r>
                      <a:endParaRPr lang="en-US" sz="4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Ừ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903325"/>
                  </a:ext>
                </a:extLst>
              </a:tr>
              <a:tr h="7608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K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Ớ</a:t>
                      </a:r>
                      <a:endParaRPr lang="en-US" sz="4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B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6743451"/>
                  </a:ext>
                </a:extLst>
              </a:tr>
              <a:tr h="7608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K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Ó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4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Ó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25200"/>
                  </a:ext>
                </a:extLst>
              </a:tr>
              <a:tr h="7608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Ủ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4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Ứ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1857878"/>
                  </a:ext>
                </a:extLst>
              </a:tr>
              <a:tr h="7608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Ử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R</a:t>
                      </a:r>
                      <a:endParaRPr lang="en-US" sz="4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Ộ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7510066"/>
                  </a:ext>
                </a:extLst>
              </a:tr>
              <a:tr h="7608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Ờ</a:t>
                      </a:r>
                      <a:endParaRPr lang="en-US" sz="4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Q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Ý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782606"/>
                  </a:ext>
                </a:extLst>
              </a:tr>
              <a:tr h="7608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4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Ọ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2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798853"/>
                  </a:ext>
                </a:extLst>
              </a:tr>
            </a:tbl>
          </a:graphicData>
        </a:graphic>
      </p:graphicFrame>
      <p:pic>
        <p:nvPicPr>
          <p:cNvPr id="23" name="V.A – Tiếng Vỗ Tay">
            <a:hlinkClick r:id="" action="ppaction://media"/>
            <a:extLst>
              <a:ext uri="{FF2B5EF4-FFF2-40B4-BE49-F238E27FC236}">
                <a16:creationId xmlns:a16="http://schemas.microsoft.com/office/drawing/2014/main" id="{A0805407-9DEC-4D45-94D8-ED57B28FFD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3022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1596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9DE5C2-45FD-4DD2-8143-BAFD1DF36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7" y="562138"/>
            <a:ext cx="7350927" cy="57337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C63E21-2EC1-40CA-8D7F-E55EA5489D8B}"/>
              </a:ext>
            </a:extLst>
          </p:cNvPr>
          <p:cNvSpPr txBox="1"/>
          <p:nvPr/>
        </p:nvSpPr>
        <p:spPr>
          <a:xfrm>
            <a:off x="8534400" y="404292"/>
            <a:ext cx="3135086" cy="6049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BÁN TẤT CẢ NHỮNG GÌ ĐANG CÓ MÀ MUA</a:t>
            </a:r>
          </a:p>
        </p:txBody>
      </p:sp>
    </p:spTree>
    <p:extLst>
      <p:ext uri="{BB962C8B-B14F-4D97-AF65-F5344CB8AC3E}">
        <p14:creationId xmlns:p14="http://schemas.microsoft.com/office/powerpoint/2010/main" val="320981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27FFDE-9CD5-4E67-B014-858183DD8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9248" y="1591055"/>
            <a:ext cx="4875789" cy="3675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Thửa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ruộng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kho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báu</a:t>
              </a:r>
              <a:endPara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Ngọc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quý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kho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báu</a:t>
              </a:r>
              <a:endPara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Chiếc lưới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Thửa ruộng và chiếc lưới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7237" y="3646236"/>
            <a:ext cx="12240986" cy="807607"/>
            <a:chOff x="-1896924" y="4711697"/>
            <a:chExt cx="10567018" cy="692222"/>
          </a:xfrm>
          <a:solidFill>
            <a:srgbClr val="92D050"/>
          </a:solidFill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18119"/>
              <a:ext cx="9639069" cy="685800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Ngọc quý và kho báu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Trong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2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dụ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ngôn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đầu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Chúa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Giê-su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ví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Nước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Trời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giống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như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điều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gì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9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54108"/>
            <a:ext cx="12192000" cy="5903892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7200" b="1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Khi ấy, Đức Giê-su kể cho dân chúng dụ ngôn này : “Nước Trời giống như chuyện kho báu chôn giấu trong ruộng. </a:t>
            </a:r>
            <a:endParaRPr lang="en-US" sz="7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✠ TIN MỪNG CHÚA GIÊ-SU KI-TÔ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THEO THÁNH MÁT-THÊU✠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Rất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đẹp</a:t>
              </a:r>
              <a:endPara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Quý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hiếm</a:t>
              </a:r>
              <a:endPara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Người ta sẵn sàng bán mọi thứ để mua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Chỉ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A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B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đúng</a:t>
              </a:r>
              <a:endParaRPr lang="vi-VN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7237" y="4506182"/>
            <a:ext cx="12240986" cy="807627"/>
            <a:chOff x="-1896924" y="5448801"/>
            <a:chExt cx="10567018" cy="692242"/>
          </a:xfrm>
          <a:solidFill>
            <a:srgbClr val="92D050"/>
          </a:solidFill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5448801"/>
              <a:ext cx="835154" cy="685800"/>
            </a:xfrm>
            <a:prstGeom prst="flowChartAlternateProcess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5455243"/>
              <a:ext cx="9639069" cy="685800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Người ta sẵn sàng bán mọi thứ để mua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Đặc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điểm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chung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của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ngọc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quý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và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kho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báu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được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nêu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ra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trong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bài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Tin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Mừng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gì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9662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Nước trời tuyệt vời hơn tất cả mọi thứ</a:t>
              </a:r>
              <a:endPara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Nước trời khó tìm thấy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Nước trời không dành cho những người gian ác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Phải bán mọi thứ mới mua được nước trời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7237" y="2753578"/>
            <a:ext cx="12240986" cy="807627"/>
            <a:chOff x="-1896924" y="5448801"/>
            <a:chExt cx="10567018" cy="692242"/>
          </a:xfrm>
          <a:solidFill>
            <a:srgbClr val="92D050"/>
          </a:solidFill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5448801"/>
              <a:ext cx="835154" cy="685800"/>
            </a:xfrm>
            <a:prstGeom prst="flowChartAlternateProcess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5455243"/>
              <a:ext cx="9639069" cy="685800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Nước trời tuyệt vời hơn tất cả mọi thứ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 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Qua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bài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Tin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Mừng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Chúa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Giê-su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muốn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chúng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ta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hiểu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điều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gì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về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Nước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Trời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0378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Người gian ác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Người công chính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6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Người theo Đạo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6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Tất cả mọi người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7237" y="3635324"/>
            <a:ext cx="12240986" cy="807627"/>
            <a:chOff x="-1896924" y="5448801"/>
            <a:chExt cx="10567018" cy="692242"/>
          </a:xfrm>
          <a:solidFill>
            <a:srgbClr val="92D050"/>
          </a:solidFill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5448801"/>
              <a:ext cx="835154" cy="685800"/>
            </a:xfrm>
            <a:prstGeom prst="flowChartAlternateProcess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5455243"/>
              <a:ext cx="9639069" cy="685800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Người công chính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5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Vậy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những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người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như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nào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sẽ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được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vào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Nước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Trời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4971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572001" y="111512"/>
            <a:ext cx="7620000" cy="6289288"/>
          </a:xfrm>
          <a:prstGeom prst="cloudCallout">
            <a:avLst>
              <a:gd name="adj1" fmla="val -47502"/>
              <a:gd name="adj2" fmla="val 49905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5327627" y="1124287"/>
            <a:ext cx="6083719" cy="4459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5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Thiếu nhi Thánh Thể </a:t>
            </a:r>
            <a:r>
              <a:rPr lang="en-US" sz="5400" b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  <a:r>
              <a:rPr lang="vi-VN" sz="5400" b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5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làm gì để trở </a:t>
            </a:r>
            <a:r>
              <a:rPr lang="en-US" sz="54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nên</a:t>
            </a:r>
            <a:r>
              <a:rPr lang="vi-VN" sz="5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người công chính?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Có người kia gặp được thì liền chôn giấu lại, rồi vui mừng đi bán tất cả những gì mình có mà mua thửa ruộng ấy.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397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“Nước Trời lại cũng giống như chuyện một thương gia đi tìm ngọc đẹp.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676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Tìm được một viên ngọc quý, ông ta ra đi, bán tất cả những gì mình có mà mua viên ngọc ấy.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310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“Nước Trời lại còn giống như chuyện chiếc lưới thả xuống biển, gom được đủ thứ cá.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38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Khi lưới đầy, người ta kéo lên bãi, rồi ngồi nhặt cá tốt cho vào giỏ, còn cá xấu thì vứt ra ngoài.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553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Đến ngày tận thế, cũng sẽ xảy ra như vậy. Các thiên sứ sẽ xuất hiện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799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và tách biệt kẻ xấu ra khỏi hàng ngũ người công chính, rồi quăng chúng vào lò lửa;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202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884</Words>
  <Application>Microsoft Office PowerPoint</Application>
  <PresentationFormat>Widescreen</PresentationFormat>
  <Paragraphs>264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Algerian</vt:lpstr>
      <vt:lpstr>Arial</vt:lpstr>
      <vt:lpstr>Arial (Body)</vt:lpstr>
      <vt:lpstr>Calibri</vt:lpstr>
      <vt:lpstr>Calibri Light</vt:lpstr>
      <vt:lpstr>Tahoma</vt:lpstr>
      <vt:lpstr>Times New Roman</vt:lpstr>
      <vt:lpstr>Verdana</vt:lpstr>
      <vt:lpstr>Office Theme</vt:lpstr>
      <vt:lpstr>PowerPoint Presentation</vt:lpstr>
      <vt:lpstr>PowerPoint Presentation</vt:lpstr>
      <vt:lpstr>Có người kia gặp được thì liền chôn giấu lại, rồi vui mừng đi bán tất cả những gì mình có mà mua thửa ruộng ấy.</vt:lpstr>
      <vt:lpstr>“Nước Trời lại cũng giống như chuyện một thương gia đi tìm ngọc đẹp. </vt:lpstr>
      <vt:lpstr>Tìm được một viên ngọc quý, ông ta ra đi, bán tất cả những gì mình có mà mua viên ngọc ấy.</vt:lpstr>
      <vt:lpstr>“Nước Trời lại còn giống như chuyện chiếc lưới thả xuống biển, gom được đủ thứ cá.</vt:lpstr>
      <vt:lpstr>Khi lưới đầy, người ta kéo lên bãi, rồi ngồi nhặt cá tốt cho vào giỏ, còn cá xấu thì vứt ra ngoài. </vt:lpstr>
      <vt:lpstr>Đến ngày tận thế, cũng sẽ xảy ra như vậy. Các thiên sứ sẽ xuất hiện</vt:lpstr>
      <vt:lpstr>và tách biệt kẻ xấu ra khỏi hàng ngũ người công chính, rồi quăng chúng vào lò lửa; </vt:lpstr>
      <vt:lpstr>ở đó, người ta sẽ phải khóc lóc nghiến răng.</vt:lpstr>
      <vt:lpstr>Anh em có hiểu tất cả những điều ấy không?” Họ đáp : “Thưa hiểu.”</vt:lpstr>
      <vt:lpstr>Người bảo họ : “Bởi vậy, bất cứ kinh sư nào đã được học hỏi về Nước Trời, </vt:lpstr>
      <vt:lpstr>thì cũng giống như chủ nhà kia lấy ra từ trong kho tàng của mình cả cái mới lẫn cái cũ.”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8</cp:revision>
  <dcterms:created xsi:type="dcterms:W3CDTF">2020-07-24T00:31:52Z</dcterms:created>
  <dcterms:modified xsi:type="dcterms:W3CDTF">2023-07-28T15:42:08Z</dcterms:modified>
</cp:coreProperties>
</file>