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310" r:id="rId5"/>
    <p:sldId id="311" r:id="rId6"/>
    <p:sldId id="318" r:id="rId7"/>
    <p:sldId id="312" r:id="rId8"/>
    <p:sldId id="319" r:id="rId9"/>
    <p:sldId id="313" r:id="rId10"/>
    <p:sldId id="314" r:id="rId11"/>
    <p:sldId id="315" r:id="rId12"/>
    <p:sldId id="320" r:id="rId13"/>
    <p:sldId id="316" r:id="rId14"/>
    <p:sldId id="317" r:id="rId15"/>
    <p:sldId id="321" r:id="rId16"/>
    <p:sldId id="324" r:id="rId17"/>
    <p:sldId id="322" r:id="rId18"/>
    <p:sldId id="323" r:id="rId19"/>
    <p:sldId id="325" r:id="rId20"/>
    <p:sldId id="326" r:id="rId21"/>
    <p:sldId id="327" r:id="rId22"/>
    <p:sldId id="335" r:id="rId23"/>
    <p:sldId id="328" r:id="rId24"/>
    <p:sldId id="329" r:id="rId25"/>
    <p:sldId id="336" r:id="rId26"/>
    <p:sldId id="330" r:id="rId27"/>
    <p:sldId id="331" r:id="rId28"/>
    <p:sldId id="293" r:id="rId29"/>
    <p:sldId id="294" r:id="rId30"/>
    <p:sldId id="341" r:id="rId31"/>
    <p:sldId id="337" r:id="rId32"/>
    <p:sldId id="260" r:id="rId33"/>
    <p:sldId id="308" r:id="rId34"/>
    <p:sldId id="338" r:id="rId35"/>
    <p:sldId id="339" r:id="rId36"/>
    <p:sldId id="340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31F1-975B-4561-9AFC-F35826016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61414-169E-460F-987D-C67E00FD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C0AB-8161-4ED0-AD4B-C682D52B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92C82-6DF7-4918-B3CD-6C2A7A3C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A1378-348C-4548-AAC7-BF6D61A8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657E-657B-4E1D-B0BF-6A05CFCB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C69EF-98CC-40D5-8BBB-FAB2FE41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A43A-9795-45A9-82C4-8174094B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0CBE6-C4DE-4A99-9B26-27C1B194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DC48-FBE7-44CE-B1F8-A031B1C3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1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418AF-8E1D-4E19-A1C4-D29D4AE38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1A065-75EB-4BDD-98A7-C79D9513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02A6-8A90-4875-9FB9-94A95C8A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104F6-AAF0-4539-8DB4-47A175EE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CB99-9D66-49AA-A59B-F45D0ECE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72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72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20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76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7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464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03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21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0483-26E7-448F-8F0F-88E1709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F198-E8CF-4EFF-B5F5-46A84CA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6E36-67A6-4D83-982F-DF9457EF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20EA-B090-4722-BE09-41525592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E0C2-BB44-4D1D-8762-435C3B07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68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69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21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0443-1370-461B-B04C-E415087B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0CA33-482F-440B-833C-CDC2E7BB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524E2-13FB-4F01-A831-B2A548EF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4EC6-B497-4EC6-B64A-4AE1385B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BE8A-1459-471C-99EF-81156066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CDB6-5042-493A-B4BF-95C9ED06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C483-DBAE-46EF-B1DE-BE744B70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19CF2-C453-4045-9E90-4C4793D1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87CAB-608D-4261-AAF3-1E08B786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49817-C3E2-4534-928D-1A6718E5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6FCDC-045E-4C7F-96AE-D8515B8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FF2A-6B60-40C2-995E-7DF864EF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02A6B-7D94-4D70-AB2B-DE940F46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BE7F-76F6-4BC6-A375-ECFF4333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B8D6-2EBE-40DA-B1FB-04C255E70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15C00-AE1E-423E-A7D2-8BE012881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55786-1F4E-4144-BC9D-BDF130FF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B8657-2336-4760-917E-2A7C0546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FCF6-1508-4126-A1F3-B11AA748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7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27D2-7111-445E-AAA0-AB80676E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00EED-87C7-4951-801C-BBF888F1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4F356-0197-4C3E-8842-171FBBB9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24D76-92DB-4156-8E5C-CA6E49A0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02E60-7202-42B8-82BF-8FA63EBC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DFF21-CC13-4C3F-AD0A-0882568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7FA9A-E2E0-49A6-8E6C-EF755C1A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6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AE4D-E801-4622-984B-3E9B5DD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891C-D2D6-4BE0-89FB-A9203923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B097F-F295-4084-B334-AF27C883C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3595E-07A7-4ADB-995F-7215F9CE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5F641-1473-49FB-BEC7-2BA4BFC2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52F00-D221-45D8-BCA9-472FD11A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6669-38F2-422C-AACB-9CF6FDE4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62D3-4848-4E3F-A1FF-85A69A6DD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A654B-3419-4075-9C89-53C889E0B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0C650-7878-4B22-8E46-57AC82B8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7EFA0-3F80-438D-9AED-1D160EC9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775C-3E86-43A9-830E-7FFAB23B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37CD5-5023-4F39-B032-965381F5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3AB06-AB46-44D6-926D-65D22DF93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7197C-AFC6-4669-A945-79D6BE97D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8732-9998-4599-8860-22A18EF0ED30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1937-4517-4C2C-8FDB-1ADD1F763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0E96-08DA-4387-9D93-CBEDF650D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6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XVI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còn trình bày cho họ nghe một dụ ngôn khác. Người nói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1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cũng giống như chuyện hạt cải người nọ lấy gieo trong ruộng mình.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6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Tuy nó là loại nhỏ nhất trong tất cả các hạt giống, nhưng khi lớn lên, thì lại là thứ rau lớn nhất;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 trở thành cây, đến nỗi chim trời tới làm tổ trên cành được.”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2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còn kể cho họ một dụ ngôn khác : “Nước Trời cũng giống như chuyện nắm men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6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kia lấy vùi vào ba thúng bột, cho đến khi tất cả bột dậy men.”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6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Tất cả các điều ấy, Đức Giê-su dùng dụ ngôn mà nói với đám đông ; và Người không nói gì với họ mà không dùng dụ ngôn, 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5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hầu ứng nghiệm lời ngôn sứ đã nói : Mở miệng ra, tôi sẽ kể dụ ngôn, công bố những điều được giữ kín từ tạo thiên lập địa.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0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giờ, Đức Giê-su bỏ đám đông mà về nhà. Các môn đệ lại gần Người và thưa rằng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7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“Xin Thầy giải nghĩa dụ ngôn cỏ lùng trong ruộng cho chúng con nghe.”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2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trình bày cho dân chúng nghe dụ ngôn sau đây: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-1" y="215443"/>
            <a:ext cx="122379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MỪNG CHÚA GIÊ-SU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KI-TÔ THEO THÁNH MÁT-THÊU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đáp : “Kẻ gieo hạt giống tốt là Con Người. Ruộng là thế gian.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5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Hạt giống tốt, đó là con cái Nước Trời. Cỏ lùng là con cái Ác Thần.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Kẻ thù đã gieo cỏ lùng là quỷ dữ. Mùa gặt là ngày tận thế. Thợ gặt là các thiên sứ.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2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Vậy, như người ta gom cỏ lùng rồi lấy lửa đốt đi thế nào, thì đến ngày tận thế cũng sẽ xảy ra như vậy.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4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 Người sẽ sai các thiên sứ của Người tập trung mọi kẻ làm gương mù gương xấu và mọi kẻ làm điều gian ác,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9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mà tống ra khỏi Nước của Người, rồi quăng chúng vào lò lửa; ở đó, người ta sẽ phải khóc lóc nghiến răng.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6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người công chính sẽ chói lọi như mặt trời, trong Nước của Cha họ. Ai có tai thì nghe.”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37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131844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74497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358532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1933565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257440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317579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ED4F4C-DFAD-4D22-A859-0C0469376CBB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MỞ MIỆNG RA, TÔI SẼ KỂ DỤ NGÔN, CÔNG BỐ NHỮNG ĐIỀU ĐƯỢC … … TỪ TẠO THIÊN LẬP ĐỊA.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940EF2-C483-487D-BE73-5058429B7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47207"/>
              </p:ext>
            </p:extLst>
          </p:nvPr>
        </p:nvGraphicFramePr>
        <p:xfrm>
          <a:off x="1304924" y="80182"/>
          <a:ext cx="9105903" cy="4815672"/>
        </p:xfrm>
        <a:graphic>
          <a:graphicData uri="http://schemas.openxmlformats.org/drawingml/2006/table">
            <a:tbl>
              <a:tblPr firstRow="1" firstCol="1" bandRow="1"/>
              <a:tblGrid>
                <a:gridCol w="1011767">
                  <a:extLst>
                    <a:ext uri="{9D8B030D-6E8A-4147-A177-3AD203B41FA5}">
                      <a16:colId xmlns:a16="http://schemas.microsoft.com/office/drawing/2014/main" val="3560006027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814015395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944890878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157977172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1684969017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459507066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921950820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3574814631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719642207"/>
                    </a:ext>
                  </a:extLst>
                </a:gridCol>
              </a:tblGrid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890610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327473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1830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0509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51281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Ẻ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854565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321838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68341"/>
                  </a:ext>
                </a:extLst>
              </a:tr>
            </a:tbl>
          </a:graphicData>
        </a:graphic>
      </p:graphicFrame>
      <p:sp>
        <p:nvSpPr>
          <p:cNvPr id="66" name="Star: 10 Points 65">
            <a:extLst>
              <a:ext uri="{FF2B5EF4-FFF2-40B4-BE49-F238E27FC236}">
                <a16:creationId xmlns:a16="http://schemas.microsoft.com/office/drawing/2014/main" id="{53DC7DFF-EA5E-4A83-9817-CD4DFFD04E76}"/>
              </a:ext>
            </a:extLst>
          </p:cNvPr>
          <p:cNvSpPr/>
          <p:nvPr/>
        </p:nvSpPr>
        <p:spPr>
          <a:xfrm>
            <a:off x="339483" y="375934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tar: 10 Points 67">
            <a:extLst>
              <a:ext uri="{FF2B5EF4-FFF2-40B4-BE49-F238E27FC236}">
                <a16:creationId xmlns:a16="http://schemas.microsoft.com/office/drawing/2014/main" id="{5805A384-3591-4F5E-A234-3066F6A07A84}"/>
              </a:ext>
            </a:extLst>
          </p:cNvPr>
          <p:cNvSpPr/>
          <p:nvPr/>
        </p:nvSpPr>
        <p:spPr>
          <a:xfrm>
            <a:off x="339484" y="4342899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46AD57-39CC-4597-A07C-A512862FF3A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BẤY GIỜ NGƯỜI CÔNG CHÍNH SẼ … … NHƯ MẶT TRỜI, TRONG NƯỚC CỦA CHA HỌ.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EDAE670-F7A5-410F-AB6D-55559738F010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KHI CẮT NGHĨA, CHÚA GIÊ-SU NÓI RUỘNG TRONG DỤ NGÔN NGHĨA LÀ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BB5DD8-9FD3-4809-A1C1-3D5365167736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MÙA GẶT NGHĨA LÀ KHI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DBDF19-BDC6-40F0-ABC9-FF94BD9FCEB0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NHỮNG KẺ LÀM ĐIỀU GÌ SẼ BỊ TỐNG RA KHỎI NƯỚC THIÊN CHÚA?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F675147-65AA-498F-8D66-A385EEFE065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CỨ ĐỂ CẢ HAI CÙNG LỚN LÊN CHO TỚI…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1F6D211-FCC4-49D7-91FD-59A3D875D49A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8.	KẺ THÙ ĐÃ GIEO CỎ LÙNG VÀO RUỘNG KHI ÔNG CHỦ ĐANG LÀM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A2D071-9A73-4C78-B213-31139E5FD21F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KẺ NÀO ĐÃ GIEO CỎ LÙNG VÀO RUỘNG?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8D849-BE9E-4E27-B596-0BBD842A92D2}"/>
              </a:ext>
            </a:extLst>
          </p:cNvPr>
          <p:cNvSpPr/>
          <p:nvPr/>
        </p:nvSpPr>
        <p:spPr>
          <a:xfrm>
            <a:off x="1304924" y="430053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CF798F8-6E90-4FF0-9AB4-64DF56BF398E}"/>
              </a:ext>
            </a:extLst>
          </p:cNvPr>
          <p:cNvSpPr/>
          <p:nvPr/>
        </p:nvSpPr>
        <p:spPr>
          <a:xfrm>
            <a:off x="2317750" y="430053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0361538-D1F3-41BA-A152-397105605317}"/>
              </a:ext>
            </a:extLst>
          </p:cNvPr>
          <p:cNvSpPr/>
          <p:nvPr/>
        </p:nvSpPr>
        <p:spPr>
          <a:xfrm>
            <a:off x="3330576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043702-0170-42E3-9CC3-4F63AFD0A120}"/>
              </a:ext>
            </a:extLst>
          </p:cNvPr>
          <p:cNvSpPr/>
          <p:nvPr/>
        </p:nvSpPr>
        <p:spPr>
          <a:xfrm>
            <a:off x="4340226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000726-D46B-486C-A650-CE1F925D983B}"/>
              </a:ext>
            </a:extLst>
          </p:cNvPr>
          <p:cNvSpPr/>
          <p:nvPr/>
        </p:nvSpPr>
        <p:spPr>
          <a:xfrm>
            <a:off x="5353045" y="430053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EF6AE-F73D-41BA-9AEC-53BA7260AE2E}"/>
              </a:ext>
            </a:extLst>
          </p:cNvPr>
          <p:cNvSpPr/>
          <p:nvPr/>
        </p:nvSpPr>
        <p:spPr>
          <a:xfrm>
            <a:off x="6364283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A11FBF-2077-4033-8A55-1604D63DDEC6}"/>
              </a:ext>
            </a:extLst>
          </p:cNvPr>
          <p:cNvSpPr/>
          <p:nvPr/>
        </p:nvSpPr>
        <p:spPr>
          <a:xfrm>
            <a:off x="7377853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0AD8C90-3186-4AFB-A862-2C68D1CD42B4}"/>
              </a:ext>
            </a:extLst>
          </p:cNvPr>
          <p:cNvSpPr/>
          <p:nvPr/>
        </p:nvSpPr>
        <p:spPr>
          <a:xfrm>
            <a:off x="3328981" y="369534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DAD40F3-6A35-4F2C-ADCA-DE0078639A40}"/>
              </a:ext>
            </a:extLst>
          </p:cNvPr>
          <p:cNvSpPr/>
          <p:nvPr/>
        </p:nvSpPr>
        <p:spPr>
          <a:xfrm>
            <a:off x="4341807" y="369534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D0A09E9-2265-4430-BCE5-010E40EE7A23}"/>
              </a:ext>
            </a:extLst>
          </p:cNvPr>
          <p:cNvSpPr/>
          <p:nvPr/>
        </p:nvSpPr>
        <p:spPr>
          <a:xfrm>
            <a:off x="5354633" y="369600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CCEE955-D12A-4B0F-8B39-FC862B055CDC}"/>
              </a:ext>
            </a:extLst>
          </p:cNvPr>
          <p:cNvSpPr/>
          <p:nvPr/>
        </p:nvSpPr>
        <p:spPr>
          <a:xfrm>
            <a:off x="6364283" y="369600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2364B2-CBA4-48E5-8C7E-60650BED850D}"/>
              </a:ext>
            </a:extLst>
          </p:cNvPr>
          <p:cNvSpPr/>
          <p:nvPr/>
        </p:nvSpPr>
        <p:spPr>
          <a:xfrm>
            <a:off x="7377102" y="369534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52BB913-2C25-4CFF-82D5-5B06E6DCD9B3}"/>
              </a:ext>
            </a:extLst>
          </p:cNvPr>
          <p:cNvSpPr/>
          <p:nvPr/>
        </p:nvSpPr>
        <p:spPr>
          <a:xfrm>
            <a:off x="8388340" y="369600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AAA5507-617D-4EE3-A7F8-1343BA23ED02}"/>
              </a:ext>
            </a:extLst>
          </p:cNvPr>
          <p:cNvSpPr/>
          <p:nvPr/>
        </p:nvSpPr>
        <p:spPr>
          <a:xfrm>
            <a:off x="2316155" y="308478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31F5A90-4C51-4CAD-A3F0-454E6C84C8EC}"/>
              </a:ext>
            </a:extLst>
          </p:cNvPr>
          <p:cNvSpPr/>
          <p:nvPr/>
        </p:nvSpPr>
        <p:spPr>
          <a:xfrm>
            <a:off x="3328981" y="308478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40C4826-9458-4C9C-B020-DC41DFBA6867}"/>
              </a:ext>
            </a:extLst>
          </p:cNvPr>
          <p:cNvSpPr/>
          <p:nvPr/>
        </p:nvSpPr>
        <p:spPr>
          <a:xfrm>
            <a:off x="4341807" y="308545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85D265-0BEE-488F-B64E-8FE63ADD7AF2}"/>
              </a:ext>
            </a:extLst>
          </p:cNvPr>
          <p:cNvSpPr/>
          <p:nvPr/>
        </p:nvSpPr>
        <p:spPr>
          <a:xfrm>
            <a:off x="5351457" y="308545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E2DCC0A-3620-4518-BFDF-C9CB65DEA13E}"/>
              </a:ext>
            </a:extLst>
          </p:cNvPr>
          <p:cNvSpPr/>
          <p:nvPr/>
        </p:nvSpPr>
        <p:spPr>
          <a:xfrm>
            <a:off x="6364276" y="308478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BA11A6-EDE8-486D-8382-FC63BBA109EF}"/>
              </a:ext>
            </a:extLst>
          </p:cNvPr>
          <p:cNvSpPr/>
          <p:nvPr/>
        </p:nvSpPr>
        <p:spPr>
          <a:xfrm>
            <a:off x="2318899" y="248212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8C03CFC-B2DE-45B6-A756-E40A14CFC35E}"/>
              </a:ext>
            </a:extLst>
          </p:cNvPr>
          <p:cNvSpPr/>
          <p:nvPr/>
        </p:nvSpPr>
        <p:spPr>
          <a:xfrm>
            <a:off x="3331725" y="248212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513E95B-B86E-45B0-BE8B-0EB68B3E2DB0}"/>
              </a:ext>
            </a:extLst>
          </p:cNvPr>
          <p:cNvSpPr/>
          <p:nvPr/>
        </p:nvSpPr>
        <p:spPr>
          <a:xfrm>
            <a:off x="4344551" y="248278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08A4BA-233A-478A-A481-960A5CDE2F52}"/>
              </a:ext>
            </a:extLst>
          </p:cNvPr>
          <p:cNvSpPr/>
          <p:nvPr/>
        </p:nvSpPr>
        <p:spPr>
          <a:xfrm>
            <a:off x="5354201" y="248278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B20E44-F8D0-41E9-B919-B960CA31E637}"/>
              </a:ext>
            </a:extLst>
          </p:cNvPr>
          <p:cNvSpPr/>
          <p:nvPr/>
        </p:nvSpPr>
        <p:spPr>
          <a:xfrm>
            <a:off x="6367020" y="248212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AA6D5C-2863-4F41-B8C5-8135D3D83B99}"/>
              </a:ext>
            </a:extLst>
          </p:cNvPr>
          <p:cNvSpPr/>
          <p:nvPr/>
        </p:nvSpPr>
        <p:spPr>
          <a:xfrm>
            <a:off x="7378258" y="248278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C8750D-EDAD-4635-A425-44DCA825B991}"/>
              </a:ext>
            </a:extLst>
          </p:cNvPr>
          <p:cNvSpPr/>
          <p:nvPr/>
        </p:nvSpPr>
        <p:spPr>
          <a:xfrm>
            <a:off x="3327393" y="1870502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1FAD3CB-11F9-40AD-BBD2-736CCF6DC363}"/>
              </a:ext>
            </a:extLst>
          </p:cNvPr>
          <p:cNvSpPr/>
          <p:nvPr/>
        </p:nvSpPr>
        <p:spPr>
          <a:xfrm>
            <a:off x="4340219" y="1870502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F70E28-73D8-4079-9045-6125804F49C0}"/>
              </a:ext>
            </a:extLst>
          </p:cNvPr>
          <p:cNvSpPr/>
          <p:nvPr/>
        </p:nvSpPr>
        <p:spPr>
          <a:xfrm>
            <a:off x="5353045" y="1871167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2B8DD8C-A163-44E2-B29D-67C76859FA08}"/>
              </a:ext>
            </a:extLst>
          </p:cNvPr>
          <p:cNvSpPr/>
          <p:nvPr/>
        </p:nvSpPr>
        <p:spPr>
          <a:xfrm>
            <a:off x="6362695" y="1871167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C1DF7C8-98FD-4003-9EC4-547EDA2EEE21}"/>
              </a:ext>
            </a:extLst>
          </p:cNvPr>
          <p:cNvSpPr/>
          <p:nvPr/>
        </p:nvSpPr>
        <p:spPr>
          <a:xfrm>
            <a:off x="7375514" y="1870502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2B2BB6A-3333-4904-A3EC-57B04C47BAA8}"/>
              </a:ext>
            </a:extLst>
          </p:cNvPr>
          <p:cNvSpPr/>
          <p:nvPr/>
        </p:nvSpPr>
        <p:spPr>
          <a:xfrm>
            <a:off x="8386752" y="1871167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DDAD87-40B8-4D7F-BDF5-1DCE929EC31B}"/>
              </a:ext>
            </a:extLst>
          </p:cNvPr>
          <p:cNvSpPr/>
          <p:nvPr/>
        </p:nvSpPr>
        <p:spPr>
          <a:xfrm>
            <a:off x="3325805" y="128097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7E11EB2-F359-482C-B718-0ED67566C239}"/>
              </a:ext>
            </a:extLst>
          </p:cNvPr>
          <p:cNvSpPr/>
          <p:nvPr/>
        </p:nvSpPr>
        <p:spPr>
          <a:xfrm>
            <a:off x="4338631" y="128097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DC9962A-DA0A-4B58-B4E0-D1EC4BB8CFD2}"/>
              </a:ext>
            </a:extLst>
          </p:cNvPr>
          <p:cNvSpPr/>
          <p:nvPr/>
        </p:nvSpPr>
        <p:spPr>
          <a:xfrm>
            <a:off x="5351457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500C2B2-F4FC-4BBF-BDEF-621FAA863BC5}"/>
              </a:ext>
            </a:extLst>
          </p:cNvPr>
          <p:cNvSpPr/>
          <p:nvPr/>
        </p:nvSpPr>
        <p:spPr>
          <a:xfrm>
            <a:off x="6361107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B100FFB-ABCD-4E0F-9C93-335250A19546}"/>
              </a:ext>
            </a:extLst>
          </p:cNvPr>
          <p:cNvSpPr/>
          <p:nvPr/>
        </p:nvSpPr>
        <p:spPr>
          <a:xfrm>
            <a:off x="7373926" y="128097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BA685B5-20AB-43CE-8869-376DBD587A68}"/>
              </a:ext>
            </a:extLst>
          </p:cNvPr>
          <p:cNvSpPr/>
          <p:nvPr/>
        </p:nvSpPr>
        <p:spPr>
          <a:xfrm>
            <a:off x="8385164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460BBD2-662C-4069-B19E-8E801338D59D}"/>
              </a:ext>
            </a:extLst>
          </p:cNvPr>
          <p:cNvSpPr/>
          <p:nvPr/>
        </p:nvSpPr>
        <p:spPr>
          <a:xfrm>
            <a:off x="9398734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B3D016D-12E8-4125-BB97-6E8CA11515C7}"/>
              </a:ext>
            </a:extLst>
          </p:cNvPr>
          <p:cNvSpPr/>
          <p:nvPr/>
        </p:nvSpPr>
        <p:spPr>
          <a:xfrm>
            <a:off x="2312979" y="68614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C907843-F181-4778-9FB1-EAB86686D672}"/>
              </a:ext>
            </a:extLst>
          </p:cNvPr>
          <p:cNvSpPr/>
          <p:nvPr/>
        </p:nvSpPr>
        <p:spPr>
          <a:xfrm>
            <a:off x="3325805" y="68614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26E1809-CE12-47D7-A825-B37F523AE0C9}"/>
              </a:ext>
            </a:extLst>
          </p:cNvPr>
          <p:cNvSpPr/>
          <p:nvPr/>
        </p:nvSpPr>
        <p:spPr>
          <a:xfrm>
            <a:off x="4338631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86609FF-191E-42BD-8B5E-F43E152A9904}"/>
              </a:ext>
            </a:extLst>
          </p:cNvPr>
          <p:cNvSpPr/>
          <p:nvPr/>
        </p:nvSpPr>
        <p:spPr>
          <a:xfrm>
            <a:off x="5348281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8B32C35-F47B-49D1-BECA-C196F4A16FED}"/>
              </a:ext>
            </a:extLst>
          </p:cNvPr>
          <p:cNvSpPr/>
          <p:nvPr/>
        </p:nvSpPr>
        <p:spPr>
          <a:xfrm>
            <a:off x="6361100" y="68614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A01AA27-BB5C-42F8-AE92-E12EB887E96B}"/>
              </a:ext>
            </a:extLst>
          </p:cNvPr>
          <p:cNvSpPr/>
          <p:nvPr/>
        </p:nvSpPr>
        <p:spPr>
          <a:xfrm>
            <a:off x="7372338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0F991D0-9322-4393-8548-3FEEFE5A97C3}"/>
              </a:ext>
            </a:extLst>
          </p:cNvPr>
          <p:cNvSpPr/>
          <p:nvPr/>
        </p:nvSpPr>
        <p:spPr>
          <a:xfrm>
            <a:off x="8385908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6ACD938-0571-4582-BA15-249DB3DB905A}"/>
              </a:ext>
            </a:extLst>
          </p:cNvPr>
          <p:cNvSpPr/>
          <p:nvPr/>
        </p:nvSpPr>
        <p:spPr>
          <a:xfrm>
            <a:off x="2312972" y="71706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976AB27-C52F-4FFA-A298-5311F50C0A80}"/>
              </a:ext>
            </a:extLst>
          </p:cNvPr>
          <p:cNvSpPr/>
          <p:nvPr/>
        </p:nvSpPr>
        <p:spPr>
          <a:xfrm>
            <a:off x="3325798" y="71706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FB30720-D58B-4AA0-BD81-AAED8BC92E49}"/>
              </a:ext>
            </a:extLst>
          </p:cNvPr>
          <p:cNvSpPr/>
          <p:nvPr/>
        </p:nvSpPr>
        <p:spPr>
          <a:xfrm>
            <a:off x="4338624" y="72371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F159F47-D16F-454D-A6F2-5387AF9CC89C}"/>
              </a:ext>
            </a:extLst>
          </p:cNvPr>
          <p:cNvSpPr/>
          <p:nvPr/>
        </p:nvSpPr>
        <p:spPr>
          <a:xfrm>
            <a:off x="5348274" y="72371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5993EAB-BD7E-42F7-A37B-464BA21BEF06}"/>
              </a:ext>
            </a:extLst>
          </p:cNvPr>
          <p:cNvSpPr/>
          <p:nvPr/>
        </p:nvSpPr>
        <p:spPr>
          <a:xfrm>
            <a:off x="6361093" y="71706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67B7EC8-E02B-4BFF-A615-FFA8A95AC2DE}"/>
              </a:ext>
            </a:extLst>
          </p:cNvPr>
          <p:cNvSpPr/>
          <p:nvPr/>
        </p:nvSpPr>
        <p:spPr>
          <a:xfrm>
            <a:off x="7372331" y="72371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4" grpId="0" animBg="1"/>
      <p:bldP spid="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1" grpId="0" animBg="1"/>
      <p:bldP spid="101" grpId="1" animBg="1"/>
      <p:bldP spid="104" grpId="0" animBg="1"/>
      <p:bldP spid="104" grpId="1" animBg="1"/>
      <p:bldP spid="105" grpId="0" animBg="1"/>
      <p:bldP spid="105" grpId="1" animBg="1"/>
      <p:bldP spid="111" grpId="0" animBg="1"/>
      <p:bldP spid="111" grpId="1" animBg="1"/>
      <p:bldP spid="112" grpId="0" animBg="1"/>
      <p:bldP spid="112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66" grpId="0" animBg="1"/>
      <p:bldP spid="166" grpId="1" animBg="1"/>
      <p:bldP spid="173" grpId="0" animBg="1"/>
      <p:bldP spid="17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940EF2-C483-487D-BE73-5058429B7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723"/>
              </p:ext>
            </p:extLst>
          </p:nvPr>
        </p:nvGraphicFramePr>
        <p:xfrm>
          <a:off x="0" y="80182"/>
          <a:ext cx="12192003" cy="6777816"/>
        </p:xfrm>
        <a:graphic>
          <a:graphicData uri="http://schemas.openxmlformats.org/drawingml/2006/table">
            <a:tbl>
              <a:tblPr firstRow="1" firstCol="1" bandRow="1"/>
              <a:tblGrid>
                <a:gridCol w="1354667">
                  <a:extLst>
                    <a:ext uri="{9D8B030D-6E8A-4147-A177-3AD203B41FA5}">
                      <a16:colId xmlns:a16="http://schemas.microsoft.com/office/drawing/2014/main" val="35600060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140153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48908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79771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849690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950706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219508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48146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19642207"/>
                    </a:ext>
                  </a:extLst>
                </a:gridCol>
              </a:tblGrid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890610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327473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1830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0509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51281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Ẻ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854565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Ẫ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321838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6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8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ví như chuyện người kia gieo giống tốt trong ruộng mình.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52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0B677-8687-4476-ADE8-6489C24E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" y="318123"/>
            <a:ext cx="6951887" cy="612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FE019-7EAA-4BB0-8D91-963F5E464BF2}"/>
              </a:ext>
            </a:extLst>
          </p:cNvPr>
          <p:cNvSpPr txBox="1"/>
          <p:nvPr/>
        </p:nvSpPr>
        <p:spPr>
          <a:xfrm>
            <a:off x="7983794" y="1074510"/>
            <a:ext cx="36084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Cứ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lớn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gặt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7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trừng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ác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quỷ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Cuộc chiến giữa con người và ma quỷ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Chúa chờ điều tốt đẹp nơi thế gian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535529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Thiên Chúa chờ điều tốt đẹp nơi thế gian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DỤ NGÔN CỎ LÙNG VÀ NẮM MEN CÓ Ý NGHĨA GÌ?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 người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nhổ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cỏ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Phun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cỏ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Chờ tới mùa gặt mới gom cỏ lùng đốt đi.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Bón phân cho lúa lớn hơn cỏ lùng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49804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Chờ tới mùa gặt mới gom cỏ lùng đốt đi.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KẺ THÙ GIEO CỎ LÙNG VÀO RUỘNG NHÀ MÌNH, ÔNG CHỦ ĐÃ HÀNH ĐỘNG NHƯ THẾ NÀO?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bao dung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 chính trực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 nghiêm khắc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364079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Sự công bằng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HÌNH ẢNH ÔNG CHỦ KIÊN NHẪN CHỜ TỚI MÙA GẶT MỚI GOM CỎ LÙNG ĐỐT ĐI GIỐNG VỚI ĐIỀU GÌ Ở THIÊN CHÚA?</a:t>
            </a:r>
            <a:endParaRPr lang="en-US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Trừng trị ngay lập tức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vào luyện ngục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thời gian ăn năn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535529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Cho thời gian ăn năn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 TIN MỪNG GỢI CHO TA THẤY: KHI CON NGƯỜI PHẠM TỘI, THIÊN CHÚA HÀNH ĐỘNG NHƯ THẾ NÀO?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24287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đáp lại lòng bao dung của Thiên Chú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mọi người đang ngủ, thì kẻ thù của ông đến gieo thêm cỏ lùng vào giữa lúa, rồi đi mất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1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lúa mọc lên và trổ bông, thì cỏ lùng cũng xuất hiện.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Đầy tớ mới đến thưa chủ nhà rằng: ‘Thưa ông, không phải ông đã gieo giống tốt trong ruộng ông sao?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Thế thì cỏ lùng ở đâu mà ra vậy ?’Ông đáp : ‘Kẻ thù đã làm đó !’ Đầy tớ nói: ‘Vậy ông có muốn chúng tôi ra đi gom lại không ?’ 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8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đáp: ‘Đừng, sợ rằng khi gom cỏ lùng, các anh làm bật luôn rễ lúa.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Cứ để cả hai cùng lớn lên cho tới mùa gặt.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 ngày mùa, tôi sẽ bảo thợ gặt: Hãy gom cỏ lùng lại, bó thành bó mà đốt đi, còn lúa, thì hãy thu vào kho lẫm cho tôi’.”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1195</Words>
  <Application>Microsoft Office PowerPoint</Application>
  <PresentationFormat>Widescreen</PresentationFormat>
  <Paragraphs>258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“Nước Trời ví như chuyện người kia gieo giống tốt trong ruộng mình. </vt:lpstr>
      <vt:lpstr>Khi mọi người đang ngủ, thì kẻ thù của ông đến gieo thêm cỏ lùng vào giữa lúa, rồi đi mất.</vt:lpstr>
      <vt:lpstr>Khi lúa mọc lên và trổ bông, thì cỏ lùng cũng xuất hiện. </vt:lpstr>
      <vt:lpstr>Đầy tớ mới đến thưa chủ nhà rằng: ‘Thưa ông, không phải ông đã gieo giống tốt trong ruộng ông sao?</vt:lpstr>
      <vt:lpstr>Thế thì cỏ lùng ở đâu mà ra vậy ?’Ông đáp : ‘Kẻ thù đã làm đó !’ Đầy tớ nói: ‘Vậy ông có muốn chúng tôi ra đi gom lại không ?’ </vt:lpstr>
      <vt:lpstr>Ông đáp: ‘Đừng, sợ rằng khi gom cỏ lùng, các anh làm bật luôn rễ lúa. Cứ để cả hai cùng lớn lên cho tới mùa gặt. </vt:lpstr>
      <vt:lpstr>Đến ngày mùa, tôi sẽ bảo thợ gặt: Hãy gom cỏ lùng lại, bó thành bó mà đốt đi, còn lúa, thì hãy thu vào kho lẫm cho tôi’.”</vt:lpstr>
      <vt:lpstr>Đức Giê-su còn trình bày cho họ nghe một dụ ngôn khác. Người nói :</vt:lpstr>
      <vt:lpstr>“Nước Trời cũng giống như chuyện hạt cải người nọ lấy gieo trong ruộng mình.</vt:lpstr>
      <vt:lpstr>Tuy nó là loại nhỏ nhất trong tất cả các hạt giống, nhưng khi lớn lên, thì lại là thứ rau lớn nhất;</vt:lpstr>
      <vt:lpstr>nó trở thành cây, đến nỗi chim trời tới làm tổ trên cành được.”</vt:lpstr>
      <vt:lpstr>Người còn kể cho họ một dụ ngôn khác : “Nước Trời cũng giống như chuyện nắm men</vt:lpstr>
      <vt:lpstr>bà kia lấy vùi vào ba thúng bột, cho đến khi tất cả bột dậy men.”</vt:lpstr>
      <vt:lpstr>Tất cả các điều ấy, Đức Giê-su dùng dụ ngôn mà nói với đám đông ; và Người không nói gì với họ mà không dùng dụ ngôn, </vt:lpstr>
      <vt:lpstr>hầu ứng nghiệm lời ngôn sứ đã nói : Mở miệng ra, tôi sẽ kể dụ ngôn, công bố những điều được giữ kín từ tạo thiên lập địa.</vt:lpstr>
      <vt:lpstr>Bấy giờ, Đức Giê-su bỏ đám đông mà về nhà. Các môn đệ lại gần Người và thưa rằng :</vt:lpstr>
      <vt:lpstr>“Xin Thầy giải nghĩa dụ ngôn cỏ lùng trong ruộng cho chúng con nghe.” </vt:lpstr>
      <vt:lpstr>Người đáp : “Kẻ gieo hạt giống tốt là Con Người. Ruộng là thế gian. </vt:lpstr>
      <vt:lpstr>Hạt giống tốt, đó là con cái Nước Trời. Cỏ lùng là con cái Ác Thần.</vt:lpstr>
      <vt:lpstr>Kẻ thù đã gieo cỏ lùng là quỷ dữ. Mùa gặt là ngày tận thế. Thợ gặt là các thiên sứ. </vt:lpstr>
      <vt:lpstr>Vậy, như người ta gom cỏ lùng rồi lấy lửa đốt đi thế nào, thì đến ngày tận thế cũng sẽ xảy ra như vậy. </vt:lpstr>
      <vt:lpstr>Con Người sẽ sai các thiên sứ của Người tập trung mọi kẻ làm gương mù gương xấu và mọi kẻ làm điều gian ác,</vt:lpstr>
      <vt:lpstr>mà tống ra khỏi Nước của Người, rồi quăng chúng vào lò lửa; ở đó, người ta sẽ phải khóc lóc nghiến răng. </vt:lpstr>
      <vt:lpstr>Bấy giờ người công chính sẽ chói lọi như mặt trời, trong Nước của Cha họ. Ai có tai thì nghe.”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11</cp:revision>
  <dcterms:created xsi:type="dcterms:W3CDTF">2020-07-17T08:00:30Z</dcterms:created>
  <dcterms:modified xsi:type="dcterms:W3CDTF">2023-07-22T00:24:40Z</dcterms:modified>
</cp:coreProperties>
</file>