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267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93" r:id="rId27"/>
    <p:sldId id="261" r:id="rId28"/>
    <p:sldId id="393" r:id="rId29"/>
    <p:sldId id="397" r:id="rId30"/>
    <p:sldId id="398" r:id="rId31"/>
    <p:sldId id="260" r:id="rId32"/>
    <p:sldId id="399" r:id="rId33"/>
    <p:sldId id="287" r:id="rId34"/>
    <p:sldId id="288" r:id="rId35"/>
    <p:sldId id="289" r:id="rId36"/>
    <p:sldId id="290" r:id="rId37"/>
    <p:sldId id="296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HỌC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KINH THÁNH 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Phần chúng tôi, trước đây vẫn hy vọng rằng chính Người là Đấng sẽ cứu chuộc Ít-ra-en. Hơn nữa, những việc ấy xảy ra đến nay là ngày thứ ba rồi.</a:t>
            </a:r>
            <a:endParaRPr lang="en-US" sz="66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 ra, cũng có mấy người đàn bà trong nhóm chúng tôi đã làm chúng tôi kinh ngạc.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bà ấy ra mộ hồi sáng sớm, không thấy xác Người đâu cả, về còn nói là đã thấy thiên thần hiện ra bảo rằng Người vẫn sống.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 người trong nhóm chúng tôi đã ra mộ, và thấy sự việc y như các bà ấy nói ; còn chính Người thì họ không thấy.”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4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Đức Giê-su nói với hai ông rằng : “Các anh chẳng hiểu gì cả! Lòng trí các anh thật là chậm tin vào lời các ngôn sứ!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5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Đấng Ki-tô lại chẳng phải chịu khổ hình như thế, rồi mới vào trong vinh quang của Người sao?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5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bắt đầu từ ông Mô-sê và tất cả các ngôn sứ, Người giải thích cho hai ông những gì liên quan đến Người trong tất cả Sách Thánh.</a:t>
            </a:r>
          </a:p>
        </p:txBody>
      </p:sp>
    </p:spTree>
    <p:extLst>
      <p:ext uri="{BB962C8B-B14F-4D97-AF65-F5344CB8AC3E}">
        <p14:creationId xmlns:p14="http://schemas.microsoft.com/office/powerpoint/2010/main" val="195892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gần tới làng họ muốn đến, Đức Giê-su làm như còn phải đi xa hơn nữa.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nài ép Người rằng: “Mời ông ở lại với chúng tôi, vì trời đã xế chiều, và ngày sắp tàn.”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4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Người mới vào và ở lại với họ. Khi đồng bàn với họ, Người cầm lấy bánh, dâng lời chúc tụng, và bẻ ra trao cho họ. </a:t>
            </a:r>
            <a:endParaRPr lang="en-US" sz="7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375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 ngày thứ nhất trong tuần, có hai người trong nhóm môn đệ đi đến một làng kia tên là Em-mau, cách Giê-ru-sa-lem chừng mười một cây số.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73502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MỪNG CHÚA GIÊSU THEO THÁNH LUCA</a:t>
            </a: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 họ liền mở ra và họ nhận ra Người, nhưng Người lại biến mất. 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93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mới bảo nhau : “Dọc đường, khi Người nói chuyện và giải thích Kinh Thánh cho chúng ta, lòng chúng ta đã chẳng bừng cháy lên sao ?”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mới bảo nhau : “Dọc đường, khi Người nói chuyện và giải thích Kinh Thánh cho chúng ta, lòng chúng ta đã chẳng bừng cháy lên sao ?”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 lúc ấy, họ đứng dậy, quay trở lại Giê-ru-sa-lem, gặp Nhóm Mười Một và các bạn hữu đang tụ họp tại đó.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người này bảo hai ông : “Chúa trỗi dậy thật rồi, và đã hiện ra với ông Si-môn.”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hai ông thì thuật lại những gì đã xảy ra dọc đường và việc mình đã nhận ra Chúa thế nào khi Người bẻ bánh.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 LÀ LỜI CHÚA.</a:t>
            </a:r>
          </a:p>
        </p:txBody>
      </p:sp>
    </p:spTree>
    <p:extLst>
      <p:ext uri="{BB962C8B-B14F-4D97-AF65-F5344CB8AC3E}">
        <p14:creationId xmlns:p14="http://schemas.microsoft.com/office/powerpoint/2010/main" val="151862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6" name="C1">
            <a:extLst>
              <a:ext uri="{FF2B5EF4-FFF2-40B4-BE49-F238E27FC236}">
                <a16:creationId xmlns:a16="http://schemas.microsoft.com/office/drawing/2014/main" id="{52176973-FC82-4F1F-8FE8-30D63920AA31}"/>
              </a:ext>
            </a:extLst>
          </p:cNvPr>
          <p:cNvSpPr/>
          <p:nvPr/>
        </p:nvSpPr>
        <p:spPr>
          <a:xfrm>
            <a:off x="372843" y="21795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2">
            <a:extLst>
              <a:ext uri="{FF2B5EF4-FFF2-40B4-BE49-F238E27FC236}">
                <a16:creationId xmlns:a16="http://schemas.microsoft.com/office/drawing/2014/main" id="{E9A45B7E-50EC-4B03-A85B-4B1EB0704E45}"/>
              </a:ext>
            </a:extLst>
          </p:cNvPr>
          <p:cNvSpPr/>
          <p:nvPr/>
        </p:nvSpPr>
        <p:spPr>
          <a:xfrm>
            <a:off x="361142" y="800254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3">
            <a:extLst>
              <a:ext uri="{FF2B5EF4-FFF2-40B4-BE49-F238E27FC236}">
                <a16:creationId xmlns:a16="http://schemas.microsoft.com/office/drawing/2014/main" id="{6F02CD06-B5DC-4310-B5E8-16759DEB9BB9}"/>
              </a:ext>
            </a:extLst>
          </p:cNvPr>
          <p:cNvSpPr/>
          <p:nvPr/>
        </p:nvSpPr>
        <p:spPr>
          <a:xfrm>
            <a:off x="361142" y="1385739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C4">
            <a:extLst>
              <a:ext uri="{FF2B5EF4-FFF2-40B4-BE49-F238E27FC236}">
                <a16:creationId xmlns:a16="http://schemas.microsoft.com/office/drawing/2014/main" id="{6DDB6EDE-7E19-4ACD-9E6B-2FE9EDB1D25C}"/>
              </a:ext>
            </a:extLst>
          </p:cNvPr>
          <p:cNvSpPr/>
          <p:nvPr/>
        </p:nvSpPr>
        <p:spPr>
          <a:xfrm>
            <a:off x="372843" y="197207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C5">
            <a:extLst>
              <a:ext uri="{FF2B5EF4-FFF2-40B4-BE49-F238E27FC236}">
                <a16:creationId xmlns:a16="http://schemas.microsoft.com/office/drawing/2014/main" id="{A06DAA38-5070-427B-A246-5F7C3128B5FD}"/>
              </a:ext>
            </a:extLst>
          </p:cNvPr>
          <p:cNvSpPr/>
          <p:nvPr/>
        </p:nvSpPr>
        <p:spPr>
          <a:xfrm>
            <a:off x="365772" y="255647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C5">
            <a:extLst>
              <a:ext uri="{FF2B5EF4-FFF2-40B4-BE49-F238E27FC236}">
                <a16:creationId xmlns:a16="http://schemas.microsoft.com/office/drawing/2014/main" id="{323815AB-89F8-40F9-9DB9-6E657C757208}"/>
              </a:ext>
            </a:extLst>
          </p:cNvPr>
          <p:cNvSpPr/>
          <p:nvPr/>
        </p:nvSpPr>
        <p:spPr>
          <a:xfrm>
            <a:off x="362237" y="3157654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C5">
            <a:extLst>
              <a:ext uri="{FF2B5EF4-FFF2-40B4-BE49-F238E27FC236}">
                <a16:creationId xmlns:a16="http://schemas.microsoft.com/office/drawing/2014/main" id="{F0F45C25-34FB-4196-9B77-6C9D11933F15}"/>
              </a:ext>
            </a:extLst>
          </p:cNvPr>
          <p:cNvSpPr/>
          <p:nvPr/>
        </p:nvSpPr>
        <p:spPr>
          <a:xfrm>
            <a:off x="361142" y="3720358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FBD6EA-FE3A-4F84-99CE-92AF4DD9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70493"/>
              </p:ext>
            </p:extLst>
          </p:nvPr>
        </p:nvGraphicFramePr>
        <p:xfrm>
          <a:off x="1501253" y="121795"/>
          <a:ext cx="9062110" cy="4691808"/>
        </p:xfrm>
        <a:graphic>
          <a:graphicData uri="http://schemas.openxmlformats.org/drawingml/2006/table">
            <a:tbl>
              <a:tblPr firstRow="1" firstCol="1" bandRow="1"/>
              <a:tblGrid>
                <a:gridCol w="906211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A4BF3B-7901-4022-9266-FCFAEA4AE48B}"/>
              </a:ext>
            </a:extLst>
          </p:cNvPr>
          <p:cNvSpPr/>
          <p:nvPr/>
        </p:nvSpPr>
        <p:spPr>
          <a:xfrm>
            <a:off x="1507347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45503-F1E9-468E-824E-A4A32212AE41}"/>
              </a:ext>
            </a:extLst>
          </p:cNvPr>
          <p:cNvSpPr/>
          <p:nvPr/>
        </p:nvSpPr>
        <p:spPr>
          <a:xfrm>
            <a:off x="2416192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CC9D4-0398-4CFF-A3EE-9612CE3B4952}"/>
              </a:ext>
            </a:extLst>
          </p:cNvPr>
          <p:cNvSpPr/>
          <p:nvPr/>
        </p:nvSpPr>
        <p:spPr>
          <a:xfrm>
            <a:off x="3321665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42CB4-1FF1-4BAB-B6B9-CB29F28EB20E}"/>
              </a:ext>
            </a:extLst>
          </p:cNvPr>
          <p:cNvSpPr/>
          <p:nvPr/>
        </p:nvSpPr>
        <p:spPr>
          <a:xfrm>
            <a:off x="4230510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9E6AB-CCD8-4A55-839C-A8904BB48626}"/>
              </a:ext>
            </a:extLst>
          </p:cNvPr>
          <p:cNvSpPr/>
          <p:nvPr/>
        </p:nvSpPr>
        <p:spPr>
          <a:xfrm>
            <a:off x="5112624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E9A07-5407-43C2-B04B-FD2EED026017}"/>
              </a:ext>
            </a:extLst>
          </p:cNvPr>
          <p:cNvSpPr/>
          <p:nvPr/>
        </p:nvSpPr>
        <p:spPr>
          <a:xfrm>
            <a:off x="6018946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4B760C-CFAC-46EC-A820-79959CB82C81}"/>
              </a:ext>
            </a:extLst>
          </p:cNvPr>
          <p:cNvSpPr/>
          <p:nvPr/>
        </p:nvSpPr>
        <p:spPr>
          <a:xfrm>
            <a:off x="6927791" y="115403"/>
            <a:ext cx="91879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B3DC80-AD93-41DE-AAE9-08B5E9235632}"/>
              </a:ext>
            </a:extLst>
          </p:cNvPr>
          <p:cNvSpPr/>
          <p:nvPr/>
        </p:nvSpPr>
        <p:spPr>
          <a:xfrm>
            <a:off x="7846364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95A7E6-1885-4C6B-9D79-027CA8BFF722}"/>
              </a:ext>
            </a:extLst>
          </p:cNvPr>
          <p:cNvSpPr/>
          <p:nvPr/>
        </p:nvSpPr>
        <p:spPr>
          <a:xfrm>
            <a:off x="2407342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3BB92B-1156-4406-B0D3-15E5EABC7AE2}"/>
              </a:ext>
            </a:extLst>
          </p:cNvPr>
          <p:cNvSpPr/>
          <p:nvPr/>
        </p:nvSpPr>
        <p:spPr>
          <a:xfrm>
            <a:off x="3316187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E670C0-F23C-41DF-A0AA-2E5924D445E1}"/>
              </a:ext>
            </a:extLst>
          </p:cNvPr>
          <p:cNvSpPr/>
          <p:nvPr/>
        </p:nvSpPr>
        <p:spPr>
          <a:xfrm>
            <a:off x="4221660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B64C0B-DD07-4DBD-A7CC-6DA5FBA400BC}"/>
              </a:ext>
            </a:extLst>
          </p:cNvPr>
          <p:cNvSpPr/>
          <p:nvPr/>
        </p:nvSpPr>
        <p:spPr>
          <a:xfrm>
            <a:off x="5113572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B9B99A-66D7-4E25-B2CB-C7B25CBCC69B}"/>
              </a:ext>
            </a:extLst>
          </p:cNvPr>
          <p:cNvSpPr/>
          <p:nvPr/>
        </p:nvSpPr>
        <p:spPr>
          <a:xfrm>
            <a:off x="6023456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CC8174-0708-4180-9A5E-B9CE9AD66D05}"/>
              </a:ext>
            </a:extLst>
          </p:cNvPr>
          <p:cNvSpPr/>
          <p:nvPr/>
        </p:nvSpPr>
        <p:spPr>
          <a:xfrm>
            <a:off x="6938397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1AB7A-0DF6-4003-AD49-8369765BD559}"/>
              </a:ext>
            </a:extLst>
          </p:cNvPr>
          <p:cNvSpPr/>
          <p:nvPr/>
        </p:nvSpPr>
        <p:spPr>
          <a:xfrm>
            <a:off x="3315226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F90519-AFF9-498A-A09B-E9921A656AF3}"/>
              </a:ext>
            </a:extLst>
          </p:cNvPr>
          <p:cNvSpPr/>
          <p:nvPr/>
        </p:nvSpPr>
        <p:spPr>
          <a:xfrm>
            <a:off x="4224071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470722-A02E-4512-A25D-29EB80F0A128}"/>
              </a:ext>
            </a:extLst>
          </p:cNvPr>
          <p:cNvSpPr/>
          <p:nvPr/>
        </p:nvSpPr>
        <p:spPr>
          <a:xfrm>
            <a:off x="5129544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3670AA-AD23-42E1-8C7B-BC482D318415}"/>
              </a:ext>
            </a:extLst>
          </p:cNvPr>
          <p:cNvSpPr/>
          <p:nvPr/>
        </p:nvSpPr>
        <p:spPr>
          <a:xfrm>
            <a:off x="6038389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E26D91-9B27-496F-9C94-E1633724F95C}"/>
              </a:ext>
            </a:extLst>
          </p:cNvPr>
          <p:cNvSpPr/>
          <p:nvPr/>
        </p:nvSpPr>
        <p:spPr>
          <a:xfrm>
            <a:off x="6954369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AEE92B-92E5-4466-A266-C12313315ECE}"/>
              </a:ext>
            </a:extLst>
          </p:cNvPr>
          <p:cNvSpPr/>
          <p:nvPr/>
        </p:nvSpPr>
        <p:spPr>
          <a:xfrm>
            <a:off x="7846281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5757FB-4565-42A4-AFB4-C1EDFA930860}"/>
              </a:ext>
            </a:extLst>
          </p:cNvPr>
          <p:cNvSpPr/>
          <p:nvPr/>
        </p:nvSpPr>
        <p:spPr>
          <a:xfrm>
            <a:off x="8755126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FDCEF9-DBF3-428C-88E3-095121E1C748}"/>
              </a:ext>
            </a:extLst>
          </p:cNvPr>
          <p:cNvSpPr/>
          <p:nvPr/>
        </p:nvSpPr>
        <p:spPr>
          <a:xfrm>
            <a:off x="1504184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314732-6A4C-4090-B36B-A3CEDE56213C}"/>
              </a:ext>
            </a:extLst>
          </p:cNvPr>
          <p:cNvSpPr/>
          <p:nvPr/>
        </p:nvSpPr>
        <p:spPr>
          <a:xfrm>
            <a:off x="2413029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E6B1AB-3B56-414A-8099-F4C1A0013683}"/>
              </a:ext>
            </a:extLst>
          </p:cNvPr>
          <p:cNvSpPr/>
          <p:nvPr/>
        </p:nvSpPr>
        <p:spPr>
          <a:xfrm>
            <a:off x="3318502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59357A-C72A-4E6C-A399-C0FFEB4A4DEB}"/>
              </a:ext>
            </a:extLst>
          </p:cNvPr>
          <p:cNvSpPr/>
          <p:nvPr/>
        </p:nvSpPr>
        <p:spPr>
          <a:xfrm>
            <a:off x="4227347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75AF42-86A1-481C-85F0-5C2BEFDEBB61}"/>
              </a:ext>
            </a:extLst>
          </p:cNvPr>
          <p:cNvSpPr/>
          <p:nvPr/>
        </p:nvSpPr>
        <p:spPr>
          <a:xfrm>
            <a:off x="5128917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1F0C34-E857-4FBE-98AB-67F16A93504A}"/>
              </a:ext>
            </a:extLst>
          </p:cNvPr>
          <p:cNvSpPr/>
          <p:nvPr/>
        </p:nvSpPr>
        <p:spPr>
          <a:xfrm>
            <a:off x="6038389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849CC8-2A8C-4018-BC12-88E5604CFB1D}"/>
              </a:ext>
            </a:extLst>
          </p:cNvPr>
          <p:cNvSpPr/>
          <p:nvPr/>
        </p:nvSpPr>
        <p:spPr>
          <a:xfrm>
            <a:off x="6950523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102024-BFDB-4400-9487-8DF4A757284D}"/>
              </a:ext>
            </a:extLst>
          </p:cNvPr>
          <p:cNvSpPr/>
          <p:nvPr/>
        </p:nvSpPr>
        <p:spPr>
          <a:xfrm>
            <a:off x="7846281" y="187281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EFB6B9-5277-4B0F-B7B5-68E7B0554F76}"/>
              </a:ext>
            </a:extLst>
          </p:cNvPr>
          <p:cNvSpPr/>
          <p:nvPr/>
        </p:nvSpPr>
        <p:spPr>
          <a:xfrm>
            <a:off x="8754614" y="1871830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4198D9-2467-46EF-9BC6-79BBB378899C}"/>
              </a:ext>
            </a:extLst>
          </p:cNvPr>
          <p:cNvSpPr/>
          <p:nvPr/>
        </p:nvSpPr>
        <p:spPr>
          <a:xfrm>
            <a:off x="2403793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5F2801-A787-4C9A-82A0-6942D28CD711}"/>
              </a:ext>
            </a:extLst>
          </p:cNvPr>
          <p:cNvSpPr/>
          <p:nvPr/>
        </p:nvSpPr>
        <p:spPr>
          <a:xfrm>
            <a:off x="3312638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755CBA-1F11-4E1C-975E-080FDC77E310}"/>
              </a:ext>
            </a:extLst>
          </p:cNvPr>
          <p:cNvSpPr/>
          <p:nvPr/>
        </p:nvSpPr>
        <p:spPr>
          <a:xfrm>
            <a:off x="4218111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635983-9AF6-4780-9AAB-AA0F540319F9}"/>
              </a:ext>
            </a:extLst>
          </p:cNvPr>
          <p:cNvSpPr/>
          <p:nvPr/>
        </p:nvSpPr>
        <p:spPr>
          <a:xfrm>
            <a:off x="5126956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29E0DA-891B-4DA0-89C8-45B43F9139E0}"/>
              </a:ext>
            </a:extLst>
          </p:cNvPr>
          <p:cNvSpPr/>
          <p:nvPr/>
        </p:nvSpPr>
        <p:spPr>
          <a:xfrm>
            <a:off x="6028526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CC8C6D-9006-4DDF-BF7E-65EDFB156D0F}"/>
              </a:ext>
            </a:extLst>
          </p:cNvPr>
          <p:cNvSpPr/>
          <p:nvPr/>
        </p:nvSpPr>
        <p:spPr>
          <a:xfrm>
            <a:off x="6925120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B02AF9-46D9-4152-BD6F-76405C6622A4}"/>
              </a:ext>
            </a:extLst>
          </p:cNvPr>
          <p:cNvSpPr/>
          <p:nvPr/>
        </p:nvSpPr>
        <p:spPr>
          <a:xfrm>
            <a:off x="7833965" y="2463142"/>
            <a:ext cx="922406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DBAD9F-35DF-46BD-929F-378212983B2F}"/>
              </a:ext>
            </a:extLst>
          </p:cNvPr>
          <p:cNvSpPr/>
          <p:nvPr/>
        </p:nvSpPr>
        <p:spPr>
          <a:xfrm>
            <a:off x="3313417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D8B704-EF06-4B7A-A269-693C07EB185F}"/>
              </a:ext>
            </a:extLst>
          </p:cNvPr>
          <p:cNvSpPr/>
          <p:nvPr/>
        </p:nvSpPr>
        <p:spPr>
          <a:xfrm>
            <a:off x="4222262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D6581D-60F5-4F81-BE0A-76A8A4B746B8}"/>
              </a:ext>
            </a:extLst>
          </p:cNvPr>
          <p:cNvSpPr/>
          <p:nvPr/>
        </p:nvSpPr>
        <p:spPr>
          <a:xfrm>
            <a:off x="5127735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9BF718-B4F5-4304-96BB-4C465B059E11}"/>
              </a:ext>
            </a:extLst>
          </p:cNvPr>
          <p:cNvSpPr/>
          <p:nvPr/>
        </p:nvSpPr>
        <p:spPr>
          <a:xfrm>
            <a:off x="6036580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649B73-E734-4C10-B757-BB95BB0F4874}"/>
              </a:ext>
            </a:extLst>
          </p:cNvPr>
          <p:cNvSpPr/>
          <p:nvPr/>
        </p:nvSpPr>
        <p:spPr>
          <a:xfrm>
            <a:off x="6935627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8C4F37-CF21-48EC-B30C-DE130C4749FC}"/>
              </a:ext>
            </a:extLst>
          </p:cNvPr>
          <p:cNvSpPr/>
          <p:nvPr/>
        </p:nvSpPr>
        <p:spPr>
          <a:xfrm>
            <a:off x="7844472" y="3064043"/>
            <a:ext cx="929611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1B29A1-326E-4F33-8808-EA41CD555475}"/>
              </a:ext>
            </a:extLst>
          </p:cNvPr>
          <p:cNvSpPr/>
          <p:nvPr/>
        </p:nvSpPr>
        <p:spPr>
          <a:xfrm>
            <a:off x="3318080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F92ADB1-15C9-4F80-8550-D7CD1E376525}"/>
              </a:ext>
            </a:extLst>
          </p:cNvPr>
          <p:cNvSpPr/>
          <p:nvPr/>
        </p:nvSpPr>
        <p:spPr>
          <a:xfrm>
            <a:off x="422692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F39BD3-F160-464E-802B-F7178CD675F6}"/>
              </a:ext>
            </a:extLst>
          </p:cNvPr>
          <p:cNvSpPr/>
          <p:nvPr/>
        </p:nvSpPr>
        <p:spPr>
          <a:xfrm>
            <a:off x="5132398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36798C3-80FB-48CD-81C7-D409DBB0E507}"/>
              </a:ext>
            </a:extLst>
          </p:cNvPr>
          <p:cNvSpPr/>
          <p:nvPr/>
        </p:nvSpPr>
        <p:spPr>
          <a:xfrm>
            <a:off x="6041243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87095A-74E4-44DB-B017-3628BD032565}"/>
              </a:ext>
            </a:extLst>
          </p:cNvPr>
          <p:cNvSpPr/>
          <p:nvPr/>
        </p:nvSpPr>
        <p:spPr>
          <a:xfrm>
            <a:off x="694749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DDC544-6B8E-4909-8EAE-F8018AA24466}"/>
              </a:ext>
            </a:extLst>
          </p:cNvPr>
          <p:cNvSpPr/>
          <p:nvPr/>
        </p:nvSpPr>
        <p:spPr>
          <a:xfrm>
            <a:off x="784913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871FBF-2E6C-422A-929B-49406EDF8E97}"/>
              </a:ext>
            </a:extLst>
          </p:cNvPr>
          <p:cNvSpPr/>
          <p:nvPr/>
        </p:nvSpPr>
        <p:spPr>
          <a:xfrm>
            <a:off x="8757980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C2F91C8-BBB6-4C49-8019-6F3B634C6211}"/>
              </a:ext>
            </a:extLst>
          </p:cNvPr>
          <p:cNvSpPr/>
          <p:nvPr/>
        </p:nvSpPr>
        <p:spPr>
          <a:xfrm>
            <a:off x="9664011" y="3647735"/>
            <a:ext cx="899047" cy="60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C414A3-66C1-4C00-8DB8-4FAA291E12D5}"/>
              </a:ext>
            </a:extLst>
          </p:cNvPr>
          <p:cNvSpPr/>
          <p:nvPr/>
        </p:nvSpPr>
        <p:spPr>
          <a:xfrm>
            <a:off x="2410566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498129-35F1-45BB-A655-27322A9D1468}"/>
              </a:ext>
            </a:extLst>
          </p:cNvPr>
          <p:cNvSpPr/>
          <p:nvPr/>
        </p:nvSpPr>
        <p:spPr>
          <a:xfrm>
            <a:off x="3319411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B06A67-6D4B-4DDC-89C4-7D0F6ABCA626}"/>
              </a:ext>
            </a:extLst>
          </p:cNvPr>
          <p:cNvSpPr/>
          <p:nvPr/>
        </p:nvSpPr>
        <p:spPr>
          <a:xfrm>
            <a:off x="4224884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A9A20E7-B60C-455A-BF98-39117B23BCBC}"/>
              </a:ext>
            </a:extLst>
          </p:cNvPr>
          <p:cNvSpPr/>
          <p:nvPr/>
        </p:nvSpPr>
        <p:spPr>
          <a:xfrm>
            <a:off x="5133729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1E081EF-AF46-4C30-84FA-2BF9F4DADFA0}"/>
              </a:ext>
            </a:extLst>
          </p:cNvPr>
          <p:cNvSpPr/>
          <p:nvPr/>
        </p:nvSpPr>
        <p:spPr>
          <a:xfrm>
            <a:off x="6015843" y="4229123"/>
            <a:ext cx="92051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92E81BA-DED3-48F2-9489-09C55121974F}"/>
              </a:ext>
            </a:extLst>
          </p:cNvPr>
          <p:cNvSpPr/>
          <p:nvPr/>
        </p:nvSpPr>
        <p:spPr>
          <a:xfrm>
            <a:off x="6931893" y="4229123"/>
            <a:ext cx="93479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76FDD2E-3B74-4AC4-9CCF-BFC46299129A}"/>
              </a:ext>
            </a:extLst>
          </p:cNvPr>
          <p:cNvSpPr/>
          <p:nvPr/>
        </p:nvSpPr>
        <p:spPr>
          <a:xfrm>
            <a:off x="7860487" y="4229123"/>
            <a:ext cx="889026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A2B94DD-DEBD-4400-A81A-DD56DF611A08}"/>
              </a:ext>
            </a:extLst>
          </p:cNvPr>
          <p:cNvSpPr/>
          <p:nvPr/>
        </p:nvSpPr>
        <p:spPr>
          <a:xfrm>
            <a:off x="8765737" y="4228997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272DE38-4BFB-4CEC-A5A6-E0970627D8BA}"/>
              </a:ext>
            </a:extLst>
          </p:cNvPr>
          <p:cNvSpPr/>
          <p:nvPr/>
        </p:nvSpPr>
        <p:spPr>
          <a:xfrm>
            <a:off x="9664784" y="4230458"/>
            <a:ext cx="899047" cy="585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C5">
            <a:extLst>
              <a:ext uri="{FF2B5EF4-FFF2-40B4-BE49-F238E27FC236}">
                <a16:creationId xmlns:a16="http://schemas.microsoft.com/office/drawing/2014/main" id="{A7A675B7-C5F7-45C4-A71C-60C97C129630}"/>
              </a:ext>
            </a:extLst>
          </p:cNvPr>
          <p:cNvSpPr/>
          <p:nvPr/>
        </p:nvSpPr>
        <p:spPr>
          <a:xfrm>
            <a:off x="361142" y="4328390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FF6A3E0-B615-4726-AABD-5DA323B66228}"/>
              </a:ext>
            </a:extLst>
          </p:cNvPr>
          <p:cNvSpPr/>
          <p:nvPr/>
        </p:nvSpPr>
        <p:spPr>
          <a:xfrm>
            <a:off x="-1" y="5107072"/>
            <a:ext cx="1218592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CHÚA GIÊ-SU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 NÀO</a:t>
            </a:r>
            <a:r>
              <a:rPr lang="vi-VN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KHIẾN HAI MÔN ĐỆ TRỞ VỀ EM-MAU?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9160E3A-6683-4E11-9783-16FC2489393F}"/>
              </a:ext>
            </a:extLst>
          </p:cNvPr>
          <p:cNvSpPr/>
          <p:nvPr/>
        </p:nvSpPr>
        <p:spPr>
          <a:xfrm>
            <a:off x="9489" y="5096891"/>
            <a:ext cx="1217643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HAI MÔN ĐỆ NÓI: “PHẦN CHÚNG TÔI, TRƯỚC ĐÂY VẪN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 CHÍNH NGƯỜI LÀ ĐẤNG SẼ CỨU CHUỘC ÍT-RA-EN”.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ADEF3A-AC30-42DC-8BAA-D2E8D2C84C09}"/>
              </a:ext>
            </a:extLst>
          </p:cNvPr>
          <p:cNvSpPr/>
          <p:nvPr/>
        </p:nvSpPr>
        <p:spPr>
          <a:xfrm>
            <a:off x="-1" y="5104164"/>
            <a:ext cx="12172050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NHỮNG NGƯỜI PHỤ NỮ ĐÃ NÓI: “ĐÃ THẤY THIÊN THẦN HIỆN RA BẢO RẰNG NGƯỜI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3664C32-FA2C-4E7C-BEFA-A4670D026977}"/>
              </a:ext>
            </a:extLst>
          </p:cNvPr>
          <p:cNvSpPr/>
          <p:nvPr/>
        </p:nvSpPr>
        <p:spPr>
          <a:xfrm>
            <a:off x="4055" y="5098469"/>
            <a:ext cx="1217643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“VÀI NGƯỜI TRONG NHÓM CHÚNG TÔI ĐÃ RA MỘ, VÀ THẤY SỰ VIỆC Y NHƯ CÁC BÀ ẤY NÓI ; CÒN CHÍNH NGƯỜI THÌ HỌ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175E24C2-0F7C-4CAC-AA11-71D851ED148E}"/>
              </a:ext>
            </a:extLst>
          </p:cNvPr>
          <p:cNvSpPr/>
          <p:nvPr/>
        </p:nvSpPr>
        <p:spPr>
          <a:xfrm>
            <a:off x="0" y="5096681"/>
            <a:ext cx="12183624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NÀO ĐẤNG KI-TÔ LẠI CHẲNG PHẢI CHỊU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NHƯ THẾ, RỒI MỚI VÀO TRONG VINH QUANG CỦA NGƯỜI SAO?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5854149-A241-4D18-A900-39CF539EF582}"/>
              </a:ext>
            </a:extLst>
          </p:cNvPr>
          <p:cNvSpPr/>
          <p:nvPr/>
        </p:nvSpPr>
        <p:spPr>
          <a:xfrm>
            <a:off x="8376" y="5120525"/>
            <a:ext cx="12165094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“NGƯỜI CẦM LẤY BÁNH, DÂNG LỜI CHÚC TỤNG, VÀ BẺ RA TRAO CHO HỌ. MẮT HỌ LIỀN MỞ RA VÀ HỌ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NGƯỜI”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83DED21-E458-4F78-9352-866779E2AC5D}"/>
              </a:ext>
            </a:extLst>
          </p:cNvPr>
          <p:cNvSpPr/>
          <p:nvPr/>
        </p:nvSpPr>
        <p:spPr>
          <a:xfrm>
            <a:off x="15082" y="5103828"/>
            <a:ext cx="1218592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“DỌC ĐƯỜNG, KHI NGƯỜI NÓI CHUYỆN VÀ GIẢI THÍCH KINH THÁNH CHO CHÚNG TA, LÒNG CHÚNG TA ĐÃ CHẲNG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LÊN SAO ?”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66ED2B9-6663-4D6E-BB3F-9308F7768982}"/>
              </a:ext>
            </a:extLst>
          </p:cNvPr>
          <p:cNvSpPr/>
          <p:nvPr/>
        </p:nvSpPr>
        <p:spPr>
          <a:xfrm>
            <a:off x="16961" y="5121486"/>
            <a:ext cx="12184044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NGƯỜI GIẢI THÍCH CHO HAI ÔNG NHỮNG GÌ LIÊN QUAN ĐẾN NGƯỜI TRONG TẤT CẢ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6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0" grpId="0" animBg="1"/>
      <p:bldP spid="80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196" grpId="0" animBg="1"/>
      <p:bldP spid="196" grpId="1" animBg="1"/>
      <p:bldP spid="198" grpId="0" animBg="1"/>
      <p:bldP spid="198" grpId="1" animBg="1"/>
      <p:bldP spid="200" grpId="0" animBg="1"/>
      <p:bldP spid="200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AE06649-860F-4572-A76C-DD2469DC8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22076"/>
              </p:ext>
            </p:extLst>
          </p:nvPr>
        </p:nvGraphicFramePr>
        <p:xfrm>
          <a:off x="0" y="46299"/>
          <a:ext cx="12192000" cy="672488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C627-ED04-4C29-9DD8-BCBC5CAC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30" y="5968483"/>
            <a:ext cx="7629940" cy="8961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Mời ông ở lại với chúng tôi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8" descr="TIẾN TRÌNH KHAI TÂM KITÔ GIÁO TRONG VIỆC TÌM KIẾM VÀ GẶP GỠ ĐỨC ...">
            <a:extLst>
              <a:ext uri="{FF2B5EF4-FFF2-40B4-BE49-F238E27FC236}">
                <a16:creationId xmlns:a16="http://schemas.microsoft.com/office/drawing/2014/main" id="{BF2A54E3-49FC-4FA9-BDDF-41E21382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6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trò chuyện với nhau về tất cả những sự việc mới xảy ra. Đang lúc họ trò chuyện và bàn tán, 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AE06649-860F-4572-A76C-DD2469DC8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49424"/>
              </p:ext>
            </p:extLst>
          </p:nvPr>
        </p:nvGraphicFramePr>
        <p:xfrm>
          <a:off x="0" y="46299"/>
          <a:ext cx="12192000" cy="672488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Đức Giê-su hiện ra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đ</a:t>
              </a: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ờng</a:t>
              </a: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Em-mau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309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Đức Giê-su hiện ra trên đường Em-mau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7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ĐOẠN PHÚC ÂM KỂ LẠI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CHUYỆN GÌ</a:t>
            </a:r>
            <a:r>
              <a:rPr lang="en-US" sz="7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7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hết tiền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đuổi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4519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Chúa Giê-su bị đóng đinh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</a:t>
            </a:r>
            <a:r>
              <a:rPr lang="en-US" sz="6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MÔN ĐỆ LẠI BỎ VỀ EM-MAU?</a:t>
            </a:r>
            <a:endParaRPr lang="en-US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Chuyện “Ai là người lớn nhất”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Về “Tám mối phúc”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Chuyện “Nước Trời”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Ngài</a:t>
              </a:r>
              <a:endPara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262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Giảng giải Kinh Thánh về cái chết của Ngài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TRÊN ĐƯỜNG, CHÚA GIÊ-SU ĐÃ 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 CHUYỆN GÌ</a:t>
            </a:r>
            <a:r>
              <a:rPr lang="vi-VN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HAI MÔN ĐỆ?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Giê-su không d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ù</a:t>
              </a: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 bữa với hai ông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 hóa ra nhiều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 ông bừng tỉnh và nhận ra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ôm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7745" y="448424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Hai ông bừng tỉnh và nhận ra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GÌ XẢY RA</a:t>
            </a:r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CHÚA GIÊ-SU BẺ BÁNH CHO HAI MÔN ĐỆ TRONG BỮA TỐI?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Tiếp tục về quê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Mau mắn trở lại Giê-ru-sa-lem.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Hoảng sợ bỏ chạy vì tưởng là ma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Alleluia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7745" y="363610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Mau mắn trở lại Giê-ru-sa-lem.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SAU KHI NHẬN RA CHÚA GIÊ-SU ĐÃ PHỤC SINH, HAI MÔN ĐỆ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LÀM GÌ</a:t>
            </a:r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MỪNG LỄ CHÚA PHỤC SINH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thì chính Đức Giê-su tiến đến gần và cùng đi với họ. Nhưng mắt họ còn bị ngăn cản, không nhận ra Người.</a:t>
            </a:r>
            <a:endParaRPr lang="en-US" sz="7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7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 hỏi họ : “Các anh vừa đi vừa trao đổi với nhau về chuyện gì vậy?” Họ dừng lại, vẻ mặt buồn </a:t>
            </a:r>
            <a:r>
              <a:rPr lang="vi-VN" sz="77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rầu.</a:t>
            </a:r>
            <a:endParaRPr lang="vi-VN" sz="77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Một trong hai người tên là Cơ-lê-ô-pát trả lời : “</a:t>
            </a:r>
            <a:r>
              <a:rPr lang="vi-VN" sz="64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Chắc ông là người duy nhất trú ngụ tại Giê-ru-sa-lem mà không hay biết những chuyện đã xảy ra trong thành mấy bữa nay.” </a:t>
            </a:r>
            <a:endParaRPr lang="en-US" sz="64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Đức Giê-su hỏi : “Chuyện gì vậy?” Họ thưa: “Chuyện ông Giê-su Na-da-rét. </a:t>
            </a:r>
            <a:endParaRPr lang="en-US" sz="80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8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7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 là một ngôn sứ đầy uy thế trong việc làm cũng như lời nói trước mặt Thiên Chúa và toàn dân. </a:t>
            </a:r>
            <a:endParaRPr lang="en-US" sz="77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Thế mà các thượng tế và thủ lãnh của chúng ta đã nộp Người để Người bị án tử hình, và đã đóng đinh Người vào thập giá. </a:t>
            </a:r>
            <a:endParaRPr lang="en-US" sz="74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1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1459</Words>
  <Application>Microsoft Office PowerPoint</Application>
  <PresentationFormat>Widescreen</PresentationFormat>
  <Paragraphs>365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Họ trò chuyện với nhau về tất cả những sự việc mới xảy ra. Đang lúc họ trò chuyện và bàn tán, </vt:lpstr>
      <vt:lpstr>thì chính Đức Giê-su tiến đến gần và cùng đi với họ. Nhưng mắt họ còn bị ngăn cản, không nhận ra Người.</vt:lpstr>
      <vt:lpstr>Người hỏi họ : “Các anh vừa đi vừa trao đổi với nhau về chuyện gì vậy?” Họ dừng lại, vẻ mặt buồn rầu.</vt:lpstr>
      <vt:lpstr>Một trong hai người tên là Cơ-lê-ô-pát trả lời : “Chắc ông là người duy nhất trú ngụ tại Giê-ru-sa-lem mà không hay biết những chuyện đã xảy ra trong thành mấy bữa nay.” </vt:lpstr>
      <vt:lpstr>Đức Giê-su hỏi : “Chuyện gì vậy?” Họ thưa: “Chuyện ông Giê-su Na-da-rét. </vt:lpstr>
      <vt:lpstr>Người là một ngôn sứ đầy uy thế trong việc làm cũng như lời nói trước mặt Thiên Chúa và toàn dân. </vt:lpstr>
      <vt:lpstr>Thế mà các thượng tế và thủ lãnh của chúng ta đã nộp Người để Người bị án tử hình, và đã đóng đinh Người vào thập giá. </vt:lpstr>
      <vt:lpstr>Phần chúng tôi, trước đây vẫn hy vọng rằng chính Người là Đấng sẽ cứu chuộc Ít-ra-en. Hơn nữa, những việc ấy xảy ra đến nay là ngày thứ ba rồi.</vt:lpstr>
      <vt:lpstr>Thật ra, cũng có mấy người đàn bà trong nhóm chúng tôi đã làm chúng tôi kinh ngạc. </vt:lpstr>
      <vt:lpstr>Các bà ấy ra mộ hồi sáng sớm, không thấy xác Người đâu cả, về còn nói là đã thấy thiên thần hiện ra bảo rằng Người vẫn sống. </vt:lpstr>
      <vt:lpstr>Vài người trong nhóm chúng tôi đã ra mộ, và thấy sự việc y như các bà ấy nói ; còn chính Người thì họ không thấy.”</vt:lpstr>
      <vt:lpstr>Bấy giờ Đức Giê-su nói với hai ông rằng : “Các anh chẳng hiểu gì cả! Lòng trí các anh thật là chậm tin vào lời các ngôn sứ! </vt:lpstr>
      <vt:lpstr>Nào Đấng Ki-tô lại chẳng phải chịu khổ hình như thế, rồi mới vào trong vinh quang của Người sao? </vt:lpstr>
      <vt:lpstr>Rồi bắt đầu từ ông Mô-sê và tất cả các ngôn sứ, Người giải thích cho hai ông những gì liên quan đến Người trong tất cả Sách Thánh.</vt:lpstr>
      <vt:lpstr>Khi gần tới làng họ muốn đến, Đức Giê-su làm như còn phải đi xa hơn nữa.</vt:lpstr>
      <vt:lpstr>Họ nài ép Người rằng: “Mời ông ở lại với chúng tôi, vì trời đã xế chiều, và ngày sắp tàn.”</vt:lpstr>
      <vt:lpstr>Bấy giờ Người mới vào và ở lại với họ. Khi đồng bàn với họ, Người cầm lấy bánh, dâng lời chúc tụng, và bẻ ra trao cho họ. </vt:lpstr>
      <vt:lpstr>Mắt họ liền mở ra và họ nhận ra Người, nhưng Người lại biến mất. </vt:lpstr>
      <vt:lpstr>Họ mới bảo nhau : “Dọc đường, khi Người nói chuyện và giải thích Kinh Thánh cho chúng ta, lòng chúng ta đã chẳng bừng cháy lên sao ?”</vt:lpstr>
      <vt:lpstr>Họ mới bảo nhau : “Dọc đường, khi Người nói chuyện và giải thích Kinh Thánh cho chúng ta, lòng chúng ta đã chẳng bừng cháy lên sao ?”</vt:lpstr>
      <vt:lpstr>Ngay lúc ấy, họ đứng dậy, quay trở lại Giê-ru-sa-lem, gặp Nhóm Mười Một và các bạn hữu đang tụ họp tại đó. </vt:lpstr>
      <vt:lpstr>Những người này bảo hai ông : “Chúa trỗi dậy thật rồi, và đã hiện ra với ông Si-môn.”</vt:lpstr>
      <vt:lpstr>Còn hai ông thì thuật lại những gì đã xảy ra dọc đường và việc mình đã nhận ra Chúa thế nào khi Người bẻ bánh. ĐÓ LÀ LỜI CHÚA.</vt:lpstr>
      <vt:lpstr>PowerPoint Presentation</vt:lpstr>
      <vt:lpstr>PowerPoint Presentation</vt:lpstr>
      <vt:lpstr>PowerPoint Presentation</vt:lpstr>
      <vt:lpstr>“Mời ông ở lại với chúng tôi”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42</cp:revision>
  <dcterms:created xsi:type="dcterms:W3CDTF">2022-01-14T15:16:50Z</dcterms:created>
  <dcterms:modified xsi:type="dcterms:W3CDTF">2023-04-22T03:26:28Z</dcterms:modified>
</cp:coreProperties>
</file>