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14" r:id="rId3"/>
    <p:sldId id="688" r:id="rId4"/>
    <p:sldId id="687" r:id="rId5"/>
    <p:sldId id="332" r:id="rId6"/>
    <p:sldId id="685" r:id="rId7"/>
    <p:sldId id="408" r:id="rId8"/>
    <p:sldId id="581" r:id="rId9"/>
    <p:sldId id="293" r:id="rId10"/>
    <p:sldId id="294" r:id="rId11"/>
    <p:sldId id="689" r:id="rId12"/>
    <p:sldId id="393" r:id="rId13"/>
    <p:sldId id="690" r:id="rId14"/>
    <p:sldId id="260" r:id="rId15"/>
    <p:sldId id="308" r:id="rId16"/>
    <p:sldId id="386" r:id="rId17"/>
    <p:sldId id="387" r:id="rId18"/>
    <p:sldId id="388" r:id="rId19"/>
    <p:sldId id="391" r:id="rId20"/>
    <p:sldId id="29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686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F0DC0-43FF-4486-88EB-1EB84F51220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DAE4C-60C6-460C-BF7A-1B9F8CB5B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0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3EF5B-4BB6-44CB-9F38-0DC96FA0E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MÙA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CHAY -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TRỞ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SÁM 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18" y="186901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18" y="977996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18" y="1870620"/>
            <a:ext cx="671319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712406"/>
            <a:ext cx="671320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19" y="3568394"/>
            <a:ext cx="602233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0" y="4400858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4740" y="5174785"/>
            <a:ext cx="12192000" cy="16832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CHÚA GIÊSU BIẾN HÌNH, DUNG NHAN NGƯỜI CHÓI LỌI NHƯ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endParaRPr lang="vi-VN" sz="4000" b="1" u="sng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74281"/>
              </p:ext>
            </p:extLst>
          </p:nvPr>
        </p:nvGraphicFramePr>
        <p:xfrm>
          <a:off x="1176904" y="70947"/>
          <a:ext cx="9437078" cy="5068212"/>
        </p:xfrm>
        <a:graphic>
          <a:graphicData uri="http://schemas.openxmlformats.org/drawingml/2006/table">
            <a:tbl>
              <a:tblPr firstRow="1" firstCol="1" bandRow="1"/>
              <a:tblGrid>
                <a:gridCol w="857346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Ặ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E25D5126-2B23-4BE1-97C0-C1F065DA9722}"/>
              </a:ext>
            </a:extLst>
          </p:cNvPr>
          <p:cNvSpPr/>
          <p:nvPr/>
        </p:nvSpPr>
        <p:spPr>
          <a:xfrm>
            <a:off x="2893432" y="7094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10EC7D-D8B4-4041-9E00-A12823564FFB}"/>
              </a:ext>
            </a:extLst>
          </p:cNvPr>
          <p:cNvSpPr/>
          <p:nvPr/>
        </p:nvSpPr>
        <p:spPr>
          <a:xfrm>
            <a:off x="3749412" y="7094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B0FD3A8-2F40-4F11-BB0F-B85EAD806DB0}"/>
              </a:ext>
            </a:extLst>
          </p:cNvPr>
          <p:cNvSpPr/>
          <p:nvPr/>
        </p:nvSpPr>
        <p:spPr>
          <a:xfrm>
            <a:off x="4604122" y="6713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BED4D8-4D2E-4289-8D06-3514A9C7A3CE}"/>
              </a:ext>
            </a:extLst>
          </p:cNvPr>
          <p:cNvSpPr/>
          <p:nvPr/>
        </p:nvSpPr>
        <p:spPr>
          <a:xfrm>
            <a:off x="5460102" y="6713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A7A6C60-1544-4C6F-A25E-900C2A0876FF}"/>
              </a:ext>
            </a:extLst>
          </p:cNvPr>
          <p:cNvSpPr/>
          <p:nvPr/>
        </p:nvSpPr>
        <p:spPr>
          <a:xfrm>
            <a:off x="6328020" y="7094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8EEF063-C89D-4B33-8DCE-5F217EFB6FC1}"/>
              </a:ext>
            </a:extLst>
          </p:cNvPr>
          <p:cNvSpPr/>
          <p:nvPr/>
        </p:nvSpPr>
        <p:spPr>
          <a:xfrm>
            <a:off x="7182730" y="6713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B8418A6-FAF0-4DFA-BEE9-B4DFA598E35A}"/>
              </a:ext>
            </a:extLst>
          </p:cNvPr>
          <p:cNvSpPr/>
          <p:nvPr/>
        </p:nvSpPr>
        <p:spPr>
          <a:xfrm>
            <a:off x="8038710" y="6713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4318CE6-BFE8-4530-9931-6D7D6B3B1833}"/>
              </a:ext>
            </a:extLst>
          </p:cNvPr>
          <p:cNvSpPr/>
          <p:nvPr/>
        </p:nvSpPr>
        <p:spPr>
          <a:xfrm>
            <a:off x="2033896" y="918291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2001309-EF3E-4A16-BC25-41A8B5B711F3}"/>
              </a:ext>
            </a:extLst>
          </p:cNvPr>
          <p:cNvSpPr/>
          <p:nvPr/>
        </p:nvSpPr>
        <p:spPr>
          <a:xfrm>
            <a:off x="2889876" y="918291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54B680-1673-479A-8B12-EB8E4EDF66C7}"/>
              </a:ext>
            </a:extLst>
          </p:cNvPr>
          <p:cNvSpPr/>
          <p:nvPr/>
        </p:nvSpPr>
        <p:spPr>
          <a:xfrm>
            <a:off x="3744586" y="914481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E8728CC-E492-416E-8EDE-247BDC2403A4}"/>
              </a:ext>
            </a:extLst>
          </p:cNvPr>
          <p:cNvSpPr/>
          <p:nvPr/>
        </p:nvSpPr>
        <p:spPr>
          <a:xfrm>
            <a:off x="4600566" y="914481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D5FB997-2A39-4154-972B-5EC4B00FD89F}"/>
              </a:ext>
            </a:extLst>
          </p:cNvPr>
          <p:cNvSpPr/>
          <p:nvPr/>
        </p:nvSpPr>
        <p:spPr>
          <a:xfrm>
            <a:off x="5468484" y="918291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742D4E5-8E1A-4EC8-A7BE-C2742F92F36B}"/>
              </a:ext>
            </a:extLst>
          </p:cNvPr>
          <p:cNvSpPr/>
          <p:nvPr/>
        </p:nvSpPr>
        <p:spPr>
          <a:xfrm>
            <a:off x="6323194" y="914481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F78B645-B0A5-4BE2-AA15-AD3E04391AD1}"/>
              </a:ext>
            </a:extLst>
          </p:cNvPr>
          <p:cNvSpPr/>
          <p:nvPr/>
        </p:nvSpPr>
        <p:spPr>
          <a:xfrm>
            <a:off x="7179174" y="914481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437BD2-D01B-44E5-9A7D-72EF2FE3FB80}"/>
              </a:ext>
            </a:extLst>
          </p:cNvPr>
          <p:cNvSpPr/>
          <p:nvPr/>
        </p:nvSpPr>
        <p:spPr>
          <a:xfrm>
            <a:off x="2893432" y="176563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8C8926-94DD-4F0A-AA7D-3C27910EDF3C}"/>
              </a:ext>
            </a:extLst>
          </p:cNvPr>
          <p:cNvSpPr/>
          <p:nvPr/>
        </p:nvSpPr>
        <p:spPr>
          <a:xfrm>
            <a:off x="3749412" y="176563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1456FF4-3599-4F19-A76B-6ACF128DA781}"/>
              </a:ext>
            </a:extLst>
          </p:cNvPr>
          <p:cNvSpPr/>
          <p:nvPr/>
        </p:nvSpPr>
        <p:spPr>
          <a:xfrm>
            <a:off x="4604122" y="176182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6934788-5D9B-4D58-ACE3-C458E2B0E07A}"/>
              </a:ext>
            </a:extLst>
          </p:cNvPr>
          <p:cNvSpPr/>
          <p:nvPr/>
        </p:nvSpPr>
        <p:spPr>
          <a:xfrm>
            <a:off x="5460102" y="176182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48E162E-A3EB-446B-B9A3-0D732E6C74FE}"/>
              </a:ext>
            </a:extLst>
          </p:cNvPr>
          <p:cNvSpPr/>
          <p:nvPr/>
        </p:nvSpPr>
        <p:spPr>
          <a:xfrm>
            <a:off x="6328020" y="176563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1A07D83-8C19-4F08-9515-07FFCC285204}"/>
              </a:ext>
            </a:extLst>
          </p:cNvPr>
          <p:cNvSpPr/>
          <p:nvPr/>
        </p:nvSpPr>
        <p:spPr>
          <a:xfrm>
            <a:off x="7182730" y="176182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B3307A4-423B-445F-8DCA-ECF0011303D0}"/>
              </a:ext>
            </a:extLst>
          </p:cNvPr>
          <p:cNvSpPr/>
          <p:nvPr/>
        </p:nvSpPr>
        <p:spPr>
          <a:xfrm>
            <a:off x="3752968" y="2606883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E01A510-1DFD-4C1A-8EBE-2E926B52C8C1}"/>
              </a:ext>
            </a:extLst>
          </p:cNvPr>
          <p:cNvSpPr/>
          <p:nvPr/>
        </p:nvSpPr>
        <p:spPr>
          <a:xfrm>
            <a:off x="4608948" y="2606883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FF04C5D-1A60-48F2-88E5-2F343C6006C9}"/>
              </a:ext>
            </a:extLst>
          </p:cNvPr>
          <p:cNvSpPr/>
          <p:nvPr/>
        </p:nvSpPr>
        <p:spPr>
          <a:xfrm>
            <a:off x="5463658" y="2603073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E7253DB-059E-404A-91E6-75A875B385D7}"/>
              </a:ext>
            </a:extLst>
          </p:cNvPr>
          <p:cNvSpPr/>
          <p:nvPr/>
        </p:nvSpPr>
        <p:spPr>
          <a:xfrm>
            <a:off x="6319638" y="2603073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0FB4EF0-46DF-4DAD-BEBA-1C59C2B25793}"/>
              </a:ext>
            </a:extLst>
          </p:cNvPr>
          <p:cNvSpPr/>
          <p:nvPr/>
        </p:nvSpPr>
        <p:spPr>
          <a:xfrm>
            <a:off x="7187556" y="2606883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60A92B5-58DA-432E-BD33-08C98E3B00EC}"/>
              </a:ext>
            </a:extLst>
          </p:cNvPr>
          <p:cNvSpPr/>
          <p:nvPr/>
        </p:nvSpPr>
        <p:spPr>
          <a:xfrm>
            <a:off x="8042266" y="2603073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A433B62-7B31-4DDC-8F32-ED362EC95C94}"/>
              </a:ext>
            </a:extLst>
          </p:cNvPr>
          <p:cNvSpPr/>
          <p:nvPr/>
        </p:nvSpPr>
        <p:spPr>
          <a:xfrm>
            <a:off x="3752968" y="345422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680AC4A-2D4E-4D55-919B-3CC6336DF937}"/>
              </a:ext>
            </a:extLst>
          </p:cNvPr>
          <p:cNvSpPr/>
          <p:nvPr/>
        </p:nvSpPr>
        <p:spPr>
          <a:xfrm>
            <a:off x="4608948" y="345422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2A771B2-603C-4F73-B20E-BCFF10D54104}"/>
              </a:ext>
            </a:extLst>
          </p:cNvPr>
          <p:cNvSpPr/>
          <p:nvPr/>
        </p:nvSpPr>
        <p:spPr>
          <a:xfrm>
            <a:off x="5463658" y="345041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BFB192A-9A92-4E25-A3F7-1E3C6B9BB2D6}"/>
              </a:ext>
            </a:extLst>
          </p:cNvPr>
          <p:cNvSpPr/>
          <p:nvPr/>
        </p:nvSpPr>
        <p:spPr>
          <a:xfrm>
            <a:off x="6319638" y="345041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CCF05A2-30BE-4F65-A8DE-BE8CCA974699}"/>
              </a:ext>
            </a:extLst>
          </p:cNvPr>
          <p:cNvSpPr/>
          <p:nvPr/>
        </p:nvSpPr>
        <p:spPr>
          <a:xfrm>
            <a:off x="7187556" y="345422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5FAE605-0830-489F-88CB-31E0E5DAA18E}"/>
              </a:ext>
            </a:extLst>
          </p:cNvPr>
          <p:cNvSpPr/>
          <p:nvPr/>
        </p:nvSpPr>
        <p:spPr>
          <a:xfrm>
            <a:off x="8042266" y="345041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E4DEBD2-6E75-4DDB-8525-3AB8C15B692E}"/>
              </a:ext>
            </a:extLst>
          </p:cNvPr>
          <p:cNvSpPr/>
          <p:nvPr/>
        </p:nvSpPr>
        <p:spPr>
          <a:xfrm>
            <a:off x="4606408" y="429547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0D1E8C0-459F-49ED-BEB8-C1CE55A402C9}"/>
              </a:ext>
            </a:extLst>
          </p:cNvPr>
          <p:cNvSpPr/>
          <p:nvPr/>
        </p:nvSpPr>
        <p:spPr>
          <a:xfrm>
            <a:off x="5462388" y="429547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BFF094A-9066-4B7D-8A5D-0834ECFBD40D}"/>
              </a:ext>
            </a:extLst>
          </p:cNvPr>
          <p:cNvSpPr/>
          <p:nvPr/>
        </p:nvSpPr>
        <p:spPr>
          <a:xfrm>
            <a:off x="6317098" y="429166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C945D47-3C34-4520-A395-02CEA4B652F9}"/>
              </a:ext>
            </a:extLst>
          </p:cNvPr>
          <p:cNvSpPr/>
          <p:nvPr/>
        </p:nvSpPr>
        <p:spPr>
          <a:xfrm>
            <a:off x="7173078" y="429166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510E550-6250-4F0C-8A93-C6A454E954A6}"/>
              </a:ext>
            </a:extLst>
          </p:cNvPr>
          <p:cNvSpPr/>
          <p:nvPr/>
        </p:nvSpPr>
        <p:spPr>
          <a:xfrm>
            <a:off x="8040996" y="429547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AD9F77F-D22E-406E-AB41-9F055CCAC716}"/>
              </a:ext>
            </a:extLst>
          </p:cNvPr>
          <p:cNvSpPr/>
          <p:nvPr/>
        </p:nvSpPr>
        <p:spPr>
          <a:xfrm>
            <a:off x="8895706" y="4291665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92ADD1E-9366-4CD0-B71F-54C33C32E715}"/>
              </a:ext>
            </a:extLst>
          </p:cNvPr>
          <p:cNvSpPr/>
          <p:nvPr/>
        </p:nvSpPr>
        <p:spPr>
          <a:xfrm>
            <a:off x="2893432" y="4301571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99BCC4E-2638-4722-9EBC-81F66909DAD1}"/>
              </a:ext>
            </a:extLst>
          </p:cNvPr>
          <p:cNvSpPr/>
          <p:nvPr/>
        </p:nvSpPr>
        <p:spPr>
          <a:xfrm>
            <a:off x="3749412" y="4301571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44EEE84-40C1-482D-A75D-79BF8E52B162}"/>
              </a:ext>
            </a:extLst>
          </p:cNvPr>
          <p:cNvSpPr/>
          <p:nvPr/>
        </p:nvSpPr>
        <p:spPr>
          <a:xfrm>
            <a:off x="2037706" y="345041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808CF62-BDA3-4896-8523-72ADBE6AE046}"/>
              </a:ext>
            </a:extLst>
          </p:cNvPr>
          <p:cNvSpPr/>
          <p:nvPr/>
        </p:nvSpPr>
        <p:spPr>
          <a:xfrm>
            <a:off x="2893686" y="3450417"/>
            <a:ext cx="855608" cy="83837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771E986-9889-4E7D-BD11-96DD395CB1FE}"/>
              </a:ext>
            </a:extLst>
          </p:cNvPr>
          <p:cNvSpPr/>
          <p:nvPr/>
        </p:nvSpPr>
        <p:spPr>
          <a:xfrm>
            <a:off x="-7120" y="5174785"/>
            <a:ext cx="12192000" cy="16832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TÊN CỦA MỘT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 BA MÔN ĐỆ ĐƯỢC CHÚA GIÊSU ĐƯA LÊN NÚI?</a:t>
            </a:r>
            <a:endParaRPr lang="vi-VN" sz="4000" b="1" u="sng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4C377DA-60CA-4D2B-AFB9-533468284BC7}"/>
              </a:ext>
            </a:extLst>
          </p:cNvPr>
          <p:cNvSpPr/>
          <p:nvPr/>
        </p:nvSpPr>
        <p:spPr>
          <a:xfrm>
            <a:off x="-7120" y="5174785"/>
            <a:ext cx="12192000" cy="16832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PHÊRÔ ĐANG NÓI, CHỢT CÓ</a:t>
            </a:r>
            <a:r>
              <a:rPr lang="en-US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SÁNG NGỜI BAO PHỦ CÁC ÔNG.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2DC2D97-B3A3-4B9A-AC7D-F0D1DEC993F8}"/>
              </a:ext>
            </a:extLst>
          </p:cNvPr>
          <p:cNvSpPr/>
          <p:nvPr/>
        </p:nvSpPr>
        <p:spPr>
          <a:xfrm>
            <a:off x="-7120" y="5174785"/>
            <a:ext cx="12192000" cy="16832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ĐEM BA TÔNG ĐỒ ĐI TỚI MỘT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NGỌN GÌ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9E212A7-6B94-486B-8665-5B7406CD2E3C}"/>
              </a:ext>
            </a:extLst>
          </p:cNvPr>
          <p:cNvSpPr/>
          <p:nvPr/>
        </p:nvSpPr>
        <p:spPr>
          <a:xfrm>
            <a:off x="-500" y="5174785"/>
            <a:ext cx="12170140" cy="16832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“ĐÂY LÀ CON YÊU DẤU CỦA TA, TA HÀI LÒNG VỀ NGƯỜI. CÁC NGƯƠI HÃY </a:t>
            </a:r>
            <a:r>
              <a:rPr lang="en-US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LỜI NGƯỜI”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C552D77-86C2-40EC-BD02-AC48A1313893}"/>
              </a:ext>
            </a:extLst>
          </p:cNvPr>
          <p:cNvSpPr/>
          <p:nvPr/>
        </p:nvSpPr>
        <p:spPr>
          <a:xfrm>
            <a:off x="-500" y="5182405"/>
            <a:ext cx="12170140" cy="16832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 SU DẪN 3 TÔNG ĐỒ LÊN NÚI RỒI NGƯỜI BI</a:t>
            </a:r>
            <a:r>
              <a:rPr lang="en-US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ẾN</a:t>
            </a:r>
            <a:r>
              <a:rPr lang="vi-VN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ĐỔI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TRƯỚC MẶT CÁC ÔNG?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2" grpId="0" animBg="1"/>
      <p:bldP spid="62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7" grpId="0" animBg="1"/>
      <p:bldP spid="87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3" grpId="0" animBg="1"/>
      <p:bldP spid="123" grpId="1" animBg="1"/>
      <p:bldP spid="124" grpId="0" animBg="1"/>
      <p:bldP spid="124" grpId="1" animBg="1"/>
      <p:bldP spid="127" grpId="0" animBg="1"/>
      <p:bldP spid="127" grpId="1" animBg="1"/>
      <p:bldP spid="131" grpId="0" animBg="1"/>
      <p:bldP spid="131" grpId="1" animBg="1"/>
      <p:bldP spid="132" grpId="0" animBg="1"/>
      <p:bldP spid="1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A418D1C-4B13-4884-ABB4-3A2C358C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2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8328C0-1879-4A70-9463-333739C01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14516"/>
              </p:ext>
            </p:extLst>
          </p:nvPr>
        </p:nvGraphicFramePr>
        <p:xfrm>
          <a:off x="350520" y="70946"/>
          <a:ext cx="11582399" cy="6672756"/>
        </p:xfrm>
        <a:graphic>
          <a:graphicData uri="http://schemas.openxmlformats.org/drawingml/2006/table">
            <a:tbl>
              <a:tblPr firstRow="1" firstCol="1" bandRow="1"/>
              <a:tblGrid>
                <a:gridCol w="1052246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52246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52246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52246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Ặ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8328C0-1879-4A70-9463-333739C01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219092"/>
              </p:ext>
            </p:extLst>
          </p:nvPr>
        </p:nvGraphicFramePr>
        <p:xfrm>
          <a:off x="350520" y="70946"/>
          <a:ext cx="11582399" cy="6672756"/>
        </p:xfrm>
        <a:graphic>
          <a:graphicData uri="http://schemas.openxmlformats.org/drawingml/2006/table">
            <a:tbl>
              <a:tblPr firstRow="1" firstCol="1" bandRow="1"/>
              <a:tblGrid>
                <a:gridCol w="1052246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52246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52246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52246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53345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Ặ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11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1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Phêrô, Giacôbê và Gioan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Phêrô, Anrê và Gioan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Phêrô, Gioan và Philipphê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Phêrô, Anrê và Giacôbê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ĐÃ ĐƯA </a:t>
            </a:r>
            <a:r>
              <a:rPr lang="vi-VN" sz="6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AI</a:t>
            </a:r>
            <a:r>
              <a:rPr lang="vi-VN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THEO MÌNH?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86158"/>
            <a:ext cx="12260007" cy="822849"/>
            <a:chOff x="-1896924" y="4695363"/>
            <a:chExt cx="10583438" cy="70528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2555" y="471484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Phêrô, Giacôbê và Gioan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 nguyện 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Mặc khải Nước Trời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Tỏ vinh quang của Ngài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Tất cả các ý trên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ĐƯA CÁC ÔNG PHÊRÔ, GIACÔBÊ VÀ GIOAN LÊN NÚI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LÀM GÌ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n-US" sz="54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077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Tỏ vinh quang của Ngài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Êlisa và Môsê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Môsê và Êlia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Môsê và Aharon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Êlia và Êlisa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ĐỨC GIÊSU BIẾN HÌNH TH</a:t>
            </a:r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Ì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CÓ NHỮNG </a:t>
            </a:r>
            <a:r>
              <a:rPr lang="en-US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CÙNG</a:t>
            </a:r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ĐÀM ĐẠO VỚI NGÀI?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25047"/>
            <a:ext cx="12248199" cy="824666"/>
            <a:chOff x="-1896924" y="4674319"/>
            <a:chExt cx="10573245" cy="70684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743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Môsê và Êlia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Quan tổng chấn Philatô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Ông Phê-rô.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Vua Hêrôđê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Ông Mô-sê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5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AI LÀ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NHÀ LẬP PHÁP ĐÃ ĐÀM ĐẠO VỚI CHÚA GIÊSU?</a:t>
            </a:r>
            <a:endParaRPr lang="vi-VN" sz="54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2538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Ông Mô-sê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Môn đệ Tôma.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Môn đệ Gioan.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Môn đệ Phêrô.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Môn đệ Giacôbê.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“LẠY NGÀI, CHÚNG CON Ở ĐÂY THÌ THẬT LÀ HAY”.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 LỜI CỦA AI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780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Môn đệ Phêrô.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Sáu ngày sau, Đức Giê-su đem các ông Phê-rô, Gia-cô-bê và Gio-an là em ông Gia-cô-bê đi theo mình. Người đưa các ông đi riêng ra một chỗ, tới một ngọn núi cao. 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36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36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36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36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36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36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MATTHÊU</a:t>
            </a:r>
            <a:endParaRPr lang="en-US" sz="3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96319" y="930542"/>
            <a:ext cx="6310854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 noProof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 LÀ CON YÊU DẤU CỦA THIÊN CHÚA, THIẾU NHI CẦN LÀM GÌ?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 Người biến đổi hình dạng trước mặt các ông. Dung nhan Người chói lọi như mặt trời, và y phục Người trở nên trắng tinh như ánh sáng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5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7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bỗng các ông thấy ông Mô-sê và ông Ê-li-a hiện ra đàm đạo với Người. </a:t>
            </a: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Bấy giờ ông Phê-rô thưa với Đức Giê-su rằng: </a:t>
            </a:r>
            <a:endParaRPr lang="en-US" sz="7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5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"Lạy Ngài, chúng con ở đây, thật là hay! Nếu Ngài muốn, con xin dựng tại đây ba cái lều, một cho Ngài, một cho ông Mô-sê, và một cho ông Ê-li-a." 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còn đang nói, chợt có đám mây sáng ngời bao phủ các ông, và có tiếng từ đám mây phán rằng: "Đây là Con yêu dấu của Ta, Ta hài lòng về Người. Các ngươi hãy vâng nghe lời Người!" 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2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vậy, các môn đệ kinh hoàng, ngã sấp mặt xuống đất. Bấy giờ Đức Giê-su lại gần, chạm vào các ông và bảo: "Chỗi dậy đi, đừng sợ!"</a:t>
            </a:r>
            <a:endParaRPr lang="en-US" sz="7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218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 khi thầy trò từ trên núi xuống, Đức Giê-su truyền cho các ông rằng: "Đừng nói cho ai hay thị kiến ấy, cho đến khi Con Người từ </a:t>
            </a: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cõi chết</a:t>
            </a:r>
            <a:r>
              <a:rPr lang="en-US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808</Words>
  <Application>Microsoft Office PowerPoint</Application>
  <PresentationFormat>Widescreen</PresentationFormat>
  <Paragraphs>230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Sáu ngày sau, Đức Giê-su đem các ông Phê-rô, Gia-cô-bê và Gio-an là em ông Gia-cô-bê đi theo mình. Người đưa các ông đi riêng ra một chỗ, tới một ngọn núi cao. </vt:lpstr>
      <vt:lpstr>Rồi Người biến đổi hình dạng trước mặt các ông. Dung nhan Người chói lọi như mặt trời, và y phục Người trở nên trắng tinh như ánh sáng</vt:lpstr>
      <vt:lpstr>Và bỗng các ông thấy ông Mô-sê và ông Ê-li-a hiện ra đàm đạo với Người.  Bấy giờ ông Phê-rô thưa với Đức Giê-su rằng: </vt:lpstr>
      <vt:lpstr>"Lạy Ngài, chúng con ở đây, thật là hay! Nếu Ngài muốn, con xin dựng tại đây ba cái lều, một cho Ngài, một cho ông Mô-sê, và một cho ông Ê-li-a." </vt:lpstr>
      <vt:lpstr>Ông còn đang nói, chợt có đám mây sáng ngời bao phủ các ông, và có tiếng từ đám mây phán rằng: "Đây là Con yêu dấu của Ta, Ta hài lòng về Người. Các ngươi hãy vâng nghe lời Người!" </vt:lpstr>
      <vt:lpstr>Nghe vậy, các môn đệ kinh hoàng, ngã sấp mặt xuống đất. Bấy giờ Đức Giê-su lại gần, chạm vào các ông và bảo: "Chỗi dậy đi, đừng sợ!"</vt:lpstr>
      <vt:lpstr>Đang khi thầy trò từ trên núi xuống, Đức Giê-su truyền cho các ông rằng: "Đừng nói cho ai hay thị kiến ấy, cho đến khi Con Người từ cõi chết.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36</cp:revision>
  <dcterms:created xsi:type="dcterms:W3CDTF">2022-01-14T15:16:50Z</dcterms:created>
  <dcterms:modified xsi:type="dcterms:W3CDTF">2023-03-03T14:57:48Z</dcterms:modified>
</cp:coreProperties>
</file>