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58" r:id="rId3"/>
    <p:sldId id="314" r:id="rId4"/>
    <p:sldId id="688" r:id="rId5"/>
    <p:sldId id="315" r:id="rId6"/>
    <p:sldId id="687" r:id="rId7"/>
    <p:sldId id="332" r:id="rId8"/>
    <p:sldId id="685" r:id="rId9"/>
    <p:sldId id="408" r:id="rId10"/>
    <p:sldId id="581" r:id="rId11"/>
    <p:sldId id="616" r:id="rId12"/>
    <p:sldId id="293" r:id="rId13"/>
    <p:sldId id="695" r:id="rId14"/>
    <p:sldId id="669" r:id="rId15"/>
    <p:sldId id="696" r:id="rId16"/>
    <p:sldId id="260" r:id="rId17"/>
    <p:sldId id="674" r:id="rId18"/>
    <p:sldId id="365" r:id="rId19"/>
    <p:sldId id="677" r:id="rId20"/>
    <p:sldId id="675" r:id="rId21"/>
    <p:sldId id="676" r:id="rId22"/>
    <p:sldId id="296" r:id="rId2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>
        <p:scale>
          <a:sx n="66" d="100"/>
          <a:sy n="66" d="100"/>
        </p:scale>
        <p:origin x="1483" y="49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E9733-3519-4E1E-B8F5-B2F6DCB2E07C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FD4C1-38BF-47A5-9DFF-04F555E1E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3EF5B-4BB6-44CB-9F38-0DC96FA0E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91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3EF5B-4BB6-44CB-9F38-0DC96FA0EA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36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14/12/2022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14/12/2022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4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4 </a:t>
            </a:r>
            <a:r>
              <a:rPr kumimoji="0" lang="en-US" sz="44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MÙA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4400" b="1" i="0" u="none" strike="noStrike" kern="10" cap="none" spc="0" normalizeH="0" noProof="0" err="1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VỌNG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38366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MONG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ĐỢI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TỈNH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4000" b="1" i="0" u="none" strike="noStrike" kern="1200" cap="none" spc="0" normalizeH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tỉnh giấc, ông Giu-se làm như sứ thần Chúa dạy và đón vợ về nhà</a:t>
            </a:r>
            <a:r>
              <a:rPr lang="vi-VN" sz="8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8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Đó là Lời Chúa</a:t>
            </a:r>
            <a:endParaRPr lang="en-US" sz="8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86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1">
            <a:extLst>
              <a:ext uri="{FF2B5EF4-FFF2-40B4-BE49-F238E27FC236}">
                <a16:creationId xmlns:a16="http://schemas.microsoft.com/office/drawing/2014/main" id="{D721C701-DEA9-4953-9AE0-9724C9955AF2}"/>
              </a:ext>
            </a:extLst>
          </p:cNvPr>
          <p:cNvSpPr/>
          <p:nvPr/>
        </p:nvSpPr>
        <p:spPr>
          <a:xfrm>
            <a:off x="11555" y="12892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1</a:t>
            </a:r>
            <a:endParaRPr lang="vi-VN" sz="4000" b="1"/>
          </a:p>
        </p:txBody>
      </p:sp>
      <p:sp>
        <p:nvSpPr>
          <p:cNvPr id="148" name="C2">
            <a:extLst>
              <a:ext uri="{FF2B5EF4-FFF2-40B4-BE49-F238E27FC236}">
                <a16:creationId xmlns:a16="http://schemas.microsoft.com/office/drawing/2014/main" id="{5DA30047-9529-4C3E-9772-18B84296F03E}"/>
              </a:ext>
            </a:extLst>
          </p:cNvPr>
          <p:cNvSpPr/>
          <p:nvPr/>
        </p:nvSpPr>
        <p:spPr>
          <a:xfrm>
            <a:off x="11555" y="684131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2</a:t>
            </a:r>
            <a:endParaRPr lang="vi-VN" sz="4000" b="1"/>
          </a:p>
        </p:txBody>
      </p:sp>
      <p:sp>
        <p:nvSpPr>
          <p:cNvPr id="149" name="C3">
            <a:extLst>
              <a:ext uri="{FF2B5EF4-FFF2-40B4-BE49-F238E27FC236}">
                <a16:creationId xmlns:a16="http://schemas.microsoft.com/office/drawing/2014/main" id="{A8D9E899-0A1F-44DE-9367-F34351CD13A1}"/>
              </a:ext>
            </a:extLst>
          </p:cNvPr>
          <p:cNvSpPr/>
          <p:nvPr/>
        </p:nvSpPr>
        <p:spPr>
          <a:xfrm>
            <a:off x="11555" y="1332804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3</a:t>
            </a:r>
            <a:endParaRPr lang="vi-VN" sz="4000" b="1"/>
          </a:p>
        </p:txBody>
      </p:sp>
      <p:sp>
        <p:nvSpPr>
          <p:cNvPr id="150" name="C4">
            <a:extLst>
              <a:ext uri="{FF2B5EF4-FFF2-40B4-BE49-F238E27FC236}">
                <a16:creationId xmlns:a16="http://schemas.microsoft.com/office/drawing/2014/main" id="{A284E94A-99FF-4AF0-9E2A-C51941AF41AD}"/>
              </a:ext>
            </a:extLst>
          </p:cNvPr>
          <p:cNvSpPr/>
          <p:nvPr/>
        </p:nvSpPr>
        <p:spPr>
          <a:xfrm>
            <a:off x="12700" y="1953689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4</a:t>
            </a:r>
            <a:endParaRPr lang="vi-VN" sz="4000" b="1"/>
          </a:p>
        </p:txBody>
      </p:sp>
      <p:sp>
        <p:nvSpPr>
          <p:cNvPr id="151" name="C5">
            <a:extLst>
              <a:ext uri="{FF2B5EF4-FFF2-40B4-BE49-F238E27FC236}">
                <a16:creationId xmlns:a16="http://schemas.microsoft.com/office/drawing/2014/main" id="{9BFBF487-2FFA-4A77-9EA0-B19BD22521E8}"/>
              </a:ext>
            </a:extLst>
          </p:cNvPr>
          <p:cNvSpPr/>
          <p:nvPr/>
        </p:nvSpPr>
        <p:spPr>
          <a:xfrm>
            <a:off x="12995" y="2574230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5</a:t>
            </a:r>
            <a:endParaRPr lang="vi-VN" sz="4000" b="1"/>
          </a:p>
        </p:txBody>
      </p:sp>
      <p:sp>
        <p:nvSpPr>
          <p:cNvPr id="51" name="C5">
            <a:extLst>
              <a:ext uri="{FF2B5EF4-FFF2-40B4-BE49-F238E27FC236}">
                <a16:creationId xmlns:a16="http://schemas.microsoft.com/office/drawing/2014/main" id="{EF1A1A8A-17F7-40ED-ABD6-0EA95C4153BD}"/>
              </a:ext>
            </a:extLst>
          </p:cNvPr>
          <p:cNvSpPr/>
          <p:nvPr/>
        </p:nvSpPr>
        <p:spPr>
          <a:xfrm>
            <a:off x="11555" y="3194768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6</a:t>
            </a:r>
            <a:endParaRPr lang="vi-VN" sz="4000" b="1"/>
          </a:p>
        </p:txBody>
      </p:sp>
      <p:sp>
        <p:nvSpPr>
          <p:cNvPr id="10" name="Rectangle 9">
            <a:hlinkClick r:id="rId3" action="ppaction://hlinksldjump"/>
            <a:extLst>
              <a:ext uri="{FF2B5EF4-FFF2-40B4-BE49-F238E27FC236}">
                <a16:creationId xmlns:a16="http://schemas.microsoft.com/office/drawing/2014/main" id="{88D370C5-712C-42E4-8B24-57DC40D481BE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/>
              <a:t>HÀNG</a:t>
            </a:r>
          </a:p>
          <a:p>
            <a:pPr algn="ctr"/>
            <a:r>
              <a:rPr lang="en-US" sz="3600" b="1"/>
              <a:t> DỌC</a:t>
            </a:r>
          </a:p>
        </p:txBody>
      </p:sp>
      <p:sp>
        <p:nvSpPr>
          <p:cNvPr id="71" name="C5">
            <a:extLst>
              <a:ext uri="{FF2B5EF4-FFF2-40B4-BE49-F238E27FC236}">
                <a16:creationId xmlns:a16="http://schemas.microsoft.com/office/drawing/2014/main" id="{256F90D4-A3D1-4452-BC1C-66AD0E97C033}"/>
              </a:ext>
            </a:extLst>
          </p:cNvPr>
          <p:cNvSpPr/>
          <p:nvPr/>
        </p:nvSpPr>
        <p:spPr>
          <a:xfrm>
            <a:off x="1440" y="3808287"/>
            <a:ext cx="880196" cy="641241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/>
              <a:t>7</a:t>
            </a:r>
            <a:endParaRPr lang="vi-VN" sz="4000" b="1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831A6978-A2EC-4310-8056-4ADA6BB6D75C}"/>
              </a:ext>
            </a:extLst>
          </p:cNvPr>
          <p:cNvGraphicFramePr>
            <a:graphicFrameLocks noGrp="1"/>
          </p:cNvGraphicFramePr>
          <p:nvPr/>
        </p:nvGraphicFramePr>
        <p:xfrm>
          <a:off x="2311400" y="70948"/>
          <a:ext cx="6059781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3309">
                  <a:extLst>
                    <a:ext uri="{9D8B030D-6E8A-4147-A177-3AD203B41FA5}">
                      <a16:colId xmlns:a16="http://schemas.microsoft.com/office/drawing/2014/main" val="1477678043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2356153170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535985818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1743134784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4137164561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3948434602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2886751452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532594679"/>
                    </a:ext>
                  </a:extLst>
                </a:gridCol>
                <a:gridCol w="673309">
                  <a:extLst>
                    <a:ext uri="{9D8B030D-6E8A-4147-A177-3AD203B41FA5}">
                      <a16:colId xmlns:a16="http://schemas.microsoft.com/office/drawing/2014/main" val="3665494410"/>
                    </a:ext>
                  </a:extLst>
                </a:gridCol>
              </a:tblGrid>
              <a:tr h="632203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462875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43813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960030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03934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05464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610755"/>
                  </a:ext>
                </a:extLst>
              </a:tr>
              <a:tr h="632203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9368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789278B-5604-4967-BC3B-37696FE6B260}"/>
              </a:ext>
            </a:extLst>
          </p:cNvPr>
          <p:cNvSpPr/>
          <p:nvPr/>
        </p:nvSpPr>
        <p:spPr>
          <a:xfrm>
            <a:off x="2984466" y="1352860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B476DDC-4A2B-4C0D-B2ED-2F428962D6FA}"/>
              </a:ext>
            </a:extLst>
          </p:cNvPr>
          <p:cNvSpPr/>
          <p:nvPr/>
        </p:nvSpPr>
        <p:spPr>
          <a:xfrm>
            <a:off x="2311400" y="63328"/>
            <a:ext cx="66409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3197D56-95CB-4E33-801A-72EE0ACDCD1E}"/>
              </a:ext>
            </a:extLst>
          </p:cNvPr>
          <p:cNvSpPr/>
          <p:nvPr/>
        </p:nvSpPr>
        <p:spPr>
          <a:xfrm>
            <a:off x="2985940" y="6332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B9E4B8C-3BC8-49E2-9DD1-1C83088DC67C}"/>
              </a:ext>
            </a:extLst>
          </p:cNvPr>
          <p:cNvSpPr/>
          <p:nvPr/>
        </p:nvSpPr>
        <p:spPr>
          <a:xfrm>
            <a:off x="3650030" y="6332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644AB55-3AFD-4E96-BD13-65BE5A483016}"/>
              </a:ext>
            </a:extLst>
          </p:cNvPr>
          <p:cNvSpPr/>
          <p:nvPr/>
        </p:nvSpPr>
        <p:spPr>
          <a:xfrm>
            <a:off x="4324570" y="6332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20ECC01-E462-448B-9563-7E8E9C1A8A70}"/>
              </a:ext>
            </a:extLst>
          </p:cNvPr>
          <p:cNvSpPr/>
          <p:nvPr/>
        </p:nvSpPr>
        <p:spPr>
          <a:xfrm>
            <a:off x="5005215" y="6586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127B4BD-23CE-4ECE-8EE3-7D12EA193E82}"/>
              </a:ext>
            </a:extLst>
          </p:cNvPr>
          <p:cNvSpPr/>
          <p:nvPr/>
        </p:nvSpPr>
        <p:spPr>
          <a:xfrm>
            <a:off x="5682250" y="6332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BC734CB-02D6-4FC4-B52D-210FD086B9D6}"/>
              </a:ext>
            </a:extLst>
          </p:cNvPr>
          <p:cNvSpPr/>
          <p:nvPr/>
        </p:nvSpPr>
        <p:spPr>
          <a:xfrm>
            <a:off x="6349000" y="6332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759899E-0D70-4C92-8254-570AD038D1BA}"/>
              </a:ext>
            </a:extLst>
          </p:cNvPr>
          <p:cNvSpPr/>
          <p:nvPr/>
        </p:nvSpPr>
        <p:spPr>
          <a:xfrm>
            <a:off x="7023540" y="6332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1930CF7-E173-4976-8A1A-FD9A7320E42F}"/>
              </a:ext>
            </a:extLst>
          </p:cNvPr>
          <p:cNvSpPr/>
          <p:nvPr/>
        </p:nvSpPr>
        <p:spPr>
          <a:xfrm>
            <a:off x="7702373" y="6332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91B0CEB-DBBE-419B-A283-CBAB7A3B10F9}"/>
              </a:ext>
            </a:extLst>
          </p:cNvPr>
          <p:cNvSpPr/>
          <p:nvPr/>
        </p:nvSpPr>
        <p:spPr>
          <a:xfrm>
            <a:off x="2316067" y="712189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C6B6EBC-2B47-4570-925F-47EF3E6D80B4}"/>
              </a:ext>
            </a:extLst>
          </p:cNvPr>
          <p:cNvSpPr/>
          <p:nvPr/>
        </p:nvSpPr>
        <p:spPr>
          <a:xfrm>
            <a:off x="2990607" y="712189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C6C6AE6-B43B-4E3D-97D3-2829BD15546E}"/>
              </a:ext>
            </a:extLst>
          </p:cNvPr>
          <p:cNvSpPr/>
          <p:nvPr/>
        </p:nvSpPr>
        <p:spPr>
          <a:xfrm>
            <a:off x="3654697" y="712189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788489E-78F5-4AFC-9181-38788D6EA77A}"/>
              </a:ext>
            </a:extLst>
          </p:cNvPr>
          <p:cNvSpPr/>
          <p:nvPr/>
        </p:nvSpPr>
        <p:spPr>
          <a:xfrm>
            <a:off x="4329237" y="712189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68F8FB2-152C-4F0B-8EB6-EA0AA69D13A6}"/>
              </a:ext>
            </a:extLst>
          </p:cNvPr>
          <p:cNvSpPr/>
          <p:nvPr/>
        </p:nvSpPr>
        <p:spPr>
          <a:xfrm>
            <a:off x="4993327" y="712189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9164B84-5BB1-43AA-B54C-8ED9DEC54E27}"/>
              </a:ext>
            </a:extLst>
          </p:cNvPr>
          <p:cNvSpPr/>
          <p:nvPr/>
        </p:nvSpPr>
        <p:spPr>
          <a:xfrm>
            <a:off x="5667867" y="712189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79E6C29-1F2A-419E-B6E6-7C172BE05902}"/>
              </a:ext>
            </a:extLst>
          </p:cNvPr>
          <p:cNvSpPr/>
          <p:nvPr/>
        </p:nvSpPr>
        <p:spPr>
          <a:xfrm>
            <a:off x="6353667" y="712189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29D310F-D14B-4384-AA35-642E93D2FB67}"/>
              </a:ext>
            </a:extLst>
          </p:cNvPr>
          <p:cNvSpPr/>
          <p:nvPr/>
        </p:nvSpPr>
        <p:spPr>
          <a:xfrm>
            <a:off x="7028207" y="712189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EA9BEDE-20EB-462B-92F6-47F85C37664E}"/>
              </a:ext>
            </a:extLst>
          </p:cNvPr>
          <p:cNvSpPr/>
          <p:nvPr/>
        </p:nvSpPr>
        <p:spPr>
          <a:xfrm>
            <a:off x="3659816" y="1354954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A4E3AA0-75CE-4F0F-A404-DDC82997CCD3}"/>
              </a:ext>
            </a:extLst>
          </p:cNvPr>
          <p:cNvSpPr/>
          <p:nvPr/>
        </p:nvSpPr>
        <p:spPr>
          <a:xfrm>
            <a:off x="4334356" y="1354954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32B4168-EF44-418F-BB5A-CD7D1ED932CE}"/>
              </a:ext>
            </a:extLst>
          </p:cNvPr>
          <p:cNvSpPr/>
          <p:nvPr/>
        </p:nvSpPr>
        <p:spPr>
          <a:xfrm>
            <a:off x="4998446" y="1354954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18FBF41-5E57-436A-A8F1-7D52A8967340}"/>
              </a:ext>
            </a:extLst>
          </p:cNvPr>
          <p:cNvSpPr/>
          <p:nvPr/>
        </p:nvSpPr>
        <p:spPr>
          <a:xfrm>
            <a:off x="5672986" y="1354954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9FBB897-D9BD-4EA7-BB66-5E6982F704BC}"/>
              </a:ext>
            </a:extLst>
          </p:cNvPr>
          <p:cNvSpPr/>
          <p:nvPr/>
        </p:nvSpPr>
        <p:spPr>
          <a:xfrm>
            <a:off x="6358786" y="1354954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19DD633-A885-47D5-A1F5-1891D653C148}"/>
              </a:ext>
            </a:extLst>
          </p:cNvPr>
          <p:cNvSpPr/>
          <p:nvPr/>
        </p:nvSpPr>
        <p:spPr>
          <a:xfrm>
            <a:off x="7033326" y="1354954"/>
            <a:ext cx="664302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6867D2C-A30E-43AE-A9F8-526A56F1BE88}"/>
              </a:ext>
            </a:extLst>
          </p:cNvPr>
          <p:cNvSpPr/>
          <p:nvPr/>
        </p:nvSpPr>
        <p:spPr>
          <a:xfrm>
            <a:off x="2317599" y="198447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219D06A-F72A-42AD-9D75-7F83C46F4E69}"/>
              </a:ext>
            </a:extLst>
          </p:cNvPr>
          <p:cNvSpPr/>
          <p:nvPr/>
        </p:nvSpPr>
        <p:spPr>
          <a:xfrm>
            <a:off x="2992139" y="198447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999B8B7-FDD6-4770-B829-2C9E304B7F0D}"/>
              </a:ext>
            </a:extLst>
          </p:cNvPr>
          <p:cNvSpPr/>
          <p:nvPr/>
        </p:nvSpPr>
        <p:spPr>
          <a:xfrm>
            <a:off x="3656229" y="198447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F0FD193-1A7E-4707-8CB8-4166882982FA}"/>
              </a:ext>
            </a:extLst>
          </p:cNvPr>
          <p:cNvSpPr/>
          <p:nvPr/>
        </p:nvSpPr>
        <p:spPr>
          <a:xfrm>
            <a:off x="4330769" y="198447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CA1F9FB-2309-4E5B-BACF-7B44B4D03941}"/>
              </a:ext>
            </a:extLst>
          </p:cNvPr>
          <p:cNvSpPr/>
          <p:nvPr/>
        </p:nvSpPr>
        <p:spPr>
          <a:xfrm>
            <a:off x="4994859" y="198447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46D1B197-62FD-43C5-89A2-CF5F8B733F42}"/>
              </a:ext>
            </a:extLst>
          </p:cNvPr>
          <p:cNvSpPr/>
          <p:nvPr/>
        </p:nvSpPr>
        <p:spPr>
          <a:xfrm>
            <a:off x="5669399" y="198447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CBCC5877-8285-4296-A807-E3FF89A58366}"/>
              </a:ext>
            </a:extLst>
          </p:cNvPr>
          <p:cNvSpPr/>
          <p:nvPr/>
        </p:nvSpPr>
        <p:spPr>
          <a:xfrm>
            <a:off x="6355199" y="198447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6D0E968-6FA1-44B5-9D25-A40EB2907FE8}"/>
              </a:ext>
            </a:extLst>
          </p:cNvPr>
          <p:cNvSpPr/>
          <p:nvPr/>
        </p:nvSpPr>
        <p:spPr>
          <a:xfrm>
            <a:off x="7029739" y="198447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E78991F-7738-4B17-8748-605D182F95C9}"/>
              </a:ext>
            </a:extLst>
          </p:cNvPr>
          <p:cNvSpPr/>
          <p:nvPr/>
        </p:nvSpPr>
        <p:spPr>
          <a:xfrm>
            <a:off x="7708572" y="1984478"/>
            <a:ext cx="650417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80FCE60-4C06-4D66-8D9B-1B845CE9692A}"/>
              </a:ext>
            </a:extLst>
          </p:cNvPr>
          <p:cNvSpPr/>
          <p:nvPr/>
        </p:nvSpPr>
        <p:spPr>
          <a:xfrm>
            <a:off x="7707789" y="1348221"/>
            <a:ext cx="65415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15A467B9-C95A-4FDF-883A-16AE11E4F82F}"/>
              </a:ext>
            </a:extLst>
          </p:cNvPr>
          <p:cNvSpPr/>
          <p:nvPr/>
        </p:nvSpPr>
        <p:spPr>
          <a:xfrm>
            <a:off x="3638856" y="2617485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C264F4E-3B72-48BB-8DD9-AD0FADA9234D}"/>
              </a:ext>
            </a:extLst>
          </p:cNvPr>
          <p:cNvSpPr/>
          <p:nvPr/>
        </p:nvSpPr>
        <p:spPr>
          <a:xfrm>
            <a:off x="4313396" y="2617485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84FEBB4B-37E2-4D23-8ECD-3AB776DFFE99}"/>
              </a:ext>
            </a:extLst>
          </p:cNvPr>
          <p:cNvSpPr/>
          <p:nvPr/>
        </p:nvSpPr>
        <p:spPr>
          <a:xfrm>
            <a:off x="4999196" y="2617485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15968E7C-4B31-43A2-9AE6-FDAE47DFEDDD}"/>
              </a:ext>
            </a:extLst>
          </p:cNvPr>
          <p:cNvSpPr/>
          <p:nvPr/>
        </p:nvSpPr>
        <p:spPr>
          <a:xfrm>
            <a:off x="5673736" y="2617485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6A272175-A807-4A82-A71A-800A191A58EC}"/>
              </a:ext>
            </a:extLst>
          </p:cNvPr>
          <p:cNvSpPr/>
          <p:nvPr/>
        </p:nvSpPr>
        <p:spPr>
          <a:xfrm>
            <a:off x="6352569" y="2617485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E69C3DC9-8799-497E-8ACC-E8C710F5A4D6}"/>
              </a:ext>
            </a:extLst>
          </p:cNvPr>
          <p:cNvSpPr/>
          <p:nvPr/>
        </p:nvSpPr>
        <p:spPr>
          <a:xfrm>
            <a:off x="2316883" y="324794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7E0F6EA-033D-46B1-A869-9952D89D08AB}"/>
              </a:ext>
            </a:extLst>
          </p:cNvPr>
          <p:cNvSpPr/>
          <p:nvPr/>
        </p:nvSpPr>
        <p:spPr>
          <a:xfrm>
            <a:off x="2980973" y="324794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FE185E37-B77F-4C27-870D-55B1AC6107CF}"/>
              </a:ext>
            </a:extLst>
          </p:cNvPr>
          <p:cNvSpPr/>
          <p:nvPr/>
        </p:nvSpPr>
        <p:spPr>
          <a:xfrm>
            <a:off x="3655513" y="324794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28DEB146-9877-43D3-8081-AD9C86BF88E0}"/>
              </a:ext>
            </a:extLst>
          </p:cNvPr>
          <p:cNvSpPr/>
          <p:nvPr/>
        </p:nvSpPr>
        <p:spPr>
          <a:xfrm>
            <a:off x="4341313" y="324794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0B0D9306-E716-4C78-AC53-5A40F477F40D}"/>
              </a:ext>
            </a:extLst>
          </p:cNvPr>
          <p:cNvSpPr/>
          <p:nvPr/>
        </p:nvSpPr>
        <p:spPr>
          <a:xfrm>
            <a:off x="5015853" y="324794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B07E70BD-2D3C-48D0-ABC7-D05306E6CB5A}"/>
              </a:ext>
            </a:extLst>
          </p:cNvPr>
          <p:cNvSpPr/>
          <p:nvPr/>
        </p:nvSpPr>
        <p:spPr>
          <a:xfrm>
            <a:off x="5694686" y="3247948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E8498689-7932-4ED5-9A8B-F824DA0E1D30}"/>
              </a:ext>
            </a:extLst>
          </p:cNvPr>
          <p:cNvSpPr/>
          <p:nvPr/>
        </p:nvSpPr>
        <p:spPr>
          <a:xfrm>
            <a:off x="2316883" y="3901102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0112B37A-9AF8-45B1-A201-CC0292C086B1}"/>
              </a:ext>
            </a:extLst>
          </p:cNvPr>
          <p:cNvSpPr/>
          <p:nvPr/>
        </p:nvSpPr>
        <p:spPr>
          <a:xfrm>
            <a:off x="2991423" y="3901102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B506E238-FC35-4A88-B7F7-2FC715409A3F}"/>
              </a:ext>
            </a:extLst>
          </p:cNvPr>
          <p:cNvSpPr/>
          <p:nvPr/>
        </p:nvSpPr>
        <p:spPr>
          <a:xfrm>
            <a:off x="3655513" y="3901102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B4067528-12F5-47A9-AEDA-4B80A6166318}"/>
              </a:ext>
            </a:extLst>
          </p:cNvPr>
          <p:cNvSpPr/>
          <p:nvPr/>
        </p:nvSpPr>
        <p:spPr>
          <a:xfrm>
            <a:off x="4330053" y="3901102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77C4BA99-5875-487F-B429-5E839ED67585}"/>
              </a:ext>
            </a:extLst>
          </p:cNvPr>
          <p:cNvSpPr/>
          <p:nvPr/>
        </p:nvSpPr>
        <p:spPr>
          <a:xfrm>
            <a:off x="5015853" y="3901102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B99DA8FD-BE66-4852-A8CE-E7FBD66A8B2C}"/>
              </a:ext>
            </a:extLst>
          </p:cNvPr>
          <p:cNvSpPr/>
          <p:nvPr/>
        </p:nvSpPr>
        <p:spPr>
          <a:xfrm>
            <a:off x="5690393" y="3901102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1B67AB9-0DB5-4097-B26E-B81B0EA9667F}"/>
              </a:ext>
            </a:extLst>
          </p:cNvPr>
          <p:cNvSpPr/>
          <p:nvPr/>
        </p:nvSpPr>
        <p:spPr>
          <a:xfrm>
            <a:off x="6369226" y="3901102"/>
            <a:ext cx="685800" cy="64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A8C28B-9DF1-4EFC-9EE9-B419D1326E10}"/>
              </a:ext>
            </a:extLst>
          </p:cNvPr>
          <p:cNvSpPr/>
          <p:nvPr/>
        </p:nvSpPr>
        <p:spPr>
          <a:xfrm>
            <a:off x="11555" y="4551508"/>
            <a:ext cx="12180445" cy="229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6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Ông Giuse </a:t>
            </a:r>
            <a:r>
              <a:rPr lang="en-US" sz="6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người như thế nào?</a:t>
            </a:r>
            <a:endParaRPr lang="en-US" sz="66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9D19A7C9-32DB-432A-AE4B-E5E5961FEF7A}"/>
              </a:ext>
            </a:extLst>
          </p:cNvPr>
          <p:cNvSpPr/>
          <p:nvPr/>
        </p:nvSpPr>
        <p:spPr>
          <a:xfrm>
            <a:off x="11984" y="4530092"/>
            <a:ext cx="12180445" cy="229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5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BÀ MARIA, MẸ ĐỨC GIÊSU ĐÃ </a:t>
            </a:r>
            <a:r>
              <a:rPr lang="vi-VN" sz="5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 THẾ NÀO </a:t>
            </a:r>
            <a:r>
              <a:rPr lang="vi-VN" sz="5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 ÔNG GIUSE?</a:t>
            </a:r>
            <a:endParaRPr lang="en-US" sz="54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A9BCEF9-160E-4950-BF3B-988DC54DF4B5}"/>
              </a:ext>
            </a:extLst>
          </p:cNvPr>
          <p:cNvSpPr/>
          <p:nvPr/>
        </p:nvSpPr>
        <p:spPr>
          <a:xfrm>
            <a:off x="14936" y="4527287"/>
            <a:ext cx="12180445" cy="229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8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Này đây, Trinh Nữ sẽ thụ thai và sinh hạ một con trai, người ta sẽ gọi tên con trẻ </a:t>
            </a:r>
            <a:r>
              <a:rPr lang="en-US" sz="48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gì?</a:t>
            </a:r>
            <a:endParaRPr lang="en-US" sz="138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02434E13-B4FA-4B0F-9E77-10E29BBC1372}"/>
              </a:ext>
            </a:extLst>
          </p:cNvPr>
          <p:cNvSpPr/>
          <p:nvPr/>
        </p:nvSpPr>
        <p:spPr>
          <a:xfrm>
            <a:off x="17888" y="4553439"/>
            <a:ext cx="12180445" cy="229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ĐỨC MARIA MANG THAI LÀ DO </a:t>
            </a:r>
            <a:r>
              <a:rPr lang="en-US" sz="5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CÁI GÌ </a:t>
            </a:r>
            <a:r>
              <a:rPr lang="en-US" sz="5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 CHÚA THÁNH THẦN?</a:t>
            </a:r>
            <a:endParaRPr lang="en-US" sz="166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E7A6E29E-3595-4B9C-BE1C-6C363D0CDB02}"/>
              </a:ext>
            </a:extLst>
          </p:cNvPr>
          <p:cNvSpPr/>
          <p:nvPr/>
        </p:nvSpPr>
        <p:spPr>
          <a:xfrm>
            <a:off x="20604" y="4567174"/>
            <a:ext cx="12180445" cy="229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48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48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TÊN</a:t>
            </a:r>
            <a:r>
              <a:rPr lang="vi-VN" sz="48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MỘT NGƯỜI THUỘC DÒNG TỘC VUA ĐAVÍT VÀ LÀ CHỒNG CỦA ĐỨC MARIA?</a:t>
            </a:r>
            <a:endParaRPr lang="en-US" sz="138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A863CB3B-DA94-4E0A-AC1B-BF3998613653}"/>
              </a:ext>
            </a:extLst>
          </p:cNvPr>
          <p:cNvSpPr/>
          <p:nvPr/>
        </p:nvSpPr>
        <p:spPr>
          <a:xfrm>
            <a:off x="12984" y="4559608"/>
            <a:ext cx="12180445" cy="229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5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CHÍNH ĐỨC GIÊSU SẼ CỨU DÂN NGƯỜI KHỎI </a:t>
            </a:r>
            <a:r>
              <a:rPr lang="vi-VN" sz="5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CÁI GÌ </a:t>
            </a:r>
            <a:r>
              <a:rPr lang="vi-VN" sz="5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 HỌ?</a:t>
            </a:r>
            <a:endParaRPr lang="en-US" sz="166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ADC2E1C-AAAC-47EF-BEA0-7F925780012E}"/>
              </a:ext>
            </a:extLst>
          </p:cNvPr>
          <p:cNvSpPr/>
          <p:nvPr/>
        </p:nvSpPr>
        <p:spPr>
          <a:xfrm>
            <a:off x="14937" y="4563583"/>
            <a:ext cx="12180445" cy="2293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6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vi-VN" sz="6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 ĐÂY LÀ </a:t>
            </a:r>
            <a:r>
              <a:rPr lang="vi-VN" sz="6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 </a:t>
            </a:r>
            <a:r>
              <a:rPr lang="vi-VN" sz="6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KI-TÔ?</a:t>
            </a:r>
            <a:endParaRPr lang="en-US" sz="239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79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9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5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3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7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6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3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1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2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5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8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1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4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7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0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3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29" grpId="0" animBg="1"/>
      <p:bldP spid="129" grpId="1" animBg="1"/>
      <p:bldP spid="130" grpId="0" animBg="1"/>
      <p:bldP spid="130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68" grpId="0" animBg="1"/>
      <p:bldP spid="168" grpId="1" animBg="1"/>
      <p:bldP spid="171" grpId="0" animBg="1"/>
      <p:bldP spid="171" grpId="1" animBg="1"/>
      <p:bldP spid="174" grpId="0" animBg="1"/>
      <p:bldP spid="174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4" grpId="0" animBg="1"/>
      <p:bldP spid="4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75E11-7312-47AE-B3B7-E336A0A93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DDCC8D-96FA-44B3-9A3B-2B7342225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61E320E-427A-4515-B6FD-FBAEC2569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815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0CAC47-A3BE-4C59-8DC6-9D25B7BD2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101536"/>
              </p:ext>
            </p:extLst>
          </p:nvPr>
        </p:nvGraphicFramePr>
        <p:xfrm>
          <a:off x="0" y="0"/>
          <a:ext cx="12192003" cy="6857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47767804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5615317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3598581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4313478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13716456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4843460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8675145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3259467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65494410"/>
                    </a:ext>
                  </a:extLst>
                </a:gridCol>
              </a:tblGrid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462875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43813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960030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03934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05464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610755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93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616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6000" b="1">
                  <a:latin typeface="Times New Roman" pitchFamily="18" charset="0"/>
                  <a:cs typeface="Times New Roman" pitchFamily="18" charset="0"/>
                </a:rPr>
                <a:t>Bà Gioanna.</a:t>
              </a:r>
              <a:endParaRPr lang="vi-VN" sz="6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6000" b="1">
                  <a:latin typeface="Times New Roman" pitchFamily="18" charset="0"/>
                  <a:cs typeface="Times New Roman" pitchFamily="18" charset="0"/>
                </a:rPr>
                <a:t>Bà Mácta.</a:t>
              </a:r>
              <a:endParaRPr lang="vi-VN" sz="6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6000" b="1">
                  <a:latin typeface="Times New Roman" pitchFamily="18" charset="0"/>
                  <a:cs typeface="Times New Roman" pitchFamily="18" charset="0"/>
                </a:rPr>
                <a:t>Bà Maria Mácdala.</a:t>
              </a:r>
              <a:endParaRPr lang="vi-VN" sz="6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pt-BR" sz="5400" b="1">
                  <a:latin typeface="Times New Roman" pitchFamily="18" charset="0"/>
                  <a:cs typeface="Times New Roman" pitchFamily="18" charset="0"/>
                </a:rPr>
                <a:t>Bà Maria.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71" y="5360316"/>
            <a:ext cx="12261921" cy="813551"/>
            <a:chOff x="-1907887" y="6169724"/>
            <a:chExt cx="10585088" cy="697313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7887" y="618123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46342" y="6169724"/>
              <a:ext cx="9623543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pt-BR" sz="5400" b="1">
                  <a:latin typeface="Times New Roman" pitchFamily="18" charset="0"/>
                  <a:cs typeface="Times New Roman" pitchFamily="18" charset="0"/>
                </a:rPr>
                <a:t>Bà Maria.</a:t>
              </a:r>
              <a:endParaRPr lang="vi-VN" sz="54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MẸ CỦA ĐỨC GIÊSU </a:t>
            </a:r>
            <a:r>
              <a:rPr lang="vi-VN" sz="8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TÊN LÀ GÌ</a:t>
            </a: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endParaRPr lang="en-US" sz="80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6134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Vua Saun.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5088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Vua Hêrôđê.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3660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Vua Đavít.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2233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pt-BR" sz="5400" b="1">
                  <a:latin typeface="Times New Roman" pitchFamily="18" charset="0"/>
                  <a:cs typeface="Times New Roman" pitchFamily="18" charset="0"/>
                </a:rPr>
                <a:t>Vua Pharaô.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380928"/>
            <a:ext cx="12240887" cy="808868"/>
            <a:chOff x="-1907902" y="5450125"/>
            <a:chExt cx="10566933" cy="69331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7902" y="545012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4512" y="5457639"/>
              <a:ext cx="9623543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pt-BR" sz="5400" b="1">
                  <a:latin typeface="Times New Roman" pitchFamily="18" charset="0"/>
                  <a:cs typeface="Times New Roman" pitchFamily="18" charset="0"/>
                </a:rPr>
                <a:t>Vua Đavít.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0"/>
            <a:ext cx="12240986" cy="2475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it-IT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GIUSE LÀ CON CHÁU CỦA </a:t>
            </a:r>
            <a:r>
              <a:rPr lang="it-IT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VUA NÀO</a:t>
            </a:r>
            <a:r>
              <a:rPr lang="it-IT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72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98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6134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Người chân thật.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5088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Người nghèo của Thiên Chúa.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3660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Người công chính.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2233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Người đạo đức nhất của dân Ítraen.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0577" y="4354929"/>
            <a:ext cx="12242476" cy="811150"/>
            <a:chOff x="-1907887" y="5444879"/>
            <a:chExt cx="10568298" cy="69525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7887" y="5444879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3132" y="5454333"/>
              <a:ext cx="9623543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Người công chính.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0"/>
            <a:ext cx="12240986" cy="237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6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vi-VN" sz="6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MỪNG GỌI ÔNG GIUSE LÀ </a:t>
            </a:r>
            <a:r>
              <a:rPr lang="vi-VN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NHƯ THẾ NÀO</a:t>
            </a:r>
            <a:r>
              <a:rPr lang="vi-VN" sz="6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60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26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6134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Maria.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5088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Gioan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3660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Giêsu.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2233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6000" b="1">
                  <a:latin typeface="Times New Roman" pitchFamily="18" charset="0"/>
                  <a:cs typeface="Times New Roman" pitchFamily="18" charset="0"/>
                </a:rPr>
                <a:t>Môsê.</a:t>
              </a:r>
              <a:endParaRPr lang="pt-BR" sz="60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9072" y="4337042"/>
            <a:ext cx="12244018" cy="854584"/>
            <a:chOff x="-1907887" y="5403023"/>
            <a:chExt cx="10569632" cy="73249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7887" y="5403023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1798" y="5449714"/>
              <a:ext cx="9623543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Giêsu.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0"/>
            <a:ext cx="12240986" cy="237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vi-VN" sz="5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 LỜI SỨ THẦN, ÔNG GIUSE PHẢI ĐẶT TÊN CHO CON TRẺ </a:t>
            </a:r>
            <a:r>
              <a:rPr lang="vi-VN" sz="5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GÌ?</a:t>
            </a:r>
            <a:endParaRPr lang="en-US" sz="54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98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0210"/>
            <a:ext cx="12192000" cy="621778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 đây là gốc tích Đức Giê-su Ki-tô: bà Ma-ri-a, mẹ Người, đã thành hôn với ông Giu-se. 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1475014" y="101601"/>
            <a:ext cx="9225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MATTHÊU</a:t>
            </a:r>
            <a:endParaRPr lang="en-US" sz="29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6134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en-US" sz="5400" b="1">
                  <a:latin typeface="Times New Roman" pitchFamily="18" charset="0"/>
                  <a:cs typeface="Times New Roman" pitchFamily="18" charset="0"/>
                </a:rPr>
                <a:t>Thiên Chúa cứu độ.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5088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Thiên Chúa ở cùng chúng ta.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3660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Lạy Chúa Giêsu, xin ngự đến.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2233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5400" b="1">
                  <a:latin typeface="Times New Roman" pitchFamily="18" charset="0"/>
                  <a:cs typeface="Times New Roman" pitchFamily="18" charset="0"/>
                </a:rPr>
                <a:t>Đấng cứu chuộc con người.</a:t>
              </a:r>
              <a:endParaRPr lang="vi-VN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71" y="3476582"/>
            <a:ext cx="12231907" cy="826381"/>
            <a:chOff x="-1907887" y="4701068"/>
            <a:chExt cx="10559176" cy="70832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7887" y="4701068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7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2254" y="4723588"/>
              <a:ext cx="9623543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pt-BR" sz="5400" b="1">
                  <a:latin typeface="Times New Roman" pitchFamily="18" charset="0"/>
                  <a:cs typeface="Times New Roman" pitchFamily="18" charset="0"/>
                </a:rPr>
                <a:t>Thiên Chúa ở cùng chúng ta.</a:t>
              </a:r>
              <a:endParaRPr lang="vi-VN" sz="5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0"/>
            <a:ext cx="12240986" cy="237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6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EMMANUEN NGHĨA </a:t>
            </a:r>
            <a:r>
              <a:rPr lang="vi-VN" sz="6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GÌ</a:t>
            </a:r>
            <a:r>
              <a:rPr lang="vi-VN" sz="6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60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52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023074"/>
            <a:ext cx="6310854" cy="3956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60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	Thiếu nhi sống </a:t>
            </a:r>
            <a:r>
              <a:rPr lang="en-US" sz="6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tâm tình mùa vọng</a:t>
            </a:r>
            <a:r>
              <a:rPr lang="en-US" sz="60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như thế nào?</a:t>
            </a:r>
            <a:endParaRPr kumimoji="0" 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Nhưng trước khi hai ông bà về chung sống, bà đã có thai do quyền năng Chúa Thánh Thần.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93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6250"/>
            <a:ext cx="12192000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Giu-se, chồng bà, là người công chính và không muốn tố giác bà, nên mới định tâm bỏ bà cách kín đáo. 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6250"/>
            <a:ext cx="12192000" cy="6800850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đang toan tính như vậy, thì kìa sứ thần Chúa hiện đến báo mộng cho ông rằng:</a:t>
            </a:r>
            <a:endParaRPr lang="en-US" sz="8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75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2045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"Này ông Giu-se, con cháu Đa-vít, đừng ngại đón bà Ma-ri-a vợ ông về, vì người con bà cưu mang là do quyền năng Chúa Thánh Thần.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3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2045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 sẽ sinh con trai và ông phải đặt tên cho con trẻ là Giê-su, vì chính Người sẽ cứu dân Người khỏi tội lỗi của họ."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2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Tất cả sự việc này đã xảy ra, là để ứng nghiệm lời xưa kia Chúa phán qua miệng ngôn sứ: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24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218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Này đây, Trinh Nữ sẽ thụ thai và sinh hạ một con trai, người ta sẽ gọi tên con trẻ là Em-ma-nu-en, nghĩa là "Thiên-Chúa-ở-cùng-chúng-ta."</a:t>
            </a:r>
            <a:endParaRPr lang="en-US" sz="7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714</Words>
  <Application>Microsoft Office PowerPoint</Application>
  <PresentationFormat>Widescreen</PresentationFormat>
  <Paragraphs>213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1_Office Theme</vt:lpstr>
      <vt:lpstr>PowerPoint Presentation</vt:lpstr>
      <vt:lpstr>Sau đây là gốc tích Đức Giê-su Ki-tô: bà Ma-ri-a, mẹ Người, đã thành hôn với ông Giu-se. </vt:lpstr>
      <vt:lpstr>Nhưng trước khi hai ông bà về chung sống, bà đã có thai do quyền năng Chúa Thánh Thần.</vt:lpstr>
      <vt:lpstr>Ông Giu-se, chồng bà, là người công chính và không muốn tố giác bà, nên mới định tâm bỏ bà cách kín đáo. </vt:lpstr>
      <vt:lpstr>Ông đang toan tính như vậy, thì kìa sứ thần Chúa hiện đến báo mộng cho ông rằng:</vt:lpstr>
      <vt:lpstr>"Này ông Giu-se, con cháu Đa-vít, đừng ngại đón bà Ma-ri-a vợ ông về, vì người con bà cưu mang là do quyền năng Chúa Thánh Thần.</vt:lpstr>
      <vt:lpstr>Bà sẽ sinh con trai và ông phải đặt tên cho con trẻ là Giê-su, vì chính Người sẽ cứu dân Người khỏi tội lỗi của họ."</vt:lpstr>
      <vt:lpstr>Tất cả sự việc này đã xảy ra, là để ứng nghiệm lời xưa kia Chúa phán qua miệng ngôn sứ:</vt:lpstr>
      <vt:lpstr>Này đây, Trinh Nữ sẽ thụ thai và sinh hạ một con trai, người ta sẽ gọi tên con trẻ là Em-ma-nu-en, nghĩa là "Thiên-Chúa-ở-cùng-chúng-ta."</vt:lpstr>
      <vt:lpstr>Khi tỉnh giấc, ông Giu-se làm như sứ thần Chúa dạy và đón vợ về nhà.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45</cp:revision>
  <dcterms:created xsi:type="dcterms:W3CDTF">2020-10-16T14:56:40Z</dcterms:created>
  <dcterms:modified xsi:type="dcterms:W3CDTF">2022-12-14T15:02:11Z</dcterms:modified>
</cp:coreProperties>
</file>