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314" r:id="rId4"/>
    <p:sldId id="315" r:id="rId5"/>
    <p:sldId id="332" r:id="rId6"/>
    <p:sldId id="408" r:id="rId7"/>
    <p:sldId id="581" r:id="rId8"/>
    <p:sldId id="616" r:id="rId9"/>
    <p:sldId id="678" r:id="rId10"/>
    <p:sldId id="679" r:id="rId11"/>
    <p:sldId id="293" r:id="rId12"/>
    <p:sldId id="350" r:id="rId13"/>
    <p:sldId id="355" r:id="rId14"/>
    <p:sldId id="680" r:id="rId15"/>
    <p:sldId id="260" r:id="rId16"/>
    <p:sldId id="308" r:id="rId17"/>
    <p:sldId id="351" r:id="rId18"/>
    <p:sldId id="352" r:id="rId19"/>
    <p:sldId id="353" r:id="rId20"/>
    <p:sldId id="354" r:id="rId21"/>
    <p:sldId id="296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28/10/2022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28/10/2022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31 THƯỜNG NIÊN 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45828"/>
              </p:ext>
            </p:extLst>
          </p:nvPr>
        </p:nvGraphicFramePr>
        <p:xfrm>
          <a:off x="907727" y="70951"/>
          <a:ext cx="9853314" cy="4789488"/>
        </p:xfrm>
        <a:graphic>
          <a:graphicData uri="http://schemas.openxmlformats.org/drawingml/2006/table">
            <a:tbl>
              <a:tblPr firstRow="1" firstCol="1" bandRow="1"/>
              <a:tblGrid>
                <a:gridCol w="820939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2985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11817055"/>
                    </a:ext>
                  </a:extLst>
                </a:gridCol>
              </a:tblGrid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32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83458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2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2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2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2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2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3860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3860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3860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3860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3860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3860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13860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ÔNG DA-KÊU ĐỨNG ĐẦU NHỮNG NGƯỜI GÌ?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C3B1F7-2F53-E990-8A4D-E274C8AAF790}"/>
              </a:ext>
            </a:extLst>
          </p:cNvPr>
          <p:cNvSpPr/>
          <p:nvPr/>
        </p:nvSpPr>
        <p:spPr>
          <a:xfrm>
            <a:off x="2548176" y="7082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7BD5DB-F57A-E700-1133-FFFF0D00133F}"/>
              </a:ext>
            </a:extLst>
          </p:cNvPr>
          <p:cNvSpPr/>
          <p:nvPr/>
        </p:nvSpPr>
        <p:spPr>
          <a:xfrm>
            <a:off x="3372728" y="7167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7CE616-E2DF-0CC0-1D17-8BC535591381}"/>
              </a:ext>
            </a:extLst>
          </p:cNvPr>
          <p:cNvSpPr/>
          <p:nvPr/>
        </p:nvSpPr>
        <p:spPr>
          <a:xfrm>
            <a:off x="4194096" y="7082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F07919-68D2-DB2B-E934-F870AB1F2A6F}"/>
              </a:ext>
            </a:extLst>
          </p:cNvPr>
          <p:cNvSpPr/>
          <p:nvPr/>
        </p:nvSpPr>
        <p:spPr>
          <a:xfrm>
            <a:off x="5018648" y="7167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162F41-7AF4-CFDF-F6A2-8F9118350FE7}"/>
              </a:ext>
            </a:extLst>
          </p:cNvPr>
          <p:cNvSpPr/>
          <p:nvPr/>
        </p:nvSpPr>
        <p:spPr>
          <a:xfrm>
            <a:off x="5838492" y="7427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A424E9-ED4D-402D-C9DA-85C3D13D6194}"/>
              </a:ext>
            </a:extLst>
          </p:cNvPr>
          <p:cNvSpPr/>
          <p:nvPr/>
        </p:nvSpPr>
        <p:spPr>
          <a:xfrm>
            <a:off x="6663044" y="7512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D633E-D40D-992D-F87F-EC186261C757}"/>
              </a:ext>
            </a:extLst>
          </p:cNvPr>
          <p:cNvSpPr/>
          <p:nvPr/>
        </p:nvSpPr>
        <p:spPr>
          <a:xfrm>
            <a:off x="7484412" y="7427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69BABC-743B-A0D3-B2AA-ECE86431A6A8}"/>
              </a:ext>
            </a:extLst>
          </p:cNvPr>
          <p:cNvSpPr/>
          <p:nvPr/>
        </p:nvSpPr>
        <p:spPr>
          <a:xfrm>
            <a:off x="1723934" y="72106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80126B-D152-CAB9-C73F-01CDA1EF7352}"/>
              </a:ext>
            </a:extLst>
          </p:cNvPr>
          <p:cNvSpPr/>
          <p:nvPr/>
        </p:nvSpPr>
        <p:spPr>
          <a:xfrm>
            <a:off x="2548486" y="72191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725F23-E92F-4B1B-4D58-52D226000A16}"/>
              </a:ext>
            </a:extLst>
          </p:cNvPr>
          <p:cNvSpPr/>
          <p:nvPr/>
        </p:nvSpPr>
        <p:spPr>
          <a:xfrm>
            <a:off x="3369854" y="72106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B6D7F1-81CB-386F-4423-C8E13A631AEB}"/>
              </a:ext>
            </a:extLst>
          </p:cNvPr>
          <p:cNvSpPr/>
          <p:nvPr/>
        </p:nvSpPr>
        <p:spPr>
          <a:xfrm>
            <a:off x="4194406" y="72191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5F837E-44DC-4EB2-4ED4-B24AEAF6EA00}"/>
              </a:ext>
            </a:extLst>
          </p:cNvPr>
          <p:cNvSpPr/>
          <p:nvPr/>
        </p:nvSpPr>
        <p:spPr>
          <a:xfrm>
            <a:off x="5014250" y="72451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91A14F-63C7-7072-45A8-BA1611F92510}"/>
              </a:ext>
            </a:extLst>
          </p:cNvPr>
          <p:cNvSpPr/>
          <p:nvPr/>
        </p:nvSpPr>
        <p:spPr>
          <a:xfrm>
            <a:off x="5838802" y="72536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E7A2F2-AD66-F739-EA8F-7C5186FC0CE5}"/>
              </a:ext>
            </a:extLst>
          </p:cNvPr>
          <p:cNvSpPr/>
          <p:nvPr/>
        </p:nvSpPr>
        <p:spPr>
          <a:xfrm>
            <a:off x="6660170" y="72451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932CAB-EC1E-120B-56FE-432D600BC10D}"/>
              </a:ext>
            </a:extLst>
          </p:cNvPr>
          <p:cNvSpPr/>
          <p:nvPr/>
        </p:nvSpPr>
        <p:spPr>
          <a:xfrm>
            <a:off x="7484722" y="72155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36EF804-8B60-D73C-80F6-B1CC1776F6A0}"/>
              </a:ext>
            </a:extLst>
          </p:cNvPr>
          <p:cNvSpPr/>
          <p:nvPr/>
        </p:nvSpPr>
        <p:spPr>
          <a:xfrm>
            <a:off x="2549826" y="137702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8CDCCF8-011F-1F1E-1C7E-7421EC11A8C4}"/>
              </a:ext>
            </a:extLst>
          </p:cNvPr>
          <p:cNvSpPr/>
          <p:nvPr/>
        </p:nvSpPr>
        <p:spPr>
          <a:xfrm>
            <a:off x="3374378" y="137787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28FD4C7-DF67-78CF-A132-CE5ABA5B8BF9}"/>
              </a:ext>
            </a:extLst>
          </p:cNvPr>
          <p:cNvSpPr/>
          <p:nvPr/>
        </p:nvSpPr>
        <p:spPr>
          <a:xfrm>
            <a:off x="4195746" y="137702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426E108-C3E6-592B-1130-E26D58573AE9}"/>
              </a:ext>
            </a:extLst>
          </p:cNvPr>
          <p:cNvSpPr/>
          <p:nvPr/>
        </p:nvSpPr>
        <p:spPr>
          <a:xfrm>
            <a:off x="5020298" y="137787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630BED0-37DC-49AF-AB18-52CDE32E4E74}"/>
              </a:ext>
            </a:extLst>
          </p:cNvPr>
          <p:cNvSpPr/>
          <p:nvPr/>
        </p:nvSpPr>
        <p:spPr>
          <a:xfrm>
            <a:off x="5840142" y="138047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15EA8AF-734D-C968-B940-9CEE170B5360}"/>
              </a:ext>
            </a:extLst>
          </p:cNvPr>
          <p:cNvSpPr/>
          <p:nvPr/>
        </p:nvSpPr>
        <p:spPr>
          <a:xfrm>
            <a:off x="6664694" y="1381322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A14A24-1EE3-D782-2CB1-B1D88F17374B}"/>
              </a:ext>
            </a:extLst>
          </p:cNvPr>
          <p:cNvSpPr/>
          <p:nvPr/>
        </p:nvSpPr>
        <p:spPr>
          <a:xfrm>
            <a:off x="7486062" y="138047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B60C091-BF0C-C385-5A9E-3BF1659B503A}"/>
              </a:ext>
            </a:extLst>
          </p:cNvPr>
          <p:cNvSpPr/>
          <p:nvPr/>
        </p:nvSpPr>
        <p:spPr>
          <a:xfrm>
            <a:off x="3371136" y="203373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967409-B639-A54D-BFE5-B4599503436D}"/>
              </a:ext>
            </a:extLst>
          </p:cNvPr>
          <p:cNvSpPr/>
          <p:nvPr/>
        </p:nvSpPr>
        <p:spPr>
          <a:xfrm>
            <a:off x="4195688" y="203458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73CC88-6B34-9CB6-987A-697DE9786365}"/>
              </a:ext>
            </a:extLst>
          </p:cNvPr>
          <p:cNvSpPr/>
          <p:nvPr/>
        </p:nvSpPr>
        <p:spPr>
          <a:xfrm>
            <a:off x="5017056" y="203373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8ED8EBE-C037-93AC-09A8-4EAEAC9522BD}"/>
              </a:ext>
            </a:extLst>
          </p:cNvPr>
          <p:cNvSpPr/>
          <p:nvPr/>
        </p:nvSpPr>
        <p:spPr>
          <a:xfrm>
            <a:off x="5841608" y="203458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D9BE1F0-1C55-BA90-186E-04F7823956EE}"/>
              </a:ext>
            </a:extLst>
          </p:cNvPr>
          <p:cNvSpPr/>
          <p:nvPr/>
        </p:nvSpPr>
        <p:spPr>
          <a:xfrm>
            <a:off x="6661452" y="203718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F739F1-2EAD-0597-425E-14B74AD06305}"/>
              </a:ext>
            </a:extLst>
          </p:cNvPr>
          <p:cNvSpPr/>
          <p:nvPr/>
        </p:nvSpPr>
        <p:spPr>
          <a:xfrm>
            <a:off x="7486004" y="203803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2F98483-02A1-437E-6799-4741CCB50C6B}"/>
              </a:ext>
            </a:extLst>
          </p:cNvPr>
          <p:cNvSpPr/>
          <p:nvPr/>
        </p:nvSpPr>
        <p:spPr>
          <a:xfrm>
            <a:off x="8307372" y="203718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03B2BE4-003E-91BA-37A2-9BAE1E4AAB2D}"/>
              </a:ext>
            </a:extLst>
          </p:cNvPr>
          <p:cNvSpPr/>
          <p:nvPr/>
        </p:nvSpPr>
        <p:spPr>
          <a:xfrm>
            <a:off x="898408" y="267346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DA0B47C-8F51-BC04-118F-A1DEFE72AA03}"/>
              </a:ext>
            </a:extLst>
          </p:cNvPr>
          <p:cNvSpPr/>
          <p:nvPr/>
        </p:nvSpPr>
        <p:spPr>
          <a:xfrm>
            <a:off x="1722960" y="267431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5A431A5-F889-74CA-5056-0A13D9BD4349}"/>
              </a:ext>
            </a:extLst>
          </p:cNvPr>
          <p:cNvSpPr/>
          <p:nvPr/>
        </p:nvSpPr>
        <p:spPr>
          <a:xfrm>
            <a:off x="2544328" y="267346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DA63FC2-B6CA-D632-4CCC-A0238E5102C6}"/>
              </a:ext>
            </a:extLst>
          </p:cNvPr>
          <p:cNvSpPr/>
          <p:nvPr/>
        </p:nvSpPr>
        <p:spPr>
          <a:xfrm>
            <a:off x="3368880" y="267431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692AB80-29B3-BDD6-E412-DB4D668EFF34}"/>
              </a:ext>
            </a:extLst>
          </p:cNvPr>
          <p:cNvSpPr/>
          <p:nvPr/>
        </p:nvSpPr>
        <p:spPr>
          <a:xfrm>
            <a:off x="4188724" y="267691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0DF2A61-71C1-61E6-2597-EB5E362670C9}"/>
              </a:ext>
            </a:extLst>
          </p:cNvPr>
          <p:cNvSpPr/>
          <p:nvPr/>
        </p:nvSpPr>
        <p:spPr>
          <a:xfrm>
            <a:off x="5013276" y="2677762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4EA8EF8-8EB0-1436-0533-5D4C2F2C213F}"/>
              </a:ext>
            </a:extLst>
          </p:cNvPr>
          <p:cNvSpPr/>
          <p:nvPr/>
        </p:nvSpPr>
        <p:spPr>
          <a:xfrm>
            <a:off x="5834644" y="267691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CAD271E-A24D-5483-D0B8-C956AEF0E95F}"/>
              </a:ext>
            </a:extLst>
          </p:cNvPr>
          <p:cNvSpPr/>
          <p:nvPr/>
        </p:nvSpPr>
        <p:spPr>
          <a:xfrm>
            <a:off x="6666006" y="268811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1E6F98-E540-361B-AAE2-3E3ACB67E4FC}"/>
              </a:ext>
            </a:extLst>
          </p:cNvPr>
          <p:cNvSpPr/>
          <p:nvPr/>
        </p:nvSpPr>
        <p:spPr>
          <a:xfrm>
            <a:off x="7487374" y="2687270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5293DB-20E1-8994-5944-AA12A2F3D7F3}"/>
              </a:ext>
            </a:extLst>
          </p:cNvPr>
          <p:cNvSpPr/>
          <p:nvPr/>
        </p:nvSpPr>
        <p:spPr>
          <a:xfrm>
            <a:off x="2550053" y="332605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D26E604-7F32-FCF5-7A51-77F8D4A6627C}"/>
              </a:ext>
            </a:extLst>
          </p:cNvPr>
          <p:cNvSpPr/>
          <p:nvPr/>
        </p:nvSpPr>
        <p:spPr>
          <a:xfrm>
            <a:off x="3374605" y="332690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97C5AF9-403D-A98D-CB6C-F3BE22455A50}"/>
              </a:ext>
            </a:extLst>
          </p:cNvPr>
          <p:cNvSpPr/>
          <p:nvPr/>
        </p:nvSpPr>
        <p:spPr>
          <a:xfrm>
            <a:off x="4195973" y="332605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9829998-7091-CE43-D692-448D08C88804}"/>
              </a:ext>
            </a:extLst>
          </p:cNvPr>
          <p:cNvSpPr/>
          <p:nvPr/>
        </p:nvSpPr>
        <p:spPr>
          <a:xfrm>
            <a:off x="5020525" y="332690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0175557-3C0D-F870-18D5-1F3241129636}"/>
              </a:ext>
            </a:extLst>
          </p:cNvPr>
          <p:cNvSpPr/>
          <p:nvPr/>
        </p:nvSpPr>
        <p:spPr>
          <a:xfrm>
            <a:off x="5840369" y="332950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21CCBA-E462-43C0-9CB8-E0BE2F788DA1}"/>
              </a:ext>
            </a:extLst>
          </p:cNvPr>
          <p:cNvSpPr/>
          <p:nvPr/>
        </p:nvSpPr>
        <p:spPr>
          <a:xfrm>
            <a:off x="6664921" y="333035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1A514FA-E5F8-7D31-CFC7-696CF6619FC2}"/>
              </a:ext>
            </a:extLst>
          </p:cNvPr>
          <p:cNvSpPr/>
          <p:nvPr/>
        </p:nvSpPr>
        <p:spPr>
          <a:xfrm>
            <a:off x="7486289" y="332950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75A76DC-DEDB-BC9A-7347-0A85494E2587}"/>
              </a:ext>
            </a:extLst>
          </p:cNvPr>
          <p:cNvSpPr/>
          <p:nvPr/>
        </p:nvSpPr>
        <p:spPr>
          <a:xfrm>
            <a:off x="8317651" y="3340709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8AB82CC-C51A-9037-1B45-C9C258532514}"/>
              </a:ext>
            </a:extLst>
          </p:cNvPr>
          <p:cNvSpPr/>
          <p:nvPr/>
        </p:nvSpPr>
        <p:spPr>
          <a:xfrm>
            <a:off x="9139019" y="333986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93BC53D-53E4-4173-C8F0-DCB9FB1A21E0}"/>
              </a:ext>
            </a:extLst>
          </p:cNvPr>
          <p:cNvSpPr/>
          <p:nvPr/>
        </p:nvSpPr>
        <p:spPr>
          <a:xfrm>
            <a:off x="9961979" y="333986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2D31E96-D582-C673-E053-1FC582873409}"/>
              </a:ext>
            </a:extLst>
          </p:cNvPr>
          <p:cNvSpPr/>
          <p:nvPr/>
        </p:nvSpPr>
        <p:spPr>
          <a:xfrm>
            <a:off x="1722738" y="3983637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4F5BF24-400C-1581-12EC-49429EEE7B72}"/>
              </a:ext>
            </a:extLst>
          </p:cNvPr>
          <p:cNvSpPr/>
          <p:nvPr/>
        </p:nvSpPr>
        <p:spPr>
          <a:xfrm>
            <a:off x="2547290" y="3984485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5F2CEA3-9EDA-8EC6-C89A-405A4382C2CB}"/>
              </a:ext>
            </a:extLst>
          </p:cNvPr>
          <p:cNvSpPr/>
          <p:nvPr/>
        </p:nvSpPr>
        <p:spPr>
          <a:xfrm>
            <a:off x="3368658" y="3983637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8D637D-0D39-BC7C-D763-B2A32261BFBC}"/>
              </a:ext>
            </a:extLst>
          </p:cNvPr>
          <p:cNvSpPr/>
          <p:nvPr/>
        </p:nvSpPr>
        <p:spPr>
          <a:xfrm>
            <a:off x="4193210" y="3984485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2DC145B-327A-33FB-1286-01399A945490}"/>
              </a:ext>
            </a:extLst>
          </p:cNvPr>
          <p:cNvSpPr/>
          <p:nvPr/>
        </p:nvSpPr>
        <p:spPr>
          <a:xfrm>
            <a:off x="5013054" y="3987084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1080477-C14A-6713-7900-824D71B06425}"/>
              </a:ext>
            </a:extLst>
          </p:cNvPr>
          <p:cNvSpPr/>
          <p:nvPr/>
        </p:nvSpPr>
        <p:spPr>
          <a:xfrm>
            <a:off x="5837606" y="3987932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97AB288-BB98-15C4-49A4-D05AAD1DB278}"/>
              </a:ext>
            </a:extLst>
          </p:cNvPr>
          <p:cNvSpPr/>
          <p:nvPr/>
        </p:nvSpPr>
        <p:spPr>
          <a:xfrm>
            <a:off x="6658974" y="3987084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478D89F-1004-16DE-9EC5-E84D21DEF99F}"/>
              </a:ext>
            </a:extLst>
          </p:cNvPr>
          <p:cNvSpPr/>
          <p:nvPr/>
        </p:nvSpPr>
        <p:spPr>
          <a:xfrm>
            <a:off x="7483526" y="3984122"/>
            <a:ext cx="822012" cy="86882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B50CC4-CA57-C6D6-03C2-24FF5BA02699}"/>
              </a:ext>
            </a:extLst>
          </p:cNvPr>
          <p:cNvSpPr/>
          <p:nvPr/>
        </p:nvSpPr>
        <p:spPr>
          <a:xfrm>
            <a:off x="22287" y="4987367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KHI VÀO GIÊ-RI-KHÔ, ĐỨC GIÊ-SU ĐI NGANG QUA </a:t>
            </a: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ĐÂU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4D2C1F9-32AF-63DC-6EF5-E728CAC4F412}"/>
              </a:ext>
            </a:extLst>
          </p:cNvPr>
          <p:cNvSpPr/>
          <p:nvPr/>
        </p:nvSpPr>
        <p:spPr>
          <a:xfrm>
            <a:off x="22287" y="499262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HÔM NAY, ƠN CỨU ĐỘ ĐÃ ĐẾN CHO NHÀ NÀY, BỞI NGƯỜI NÀY CŨNG LÀ CON CHÁU AI?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22DD04A-B273-F881-5038-7E50621A14A7}"/>
              </a:ext>
            </a:extLst>
          </p:cNvPr>
          <p:cNvSpPr/>
          <p:nvPr/>
        </p:nvSpPr>
        <p:spPr>
          <a:xfrm>
            <a:off x="1442" y="5011775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CÂY GÌ ĐƯỢC NHẮC TỚI TRONG TIN MỪNG HÔM NAY?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023C00A-0701-7076-2E58-42589199998E}"/>
              </a:ext>
            </a:extLst>
          </p:cNvPr>
          <p:cNvSpPr/>
          <p:nvPr/>
        </p:nvSpPr>
        <p:spPr>
          <a:xfrm>
            <a:off x="16682" y="5011775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ÔNG DA-KÊU XIN ĐỀN GẤP BỐN CỦA CẢI ÔNG ĐÃ … …?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88576D8-431F-D2C4-DD8A-DC3F37B434F7}"/>
              </a:ext>
            </a:extLst>
          </p:cNvPr>
          <p:cNvSpPr/>
          <p:nvPr/>
        </p:nvSpPr>
        <p:spPr>
          <a:xfrm>
            <a:off x="1442" y="5011775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ÔNG GIA-KÊU ĐÃ LẤY PHÂN NỬA TÀI SẢN ĐỂ CHIA CHO AI?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FEAD04E-F8DE-6BA9-8831-A57CF924688A}"/>
              </a:ext>
            </a:extLst>
          </p:cNvPr>
          <p:cNvSpPr/>
          <p:nvPr/>
        </p:nvSpPr>
        <p:spPr>
          <a:xfrm>
            <a:off x="1442" y="5011775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TÊN THÀNH PHỐ MÀ ĐỨC GIÊ-SU ĐI QUA?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08" grpId="0" animBg="1"/>
      <p:bldP spid="208" grpId="1" animBg="1"/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1" grpId="0" animBg="1"/>
      <p:bldP spid="71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BC770A-EBAE-0469-C6B4-8F355E232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85804"/>
              </p:ext>
            </p:extLst>
          </p:nvPr>
        </p:nvGraphicFramePr>
        <p:xfrm>
          <a:off x="0" y="253831"/>
          <a:ext cx="12192000" cy="6231890"/>
        </p:xfrm>
        <a:graphic>
          <a:graphicData uri="http://schemas.openxmlformats.org/drawingml/2006/table">
            <a:tbl>
              <a:tblPr firstRow="1" firstCol="1" bandRow="1"/>
              <a:tblGrid>
                <a:gridCol w="1015789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018321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311817055"/>
                    </a:ext>
                  </a:extLst>
                </a:gridCol>
              </a:tblGrid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429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BC770A-EBAE-0469-C6B4-8F355E232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53698"/>
              </p:ext>
            </p:extLst>
          </p:nvPr>
        </p:nvGraphicFramePr>
        <p:xfrm>
          <a:off x="0" y="253831"/>
          <a:ext cx="12192000" cy="6231890"/>
        </p:xfrm>
        <a:graphic>
          <a:graphicData uri="http://schemas.openxmlformats.org/drawingml/2006/table">
            <a:tbl>
              <a:tblPr firstRow="1" firstCol="1" bandRow="1"/>
              <a:tblGrid>
                <a:gridCol w="1015789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018321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  <a:gridCol w="1015789">
                  <a:extLst>
                    <a:ext uri="{9D8B030D-6E8A-4147-A177-3AD203B41FA5}">
                      <a16:colId xmlns:a16="http://schemas.microsoft.com/office/drawing/2014/main" val="311817055"/>
                    </a:ext>
                  </a:extLst>
                </a:gridCol>
              </a:tblGrid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192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Bác sỹ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Tư tế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Thợ mộc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Thu thuế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743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Thu thuế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DA-KÊU LÀM NGHỀ GÌ?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1/2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1/3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1/4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5244"/>
            <a:ext cx="12240885" cy="823912"/>
            <a:chOff x="-1896924" y="4695369"/>
            <a:chExt cx="10566931" cy="706200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6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1/</a:t>
              </a: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DA-KÊU ĐÃ DÂNG BAO NHIÊU TÀI SẢN CỦA ÔNG CHO NGƯỜI NGHÈO?</a:t>
            </a: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Bối rối.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Kinh ngạc.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Mừng rỡ.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Sợ hãi.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993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Mừng rỡ.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GẶP ĐỨC GIÊSU, ÔNG DAKÊU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hãy từ bỏ nghề thu thuế.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Hôm nay tôi phải ở lại nhà ông.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Thầy đây, đừng sợ.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hãy xuống, mọi người đang chờ ông.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35988"/>
            <a:ext cx="12240885" cy="823918"/>
            <a:chOff x="-1896924" y="4695369"/>
            <a:chExt cx="10566931" cy="70620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7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Hôm nay tôi phải ở lại nhà ông.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GẶP ÔNG DAKÊU, ĐỨC GIÊSU ĐÃ NÓI GÌ?</a:t>
            </a: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Giêrikhô.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Samari.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Giêrusalem</a:t>
              </a: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Caphácnaum.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4182"/>
            <a:ext cx="12240885" cy="806686"/>
            <a:chOff x="-1896924" y="4697298"/>
            <a:chExt cx="10566931" cy="69145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0295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9729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Giêrikhô.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DAKÊU, NGƯỜI THÀNH NÀO?</a:t>
            </a:r>
          </a:p>
        </p:txBody>
      </p:sp>
    </p:spTree>
    <p:extLst>
      <p:ext uri="{BB962C8B-B14F-4D97-AF65-F5344CB8AC3E}">
        <p14:creationId xmlns:p14="http://schemas.microsoft.com/office/powerpoint/2010/main" val="57750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0210"/>
            <a:ext cx="12192000" cy="62177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khi vào Giê-ri-khô, Đức Giê-su đi ngang qua thành phố ấy. Ở đó có một người tên là Da-kêu; ông đứng đầu những người thu thuế, và là người giàu có.</a:t>
            </a:r>
            <a:endParaRPr lang="en-US" sz="6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1475014" y="101601"/>
            <a:ext cx="9225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LUCA</a:t>
            </a:r>
            <a:endParaRPr lang="en-US" sz="29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lần gặp gỡ Chúa Giêsu qua Thánh Lễ - Thiếu nhi cảm thấy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ta tìm cách để xem cho biết Đức Giê-su là ai, nhưng không được, vì dân chúng thì đông, mà ông ta lại lùn.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6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liền chạy tới phía trước, leo lên một cây sung để xem Đức Giê-su, vì Người sắp đi qua đó. Khi Đức Giê-su tới chỗ ấy, thì Người nhìn lên và nói với ông:</a:t>
            </a:r>
            <a:endParaRPr lang="en-US" sz="6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"Này ông Da-kêu, xuống mau đi, vì hôm nay tôi phải ở lại nhà ông!" Ông vội vàng tụt xuống, và mừng rỡ đón rước Người. 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2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18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Thấy vậy, mọi người xầm xì với nhau: "Nhà người tội lỗi mà ông ấy cũng vào trọ!" Ông Da-kêu đứng đó thưa với Chúa rằng: 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"Thưa Ngài, đây phân nửa tài sản của tôi, tôi cho người nghèo; và nếu tôi đã chiếm đoạt của ai cái gì, tôi xin đền gấp bốn." 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8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mới nói về ông ta rằng: "Hôm nay, ơn cứu độ đã đến cho nhà này, bởi người này cũng là con cháu tổ phụ Áp-ra-ham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7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40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 Con Người đến để tìm và cứu những gì đã mất.“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1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816</Words>
  <Application>Microsoft Office PowerPoint</Application>
  <PresentationFormat>Widescreen</PresentationFormat>
  <Paragraphs>294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Sau khi vào Giê-ri-khô, Đức Giê-su đi ngang qua thành phố ấy. Ở đó có một người tên là Da-kêu; ông đứng đầu những người thu thuế, và là người giàu có.</vt:lpstr>
      <vt:lpstr>Ông ta tìm cách để xem cho biết Đức Giê-su là ai, nhưng không được, vì dân chúng thì đông, mà ông ta lại lùn.</vt:lpstr>
      <vt:lpstr>Ông liền chạy tới phía trước, leo lên một cây sung để xem Đức Giê-su, vì Người sắp đi qua đó. Khi Đức Giê-su tới chỗ ấy, thì Người nhìn lên và nói với ông:</vt:lpstr>
      <vt:lpstr>"Này ông Da-kêu, xuống mau đi, vì hôm nay tôi phải ở lại nhà ông!" Ông vội vàng tụt xuống, và mừng rỡ đón rước Người. </vt:lpstr>
      <vt:lpstr>Thấy vậy, mọi người xầm xì với nhau: "Nhà người tội lỗi mà ông ấy cũng vào trọ!" Ông Da-kêu đứng đó thưa với Chúa rằng: </vt:lpstr>
      <vt:lpstr>"Thưa Ngài, đây phân nửa tài sản của tôi, tôi cho người nghèo; và nếu tôi đã chiếm đoạt của ai cái gì, tôi xin đền gấp bốn." </vt:lpstr>
      <vt:lpstr>Đức Giê-su mới nói về ông ta rằng: "Hôm nay, ơn cứu độ đã đến cho nhà này, bởi người này cũng là con cháu tổ phụ Áp-ra-ham.</vt:lpstr>
      <vt:lpstr>Vì Con Người đến để tìm và cứu những gì đã mất.“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21</cp:revision>
  <dcterms:created xsi:type="dcterms:W3CDTF">2020-10-16T14:56:40Z</dcterms:created>
  <dcterms:modified xsi:type="dcterms:W3CDTF">2022-10-28T00:52:18Z</dcterms:modified>
</cp:coreProperties>
</file>