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44" r:id="rId5"/>
    <p:sldId id="345" r:id="rId6"/>
    <p:sldId id="346" r:id="rId7"/>
    <p:sldId id="348" r:id="rId8"/>
    <p:sldId id="347" r:id="rId9"/>
    <p:sldId id="349" r:id="rId10"/>
    <p:sldId id="293" r:id="rId11"/>
    <p:sldId id="350" r:id="rId12"/>
    <p:sldId id="355" r:id="rId13"/>
    <p:sldId id="356" r:id="rId14"/>
    <p:sldId id="260" r:id="rId15"/>
    <p:sldId id="308" r:id="rId16"/>
    <p:sldId id="351" r:id="rId17"/>
    <p:sldId id="352" r:id="rId18"/>
    <p:sldId id="353" r:id="rId19"/>
    <p:sldId id="354" r:id="rId20"/>
    <p:sldId id="29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373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23/10/2022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23/10/2022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KHÁNH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TRUYỀN GIÁO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MỪNG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LOAN BÁO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5CAE8E-F7E6-4FD8-8597-10163C162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287732"/>
              </p:ext>
            </p:extLst>
          </p:nvPr>
        </p:nvGraphicFramePr>
        <p:xfrm>
          <a:off x="1798982" y="70951"/>
          <a:ext cx="8261478" cy="4805875"/>
        </p:xfrm>
        <a:graphic>
          <a:graphicData uri="http://schemas.openxmlformats.org/drawingml/2006/table">
            <a:tbl>
              <a:tblPr firstRow="1" firstCol="1" bandRow="1"/>
              <a:tblGrid>
                <a:gridCol w="825942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  <p:sp>
        <p:nvSpPr>
          <p:cNvPr id="191" name="Rectangle 190">
            <a:extLst>
              <a:ext uri="{FF2B5EF4-FFF2-40B4-BE49-F238E27FC236}">
                <a16:creationId xmlns:a16="http://schemas.microsoft.com/office/drawing/2014/main" id="{0FFCD18B-667C-47B3-B0B4-3016D4CDAEFC}"/>
              </a:ext>
            </a:extLst>
          </p:cNvPr>
          <p:cNvSpPr/>
          <p:nvPr/>
        </p:nvSpPr>
        <p:spPr>
          <a:xfrm>
            <a:off x="3432222" y="4109511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6D9175-33EF-438D-BE4F-E89D5F9D4E4A}"/>
              </a:ext>
            </a:extLst>
          </p:cNvPr>
          <p:cNvSpPr/>
          <p:nvPr/>
        </p:nvSpPr>
        <p:spPr>
          <a:xfrm>
            <a:off x="2614678" y="702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09ED473-A294-4D20-8079-16E481761036}"/>
              </a:ext>
            </a:extLst>
          </p:cNvPr>
          <p:cNvSpPr/>
          <p:nvPr/>
        </p:nvSpPr>
        <p:spPr>
          <a:xfrm>
            <a:off x="3440786" y="702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595D4FC-660D-4B76-8712-1541F0389CEE}"/>
              </a:ext>
            </a:extLst>
          </p:cNvPr>
          <p:cNvSpPr/>
          <p:nvPr/>
        </p:nvSpPr>
        <p:spPr>
          <a:xfrm>
            <a:off x="4266918" y="702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A5041DA-A6DA-43CC-A2D5-CF58C1402BD2}"/>
              </a:ext>
            </a:extLst>
          </p:cNvPr>
          <p:cNvSpPr/>
          <p:nvPr/>
        </p:nvSpPr>
        <p:spPr>
          <a:xfrm>
            <a:off x="5093026" y="702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FE83897-88F6-4D9E-8728-CAB85C19C6BD}"/>
              </a:ext>
            </a:extLst>
          </p:cNvPr>
          <p:cNvSpPr/>
          <p:nvPr/>
        </p:nvSpPr>
        <p:spPr>
          <a:xfrm>
            <a:off x="5917426" y="702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F22A9C-B26A-4707-9F38-00C32BA9DE6C}"/>
              </a:ext>
            </a:extLst>
          </p:cNvPr>
          <p:cNvSpPr/>
          <p:nvPr/>
        </p:nvSpPr>
        <p:spPr>
          <a:xfrm>
            <a:off x="6743534" y="702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DCB5E47-A5EA-4378-A410-BD454334E5DC}"/>
              </a:ext>
            </a:extLst>
          </p:cNvPr>
          <p:cNvSpPr/>
          <p:nvPr/>
        </p:nvSpPr>
        <p:spPr>
          <a:xfrm>
            <a:off x="3439054" y="7470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5E6ADA9-2F0E-4878-992E-E9E28526BFD0}"/>
              </a:ext>
            </a:extLst>
          </p:cNvPr>
          <p:cNvSpPr/>
          <p:nvPr/>
        </p:nvSpPr>
        <p:spPr>
          <a:xfrm>
            <a:off x="4265162" y="7470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7C864D0-28AF-4C3E-AABA-35C6F594F5F5}"/>
              </a:ext>
            </a:extLst>
          </p:cNvPr>
          <p:cNvSpPr/>
          <p:nvPr/>
        </p:nvSpPr>
        <p:spPr>
          <a:xfrm>
            <a:off x="5091294" y="7470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12CE8FD-8318-4251-8EA1-07153EBAF2CF}"/>
              </a:ext>
            </a:extLst>
          </p:cNvPr>
          <p:cNvSpPr/>
          <p:nvPr/>
        </p:nvSpPr>
        <p:spPr>
          <a:xfrm>
            <a:off x="5917402" y="7470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C08511F-F633-481F-BC67-6C761A15B966}"/>
              </a:ext>
            </a:extLst>
          </p:cNvPr>
          <p:cNvSpPr/>
          <p:nvPr/>
        </p:nvSpPr>
        <p:spPr>
          <a:xfrm>
            <a:off x="6741802" y="7470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1B14983-6BD9-4D25-AE26-D16664523722}"/>
              </a:ext>
            </a:extLst>
          </p:cNvPr>
          <p:cNvSpPr/>
          <p:nvPr/>
        </p:nvSpPr>
        <p:spPr>
          <a:xfrm>
            <a:off x="7567910" y="7470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729898A-55E5-4CAD-9354-A33272B9AAFF}"/>
              </a:ext>
            </a:extLst>
          </p:cNvPr>
          <p:cNvSpPr/>
          <p:nvPr/>
        </p:nvSpPr>
        <p:spPr>
          <a:xfrm>
            <a:off x="8394042" y="7470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3230964-1FCE-469A-9FBC-2215DFC45E2A}"/>
              </a:ext>
            </a:extLst>
          </p:cNvPr>
          <p:cNvSpPr/>
          <p:nvPr/>
        </p:nvSpPr>
        <p:spPr>
          <a:xfrm>
            <a:off x="9220150" y="74706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C13EF5-92D7-47B1-823B-8ABA2F534CB8}"/>
              </a:ext>
            </a:extLst>
          </p:cNvPr>
          <p:cNvSpPr/>
          <p:nvPr/>
        </p:nvSpPr>
        <p:spPr>
          <a:xfrm>
            <a:off x="2612946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722F3AC-926B-42F1-B3D4-F4F0DE5DD5A9}"/>
              </a:ext>
            </a:extLst>
          </p:cNvPr>
          <p:cNvSpPr/>
          <p:nvPr/>
        </p:nvSpPr>
        <p:spPr>
          <a:xfrm>
            <a:off x="3439054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BFDC6BC-DE5D-48C5-9C93-593ECE14A294}"/>
              </a:ext>
            </a:extLst>
          </p:cNvPr>
          <p:cNvSpPr/>
          <p:nvPr/>
        </p:nvSpPr>
        <p:spPr>
          <a:xfrm>
            <a:off x="4265186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729041B-2FB6-46EE-BA44-7FD36DE2696D}"/>
              </a:ext>
            </a:extLst>
          </p:cNvPr>
          <p:cNvSpPr/>
          <p:nvPr/>
        </p:nvSpPr>
        <p:spPr>
          <a:xfrm>
            <a:off x="5091294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DF477F5-1EE2-46F7-8BBE-7288A71FA9DD}"/>
              </a:ext>
            </a:extLst>
          </p:cNvPr>
          <p:cNvSpPr/>
          <p:nvPr/>
        </p:nvSpPr>
        <p:spPr>
          <a:xfrm>
            <a:off x="5915694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95FBA0E-C84F-4A06-9137-FB198105C348}"/>
              </a:ext>
            </a:extLst>
          </p:cNvPr>
          <p:cNvSpPr/>
          <p:nvPr/>
        </p:nvSpPr>
        <p:spPr>
          <a:xfrm>
            <a:off x="6741802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F1447B5-595A-4911-BB82-8B641952E658}"/>
              </a:ext>
            </a:extLst>
          </p:cNvPr>
          <p:cNvSpPr/>
          <p:nvPr/>
        </p:nvSpPr>
        <p:spPr>
          <a:xfrm>
            <a:off x="7567934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9F40A87-7805-4CE4-9EDC-59CE8DC4538E}"/>
              </a:ext>
            </a:extLst>
          </p:cNvPr>
          <p:cNvSpPr/>
          <p:nvPr/>
        </p:nvSpPr>
        <p:spPr>
          <a:xfrm>
            <a:off x="8394042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9CCC5A7-8BDE-44BB-822B-B90D29448182}"/>
              </a:ext>
            </a:extLst>
          </p:cNvPr>
          <p:cNvSpPr/>
          <p:nvPr/>
        </p:nvSpPr>
        <p:spPr>
          <a:xfrm>
            <a:off x="9220150" y="142385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BAC0623-EA3B-4F07-9B0A-EB8477A0A3C8}"/>
              </a:ext>
            </a:extLst>
          </p:cNvPr>
          <p:cNvSpPr/>
          <p:nvPr/>
        </p:nvSpPr>
        <p:spPr>
          <a:xfrm>
            <a:off x="1785106" y="2098404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BD153640-5178-421C-AE2E-7C0D573845A4}"/>
              </a:ext>
            </a:extLst>
          </p:cNvPr>
          <p:cNvSpPr/>
          <p:nvPr/>
        </p:nvSpPr>
        <p:spPr>
          <a:xfrm>
            <a:off x="2611214" y="2098404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0673546A-0421-4646-9E70-628E3F4BE5E2}"/>
              </a:ext>
            </a:extLst>
          </p:cNvPr>
          <p:cNvSpPr/>
          <p:nvPr/>
        </p:nvSpPr>
        <p:spPr>
          <a:xfrm>
            <a:off x="3437346" y="2098404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5C2F4A0-8277-4FC3-B535-A2C7CF7E4D5B}"/>
              </a:ext>
            </a:extLst>
          </p:cNvPr>
          <p:cNvSpPr/>
          <p:nvPr/>
        </p:nvSpPr>
        <p:spPr>
          <a:xfrm>
            <a:off x="4263454" y="2098404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1E2E0B0-2C50-4C0E-9404-750C5B62977E}"/>
              </a:ext>
            </a:extLst>
          </p:cNvPr>
          <p:cNvSpPr/>
          <p:nvPr/>
        </p:nvSpPr>
        <p:spPr>
          <a:xfrm>
            <a:off x="5087854" y="2098404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4FCBB13-2490-4E81-8767-A42C2A6D5C53}"/>
              </a:ext>
            </a:extLst>
          </p:cNvPr>
          <p:cNvSpPr/>
          <p:nvPr/>
        </p:nvSpPr>
        <p:spPr>
          <a:xfrm>
            <a:off x="5913962" y="2098404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E692B4F5-E0C5-4CF9-8073-CB62939616D4}"/>
              </a:ext>
            </a:extLst>
          </p:cNvPr>
          <p:cNvSpPr/>
          <p:nvPr/>
        </p:nvSpPr>
        <p:spPr>
          <a:xfrm>
            <a:off x="6740094" y="2098404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B172480-DFCE-4105-8C25-D90D268B5A3E}"/>
              </a:ext>
            </a:extLst>
          </p:cNvPr>
          <p:cNvSpPr/>
          <p:nvPr/>
        </p:nvSpPr>
        <p:spPr>
          <a:xfrm>
            <a:off x="7566202" y="2098404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AFF884C-0607-4FE4-9763-C0DE92ECCCC1}"/>
              </a:ext>
            </a:extLst>
          </p:cNvPr>
          <p:cNvSpPr/>
          <p:nvPr/>
        </p:nvSpPr>
        <p:spPr>
          <a:xfrm>
            <a:off x="1783398" y="2751513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E8E19CA-E20E-4CE5-849E-4003F71C3778}"/>
              </a:ext>
            </a:extLst>
          </p:cNvPr>
          <p:cNvSpPr/>
          <p:nvPr/>
        </p:nvSpPr>
        <p:spPr>
          <a:xfrm>
            <a:off x="2609506" y="2751513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4422D2A-0CE4-4D4B-96D9-ABD07B9CDC53}"/>
              </a:ext>
            </a:extLst>
          </p:cNvPr>
          <p:cNvSpPr/>
          <p:nvPr/>
        </p:nvSpPr>
        <p:spPr>
          <a:xfrm>
            <a:off x="3435638" y="2751513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92B93C8-BA58-4DCE-8EF4-5BFB5D4E1A2A}"/>
              </a:ext>
            </a:extLst>
          </p:cNvPr>
          <p:cNvSpPr/>
          <p:nvPr/>
        </p:nvSpPr>
        <p:spPr>
          <a:xfrm>
            <a:off x="4261746" y="2751513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F66C1533-C32F-4785-AEA2-92D8EAE9BA5C}"/>
              </a:ext>
            </a:extLst>
          </p:cNvPr>
          <p:cNvSpPr/>
          <p:nvPr/>
        </p:nvSpPr>
        <p:spPr>
          <a:xfrm>
            <a:off x="5086146" y="2751513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29541AA1-DF4A-48A5-937A-D922682B00AE}"/>
              </a:ext>
            </a:extLst>
          </p:cNvPr>
          <p:cNvSpPr/>
          <p:nvPr/>
        </p:nvSpPr>
        <p:spPr>
          <a:xfrm>
            <a:off x="5912254" y="2751513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4461ACF2-A678-4255-ADEE-F9E923DD9C4D}"/>
              </a:ext>
            </a:extLst>
          </p:cNvPr>
          <p:cNvSpPr/>
          <p:nvPr/>
        </p:nvSpPr>
        <p:spPr>
          <a:xfrm>
            <a:off x="3433930" y="342991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96CC60DC-B19B-4CB2-A971-B900A275EFF4}"/>
              </a:ext>
            </a:extLst>
          </p:cNvPr>
          <p:cNvSpPr/>
          <p:nvPr/>
        </p:nvSpPr>
        <p:spPr>
          <a:xfrm>
            <a:off x="4260038" y="342991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0864FD2-9096-43C7-8EB4-636997E5583F}"/>
              </a:ext>
            </a:extLst>
          </p:cNvPr>
          <p:cNvSpPr/>
          <p:nvPr/>
        </p:nvSpPr>
        <p:spPr>
          <a:xfrm>
            <a:off x="5086170" y="342991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030A7AFC-4635-49D3-AB4F-C68B4873BA58}"/>
              </a:ext>
            </a:extLst>
          </p:cNvPr>
          <p:cNvSpPr/>
          <p:nvPr/>
        </p:nvSpPr>
        <p:spPr>
          <a:xfrm>
            <a:off x="5912278" y="342991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1CCC7542-DC33-49FE-A183-4F9F840BA2E6}"/>
              </a:ext>
            </a:extLst>
          </p:cNvPr>
          <p:cNvSpPr/>
          <p:nvPr/>
        </p:nvSpPr>
        <p:spPr>
          <a:xfrm>
            <a:off x="6736678" y="342991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0F567A06-D526-4728-B295-96D11DA160EB}"/>
              </a:ext>
            </a:extLst>
          </p:cNvPr>
          <p:cNvSpPr/>
          <p:nvPr/>
        </p:nvSpPr>
        <p:spPr>
          <a:xfrm>
            <a:off x="7562786" y="342991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12C70F8E-EF46-4F0C-81BA-2158E1506343}"/>
              </a:ext>
            </a:extLst>
          </p:cNvPr>
          <p:cNvSpPr/>
          <p:nvPr/>
        </p:nvSpPr>
        <p:spPr>
          <a:xfrm>
            <a:off x="4258330" y="4109511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F72376F-4206-422E-90D0-866DF8F4D1B2}"/>
              </a:ext>
            </a:extLst>
          </p:cNvPr>
          <p:cNvSpPr/>
          <p:nvPr/>
        </p:nvSpPr>
        <p:spPr>
          <a:xfrm>
            <a:off x="5084462" y="4109511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6EC0E94-68B5-40DC-91BF-2810A9A4C22C}"/>
              </a:ext>
            </a:extLst>
          </p:cNvPr>
          <p:cNvSpPr/>
          <p:nvPr/>
        </p:nvSpPr>
        <p:spPr>
          <a:xfrm>
            <a:off x="5910570" y="4109511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69C0678-B185-47FD-BFB6-7739A7879E11}"/>
              </a:ext>
            </a:extLst>
          </p:cNvPr>
          <p:cNvSpPr/>
          <p:nvPr/>
        </p:nvSpPr>
        <p:spPr>
          <a:xfrm>
            <a:off x="6734970" y="4109511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A7741331-F2CC-46E4-AD78-24309848BB11}"/>
              </a:ext>
            </a:extLst>
          </p:cNvPr>
          <p:cNvSpPr/>
          <p:nvPr/>
        </p:nvSpPr>
        <p:spPr>
          <a:xfrm>
            <a:off x="7561078" y="4109511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58027D8-8CE9-4896-BFB1-879889937C86}"/>
              </a:ext>
            </a:extLst>
          </p:cNvPr>
          <p:cNvSpPr/>
          <p:nvPr/>
        </p:nvSpPr>
        <p:spPr>
          <a:xfrm>
            <a:off x="8387210" y="4109511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3" y="76439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3" y="146183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2" y="215927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2" y="285271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2" y="354616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358522" y="4239289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ADCA63E-9C58-4EA2-A1AE-C0107B2CB43E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CÁC MÔN ĐỆ ĐÃ GẶP ĐỨC GIÊ-SU </a:t>
            </a:r>
            <a:r>
              <a:rPr lang="vi-VN" sz="48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Ở ĐÂU?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A1CE9A8-D775-49AD-A0AD-18008A9C2588}"/>
              </a:ext>
            </a:extLst>
          </p:cNvPr>
          <p:cNvSpPr/>
          <p:nvPr/>
        </p:nvSpPr>
        <p:spPr>
          <a:xfrm>
            <a:off x="-9648" y="5013850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KHI THẤY NGƯỜI, CÁC ÔNG BÁI LẠY, NHƯNG CÓ MẤY ÔNG LẠI </a:t>
            </a:r>
            <a:r>
              <a:rPr lang="en-US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endParaRPr lang="vi-VN" sz="4800" b="1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A331A43D-2C7D-4A14-8B45-723A3B487CDB}"/>
              </a:ext>
            </a:extLst>
          </p:cNvPr>
          <p:cNvSpPr/>
          <p:nvPr/>
        </p:nvSpPr>
        <p:spPr>
          <a:xfrm>
            <a:off x="5908" y="500267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THẦY ĐÃ ĐƯỢC TRAO </a:t>
            </a:r>
            <a:r>
              <a:rPr lang="vi-VN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.</a:t>
            </a:r>
            <a:r>
              <a:rPr lang="en-US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vi-VN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TRÊN TRỜI DƯỚI ĐẤT.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56B479B-D35F-4814-A244-29F507AA8C3B}"/>
              </a:ext>
            </a:extLst>
          </p:cNvPr>
          <p:cNvSpPr/>
          <p:nvPr/>
        </p:nvSpPr>
        <p:spPr>
          <a:xfrm>
            <a:off x="5592" y="500812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LÀM PHÉP RỬA CHO HỌ </a:t>
            </a:r>
            <a:r>
              <a:rPr lang="vi-VN" sz="4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CHÚA CHA, CHÚA CON VÀ CHÚA THÁNH THẦN.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57BED86E-BF45-4E69-BF60-C1F01C504C34}"/>
              </a:ext>
            </a:extLst>
          </p:cNvPr>
          <p:cNvSpPr/>
          <p:nvPr/>
        </p:nvSpPr>
        <p:spPr>
          <a:xfrm>
            <a:off x="5592" y="502231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HỌ TUÂN GIỮ NHỮNG ĐIỀU THẦY ĐÃ TRUYỀN CHO ANH EM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3B25FA0-840C-4411-ACAF-EE3FCAFE0EA2}"/>
              </a:ext>
            </a:extLst>
          </p:cNvPr>
          <p:cNvSpPr/>
          <p:nvPr/>
        </p:nvSpPr>
        <p:spPr>
          <a:xfrm>
            <a:off x="-3948" y="50034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KHI THẤY NGƯỜI, CÁC ÔNG </a:t>
            </a:r>
            <a:r>
              <a:rPr lang="vi-VN" sz="4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NHƯNG CÓ MẤY ÔNG LẠI HOÀI NGHI.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8ED22B5-3B1D-4071-8DFB-8432B0A83DB6}"/>
              </a:ext>
            </a:extLst>
          </p:cNvPr>
          <p:cNvSpPr/>
          <p:nvPr/>
        </p:nvSpPr>
        <p:spPr>
          <a:xfrm>
            <a:off x="-13804" y="5026610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VÀ ĐÂY, THẦY Ở CÙNG ANH EM </a:t>
            </a:r>
            <a:r>
              <a:rPr lang="vi-VN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CHO ĐẾN TẬN THẾ</a:t>
            </a:r>
          </a:p>
        </p:txBody>
      </p:sp>
    </p:spTree>
    <p:extLst>
      <p:ext uri="{BB962C8B-B14F-4D97-AF65-F5344CB8AC3E}">
        <p14:creationId xmlns:p14="http://schemas.microsoft.com/office/powerpoint/2010/main" val="36921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0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9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6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9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2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5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8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91" grpId="0" animBg="1"/>
      <p:bldP spid="191" grpId="1" animBg="1"/>
      <p:bldP spid="13" grpId="0" animBg="1"/>
      <p:bldP spid="13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100" grpId="0" animBg="1"/>
      <p:bldP spid="100" grpId="1" animBg="1"/>
      <p:bldP spid="101" grpId="0" animBg="1"/>
      <p:bldP spid="101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44" grpId="0" animBg="1"/>
      <p:bldP spid="144" grpId="1" animBg="1"/>
      <p:bldP spid="147" grpId="0" animBg="1"/>
      <p:bldP spid="147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8" grpId="0" animBg="1"/>
      <p:bldP spid="158" grpId="1" animBg="1"/>
      <p:bldP spid="161" grpId="0" animBg="1"/>
      <p:bldP spid="161" grpId="1" animBg="1"/>
      <p:bldP spid="167" grpId="0" animBg="1"/>
      <p:bldP spid="167" grpId="1" animBg="1"/>
      <p:bldP spid="168" grpId="0" animBg="1"/>
      <p:bldP spid="168" grpId="1" animBg="1"/>
      <p:bldP spid="172" grpId="0" animBg="1"/>
      <p:bldP spid="172" grpId="1" animBg="1"/>
      <p:bldP spid="173" grpId="0" animBg="1"/>
      <p:bldP spid="173" grpId="1" animBg="1"/>
      <p:bldP spid="180" grpId="0" animBg="1"/>
      <p:bldP spid="180" grpId="1" animBg="1"/>
      <p:bldP spid="181" grpId="0" animBg="1"/>
      <p:bldP spid="18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583282-24C2-ABD6-414B-AB493ED7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082701"/>
              </p:ext>
            </p:extLst>
          </p:nvPr>
        </p:nvGraphicFramePr>
        <p:xfrm>
          <a:off x="387432" y="97584"/>
          <a:ext cx="11597419" cy="6737640"/>
        </p:xfrm>
        <a:graphic>
          <a:graphicData uri="http://schemas.openxmlformats.org/drawingml/2006/table">
            <a:tbl>
              <a:tblPr firstRow="1" firstCol="1" bandRow="1"/>
              <a:tblGrid>
                <a:gridCol w="1159453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162342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105347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429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583282-24C2-ABD6-414B-AB493ED7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352340"/>
              </p:ext>
            </p:extLst>
          </p:nvPr>
        </p:nvGraphicFramePr>
        <p:xfrm>
          <a:off x="387432" y="97584"/>
          <a:ext cx="11597419" cy="6737640"/>
        </p:xfrm>
        <a:graphic>
          <a:graphicData uri="http://schemas.openxmlformats.org/drawingml/2006/table">
            <a:tbl>
              <a:tblPr firstRow="1" firstCol="1" bandRow="1"/>
              <a:tblGrid>
                <a:gridCol w="1159453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162342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1159453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94006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105347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6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017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trừ quỷ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rao giảng Tin Mừng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dự lễ vượt qua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Trèo lên đỉnh núi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5055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rao giảng Tin Mừng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TRƯỚC KHI VỀ TRỜI, CHÚA GIÊ-SU SAI CÁC MÔN ĐỆ LÀM GÌ?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chữa bệnh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trừ quỷ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muôn dân biết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được nổi tiếng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116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muôn dân biết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SAI CÁC MÔN ĐỆ ĐI RAO GIẢNG ĐỂ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 của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tự do của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Mến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467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 của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TIN MỪNG CỦA CHÚA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Tiền bạc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Chúa ở cùng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Sức khỏe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2929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Chúa ở cùng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 HỨA CHÚA DÀNH CHO NHỮNG NGƯỜI ĐI LOAN TIN MỪNG LÀ GÌ?</a:t>
            </a: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Mọi quyền hành của vũ trụ.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Toàn quyền trên trời dưới đất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Toàn quyền sự sống và cái chết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38102"/>
            <a:ext cx="12240885" cy="806686"/>
            <a:chOff x="-1896924" y="4697298"/>
            <a:chExt cx="10566931" cy="691453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0295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9729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Toàn quyền trên trời dưới đất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BẢO CÁC MÔN ĐỆ THẦY ĐÃ ĐƯỢC TRAO BAN ĐIỀU GÌ?</a:t>
            </a:r>
          </a:p>
        </p:txBody>
      </p:sp>
    </p:spTree>
    <p:extLst>
      <p:ext uri="{BB962C8B-B14F-4D97-AF65-F5344CB8AC3E}">
        <p14:creationId xmlns:p14="http://schemas.microsoft.com/office/powerpoint/2010/main" val="57750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784276"/>
            <a:ext cx="6310854" cy="2681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sẽ làm gì để loan Tin Mừng cho mọi người?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56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Mười một môn đệ đi tới miền Galilê, đến ngọn núi Ðức Giêsu đã truyền cho các ông đến.</a:t>
            </a:r>
            <a:endParaRPr lang="en-US" sz="7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46383"/>
            <a:ext cx="121920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✠ KẾT THÚC TIN MỪNG CHÚA GIÊSU KITÔ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 THÁNH MÁTTHÊU ✠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thấy Người, các ông bái lạy, nhưng có mấy ông lại hoài nghi. 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Ðức Giêsu đến gần, nói với các ông: "Thầy đã được trao toàn quyền trên trời dưới đất. 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8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Vậy anh em hãy đi và làm cho muôn dân trở thành môn đệ,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0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 phép rửa cho họ nhân danh Chúa Cha, Chúa Con và Chúa Thánh Thần,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36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dạy bảo họ tuân giữ những điều Thầy đã truyền cho anh em. 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7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đây, Thầy ở cùng anh em mọi ngày cho đến tận thế".</a:t>
            </a:r>
            <a: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8000" b="1" i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8000" b="1" i="1" dirty="0">
              <a:solidFill>
                <a:srgbClr val="FF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549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755</Words>
  <Application>Microsoft Office PowerPoint</Application>
  <PresentationFormat>Widescreen</PresentationFormat>
  <Paragraphs>319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Khi thấy Người, các ông bái lạy, nhưng có mấy ông lại hoài nghi. </vt:lpstr>
      <vt:lpstr>Ðức Giêsu đến gần, nói với các ông: "Thầy đã được trao toàn quyền trên trời dưới đất. </vt:lpstr>
      <vt:lpstr>Vậy anh em hãy đi và làm cho muôn dân trở thành môn đệ,</vt:lpstr>
      <vt:lpstr>làm phép rửa cho họ nhân danh Chúa Cha, Chúa Con và Chúa Thánh Thần,</vt:lpstr>
      <vt:lpstr>dạy bảo họ tuân giữ những điều Thầy đã truyền cho anh em. </vt:lpstr>
      <vt:lpstr>Và đây, Thầy ở cùng anh em mọi ngày cho đến tận thế".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14</cp:revision>
  <dcterms:created xsi:type="dcterms:W3CDTF">2020-10-16T14:56:40Z</dcterms:created>
  <dcterms:modified xsi:type="dcterms:W3CDTF">2022-10-22T22:04:53Z</dcterms:modified>
</cp:coreProperties>
</file>