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597" r:id="rId7"/>
    <p:sldId id="598" r:id="rId8"/>
    <p:sldId id="599" r:id="rId9"/>
    <p:sldId id="600" r:id="rId10"/>
    <p:sldId id="569" r:id="rId11"/>
    <p:sldId id="293" r:id="rId12"/>
    <p:sldId id="294" r:id="rId13"/>
    <p:sldId id="393" r:id="rId14"/>
    <p:sldId id="601" r:id="rId15"/>
    <p:sldId id="260" r:id="rId16"/>
    <p:sldId id="308" r:id="rId17"/>
    <p:sldId id="386" r:id="rId18"/>
    <p:sldId id="387" r:id="rId19"/>
    <p:sldId id="388" r:id="rId20"/>
    <p:sldId id="391" r:id="rId21"/>
    <p:sldId id="29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XVIII THƯỜNG NIÊN - 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Thiên Chúa bảo ông ta : ‘Đồ ngốc ! Nội đêm nay, người ta sẽ đòi lại mạng ngươi, thì những gì ngươi sắm sẵn đó sẽ về tay ai ?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156557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0184" y="974673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3679" y="1779255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527447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73679" y="3359581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412495" y="4181556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05461"/>
              </p:ext>
            </p:extLst>
          </p:nvPr>
        </p:nvGraphicFramePr>
        <p:xfrm>
          <a:off x="1375028" y="88253"/>
          <a:ext cx="9191372" cy="4807842"/>
        </p:xfrm>
        <a:graphic>
          <a:graphicData uri="http://schemas.openxmlformats.org/drawingml/2006/table">
            <a:tbl>
              <a:tblPr firstRow="1" firstCol="1" bandRow="1"/>
              <a:tblGrid>
                <a:gridCol w="835182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3518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3605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B6A374E2-53DA-8E99-E8FA-87DFE32B3B02}"/>
              </a:ext>
            </a:extLst>
          </p:cNvPr>
          <p:cNvSpPr/>
          <p:nvPr/>
        </p:nvSpPr>
        <p:spPr>
          <a:xfrm>
            <a:off x="10160" y="500353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MẠNG SỐNG KHÔNG THỂ ĐẢM BẢO ĐƯỢC NHỜ ĐIỀU NÀY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1912B-CA08-A922-F36A-573B038C8851}"/>
              </a:ext>
            </a:extLst>
          </p:cNvPr>
          <p:cNvSpPr/>
          <p:nvPr/>
        </p:nvSpPr>
        <p:spPr>
          <a:xfrm>
            <a:off x="3880528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5E12E8-55AE-5454-77A0-46E49C55BBA7}"/>
              </a:ext>
            </a:extLst>
          </p:cNvPr>
          <p:cNvSpPr/>
          <p:nvPr/>
        </p:nvSpPr>
        <p:spPr>
          <a:xfrm>
            <a:off x="1378098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2B6B1-98EB-7F27-0752-47DEE6C08FB5}"/>
              </a:ext>
            </a:extLst>
          </p:cNvPr>
          <p:cNvSpPr/>
          <p:nvPr/>
        </p:nvSpPr>
        <p:spPr>
          <a:xfrm>
            <a:off x="3047408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7B0ED-7A1C-6541-B517-DFACEAC5A5F7}"/>
              </a:ext>
            </a:extLst>
          </p:cNvPr>
          <p:cNvSpPr/>
          <p:nvPr/>
        </p:nvSpPr>
        <p:spPr>
          <a:xfrm>
            <a:off x="2209948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EA929D-3C93-6EAC-163C-5E3D38B17CE0}"/>
              </a:ext>
            </a:extLst>
          </p:cNvPr>
          <p:cNvSpPr/>
          <p:nvPr/>
        </p:nvSpPr>
        <p:spPr>
          <a:xfrm>
            <a:off x="7220628" y="89456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F80132B-2323-F663-0348-A6070F69EF46}"/>
              </a:ext>
            </a:extLst>
          </p:cNvPr>
          <p:cNvSpPr/>
          <p:nvPr/>
        </p:nvSpPr>
        <p:spPr>
          <a:xfrm>
            <a:off x="4718198" y="89456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B22DFB-4A9D-15AC-C104-09C2185538D7}"/>
              </a:ext>
            </a:extLst>
          </p:cNvPr>
          <p:cNvSpPr/>
          <p:nvPr/>
        </p:nvSpPr>
        <p:spPr>
          <a:xfrm>
            <a:off x="6387508" y="89456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D381839-01E1-95BF-4FCD-AE1EFA5D76D1}"/>
              </a:ext>
            </a:extLst>
          </p:cNvPr>
          <p:cNvSpPr/>
          <p:nvPr/>
        </p:nvSpPr>
        <p:spPr>
          <a:xfrm>
            <a:off x="5550048" y="89456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5178FCC-B037-E6EB-5137-B18255292322}"/>
              </a:ext>
            </a:extLst>
          </p:cNvPr>
          <p:cNvSpPr/>
          <p:nvPr/>
        </p:nvSpPr>
        <p:spPr>
          <a:xfrm>
            <a:off x="8061876" y="88846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0BB3123-A186-6769-FB8F-E06F550447C9}"/>
              </a:ext>
            </a:extLst>
          </p:cNvPr>
          <p:cNvSpPr/>
          <p:nvPr/>
        </p:nvSpPr>
        <p:spPr>
          <a:xfrm>
            <a:off x="3880528" y="8532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7040010-F6C0-4DEB-2027-8E8AB6C825EF}"/>
              </a:ext>
            </a:extLst>
          </p:cNvPr>
          <p:cNvSpPr/>
          <p:nvPr/>
        </p:nvSpPr>
        <p:spPr>
          <a:xfrm>
            <a:off x="7220628" y="9192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E5F968C-296E-23C0-6B6A-5FB9AA4D685C}"/>
              </a:ext>
            </a:extLst>
          </p:cNvPr>
          <p:cNvSpPr/>
          <p:nvPr/>
        </p:nvSpPr>
        <p:spPr>
          <a:xfrm>
            <a:off x="4718198" y="9192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E6543ED-3391-7973-124F-00ECB6A3058B}"/>
              </a:ext>
            </a:extLst>
          </p:cNvPr>
          <p:cNvSpPr/>
          <p:nvPr/>
        </p:nvSpPr>
        <p:spPr>
          <a:xfrm>
            <a:off x="6387508" y="9192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3920D2A-47CE-A74C-F324-03CBAA0978CC}"/>
              </a:ext>
            </a:extLst>
          </p:cNvPr>
          <p:cNvSpPr/>
          <p:nvPr/>
        </p:nvSpPr>
        <p:spPr>
          <a:xfrm>
            <a:off x="5550048" y="9192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48E2075-33E4-9C94-84FE-B5A303BC50CD}"/>
              </a:ext>
            </a:extLst>
          </p:cNvPr>
          <p:cNvSpPr/>
          <p:nvPr/>
        </p:nvSpPr>
        <p:spPr>
          <a:xfrm>
            <a:off x="8061876" y="8582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E302777-07E3-E082-71B7-E387D6166B7F}"/>
              </a:ext>
            </a:extLst>
          </p:cNvPr>
          <p:cNvSpPr/>
          <p:nvPr/>
        </p:nvSpPr>
        <p:spPr>
          <a:xfrm>
            <a:off x="5545240" y="168147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3CB61BF-15E2-B45F-F664-2314FC7D2F38}"/>
              </a:ext>
            </a:extLst>
          </p:cNvPr>
          <p:cNvSpPr/>
          <p:nvPr/>
        </p:nvSpPr>
        <p:spPr>
          <a:xfrm>
            <a:off x="8885340" y="168807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DB4BF3C-B962-E6CE-3793-5D9286B9B022}"/>
              </a:ext>
            </a:extLst>
          </p:cNvPr>
          <p:cNvSpPr/>
          <p:nvPr/>
        </p:nvSpPr>
        <p:spPr>
          <a:xfrm>
            <a:off x="6382910" y="168807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F0F2CA-71A8-4B17-551F-F71823EC35A8}"/>
              </a:ext>
            </a:extLst>
          </p:cNvPr>
          <p:cNvSpPr/>
          <p:nvPr/>
        </p:nvSpPr>
        <p:spPr>
          <a:xfrm>
            <a:off x="8052220" y="168807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965CD7F-D8D4-CEC2-E918-F1D8F08EF417}"/>
              </a:ext>
            </a:extLst>
          </p:cNvPr>
          <p:cNvSpPr/>
          <p:nvPr/>
        </p:nvSpPr>
        <p:spPr>
          <a:xfrm>
            <a:off x="7214760" y="168807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F6B3A7C-08AC-0030-7D76-10EE82E8BA2A}"/>
              </a:ext>
            </a:extLst>
          </p:cNvPr>
          <p:cNvSpPr/>
          <p:nvPr/>
        </p:nvSpPr>
        <p:spPr>
          <a:xfrm>
            <a:off x="9726588" y="168198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22DA4AA-7AF1-8EE6-CE00-CF5BB20CA061}"/>
              </a:ext>
            </a:extLst>
          </p:cNvPr>
          <p:cNvSpPr/>
          <p:nvPr/>
        </p:nvSpPr>
        <p:spPr>
          <a:xfrm>
            <a:off x="7221200" y="249310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F097C5C-10B9-10EF-5D5F-B53572E82902}"/>
              </a:ext>
            </a:extLst>
          </p:cNvPr>
          <p:cNvSpPr/>
          <p:nvPr/>
        </p:nvSpPr>
        <p:spPr>
          <a:xfrm>
            <a:off x="4718770" y="249310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F578255-E641-CFEA-949A-E5D4DC78CD83}"/>
              </a:ext>
            </a:extLst>
          </p:cNvPr>
          <p:cNvSpPr/>
          <p:nvPr/>
        </p:nvSpPr>
        <p:spPr>
          <a:xfrm>
            <a:off x="6388080" y="249310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2A50B07-00DF-3248-E141-57180AEE3210}"/>
              </a:ext>
            </a:extLst>
          </p:cNvPr>
          <p:cNvSpPr/>
          <p:nvPr/>
        </p:nvSpPr>
        <p:spPr>
          <a:xfrm>
            <a:off x="5550620" y="249310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5B84B26-289C-016E-2A4C-B1CE1CEED231}"/>
              </a:ext>
            </a:extLst>
          </p:cNvPr>
          <p:cNvSpPr/>
          <p:nvPr/>
        </p:nvSpPr>
        <p:spPr>
          <a:xfrm>
            <a:off x="8058870" y="2489551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4C439B0-616B-814E-C6AA-7E793FD191E3}"/>
              </a:ext>
            </a:extLst>
          </p:cNvPr>
          <p:cNvSpPr/>
          <p:nvPr/>
        </p:nvSpPr>
        <p:spPr>
          <a:xfrm>
            <a:off x="8890720" y="2489551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F2F157D-8C6B-9240-6EE7-8BD88ED23D46}"/>
              </a:ext>
            </a:extLst>
          </p:cNvPr>
          <p:cNvSpPr/>
          <p:nvPr/>
        </p:nvSpPr>
        <p:spPr>
          <a:xfrm>
            <a:off x="9726588" y="248970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472EC1A-D796-1189-F738-C2AF3DE3A99E}"/>
              </a:ext>
            </a:extLst>
          </p:cNvPr>
          <p:cNvSpPr/>
          <p:nvPr/>
        </p:nvSpPr>
        <p:spPr>
          <a:xfrm>
            <a:off x="3886624" y="328978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CEDD06F-4ED6-92BF-D17A-549B0554B69B}"/>
              </a:ext>
            </a:extLst>
          </p:cNvPr>
          <p:cNvSpPr/>
          <p:nvPr/>
        </p:nvSpPr>
        <p:spPr>
          <a:xfrm>
            <a:off x="1384194" y="328978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08B8BE6-B577-5ED5-013E-CEEE14EECD1A}"/>
              </a:ext>
            </a:extLst>
          </p:cNvPr>
          <p:cNvSpPr/>
          <p:nvPr/>
        </p:nvSpPr>
        <p:spPr>
          <a:xfrm>
            <a:off x="3053504" y="328978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227A1C8-7F73-90EC-886C-6E39D57B7F07}"/>
              </a:ext>
            </a:extLst>
          </p:cNvPr>
          <p:cNvSpPr/>
          <p:nvPr/>
        </p:nvSpPr>
        <p:spPr>
          <a:xfrm>
            <a:off x="2216044" y="3289784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69D4F54-2C02-49A2-FE5A-F6ADCA87A669}"/>
              </a:ext>
            </a:extLst>
          </p:cNvPr>
          <p:cNvSpPr/>
          <p:nvPr/>
        </p:nvSpPr>
        <p:spPr>
          <a:xfrm>
            <a:off x="7226724" y="32963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FB1C695-C047-2277-E10E-73AFFD1C1FB9}"/>
              </a:ext>
            </a:extLst>
          </p:cNvPr>
          <p:cNvSpPr/>
          <p:nvPr/>
        </p:nvSpPr>
        <p:spPr>
          <a:xfrm>
            <a:off x="4724294" y="32963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84E0C41-3942-A916-2173-ABE5E913DEE2}"/>
              </a:ext>
            </a:extLst>
          </p:cNvPr>
          <p:cNvSpPr/>
          <p:nvPr/>
        </p:nvSpPr>
        <p:spPr>
          <a:xfrm>
            <a:off x="6393604" y="32963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ADE518C-1089-2FE3-A39C-F708E70F8D55}"/>
              </a:ext>
            </a:extLst>
          </p:cNvPr>
          <p:cNvSpPr/>
          <p:nvPr/>
        </p:nvSpPr>
        <p:spPr>
          <a:xfrm>
            <a:off x="5556144" y="32963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1F270F-37A9-68D5-9521-37D806F22D41}"/>
              </a:ext>
            </a:extLst>
          </p:cNvPr>
          <p:cNvSpPr/>
          <p:nvPr/>
        </p:nvSpPr>
        <p:spPr>
          <a:xfrm>
            <a:off x="3045376" y="40964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87BE9C0-EEEC-43F9-D407-E5868488FF70}"/>
              </a:ext>
            </a:extLst>
          </p:cNvPr>
          <p:cNvSpPr/>
          <p:nvPr/>
        </p:nvSpPr>
        <p:spPr>
          <a:xfrm>
            <a:off x="6385476" y="410309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17DCD1C-8226-343A-CA36-284817A42DDC}"/>
              </a:ext>
            </a:extLst>
          </p:cNvPr>
          <p:cNvSpPr/>
          <p:nvPr/>
        </p:nvSpPr>
        <p:spPr>
          <a:xfrm>
            <a:off x="3883046" y="410309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A0E2037-0C29-4AC0-8638-66FD6787380F}"/>
              </a:ext>
            </a:extLst>
          </p:cNvPr>
          <p:cNvSpPr/>
          <p:nvPr/>
        </p:nvSpPr>
        <p:spPr>
          <a:xfrm>
            <a:off x="5552356" y="410309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D33DBE8-24DB-8961-9B58-5420B123A6BC}"/>
              </a:ext>
            </a:extLst>
          </p:cNvPr>
          <p:cNvSpPr/>
          <p:nvPr/>
        </p:nvSpPr>
        <p:spPr>
          <a:xfrm>
            <a:off x="4714896" y="410309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F6D83F2-311B-B063-910E-B4377612DF4C}"/>
              </a:ext>
            </a:extLst>
          </p:cNvPr>
          <p:cNvSpPr/>
          <p:nvPr/>
        </p:nvSpPr>
        <p:spPr>
          <a:xfrm>
            <a:off x="7226724" y="409699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993A5C2-5055-AC1F-80EB-92EDEEE759DE}"/>
              </a:ext>
            </a:extLst>
          </p:cNvPr>
          <p:cNvSpPr/>
          <p:nvPr/>
        </p:nvSpPr>
        <p:spPr>
          <a:xfrm>
            <a:off x="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PHẢI LO LÀM GIÀU TRƯỚC MẶT AI? 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9EE973B-7DDA-1842-5677-2BF0EFCF1940}"/>
              </a:ext>
            </a:extLst>
          </p:cNvPr>
          <p:cNvSpPr/>
          <p:nvPr/>
        </p:nvSpPr>
        <p:spPr>
          <a:xfrm>
            <a:off x="0" y="500353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CÓ NGƯỜI ĐẾN XIN ĐỨC GIÊSU BẢO NGƯỜI ANH CHIA PHẦN GÌ CHO HỌ?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499BAFE-36FE-0475-7EEB-BF3BF42E0AC9}"/>
              </a:ext>
            </a:extLst>
          </p:cNvPr>
          <p:cNvSpPr/>
          <p:nvPr/>
        </p:nvSpPr>
        <p:spPr>
          <a:xfrm>
            <a:off x="1016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KHUYÊN MỌI NGƯỜI TRÁNH MỌI ĐIỀU GÌ? 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149BE2B-0717-C685-A070-6DEA1A7D657F}"/>
              </a:ext>
            </a:extLst>
          </p:cNvPr>
          <p:cNvSpPr/>
          <p:nvPr/>
        </p:nvSpPr>
        <p:spPr>
          <a:xfrm>
            <a:off x="0" y="500353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CÓ NGƯỜI XIN AI XỬ KIỆN CHO HỌ?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79631B8-7160-F15E-F66E-CAC40E1E825F}"/>
              </a:ext>
            </a:extLst>
          </p:cNvPr>
          <p:cNvSpPr/>
          <p:nvPr/>
        </p:nvSpPr>
        <p:spPr>
          <a:xfrm>
            <a:off x="0" y="501369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CÓ NGƯỜI ĐẾN XIN ĐỨC GIÊSU LÀM GÌ CHO MÌNH?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128" grpId="0" animBg="1"/>
      <p:bldP spid="128" grpId="1" animBg="1"/>
      <p:bldP spid="130" grpId="0" animBg="1"/>
      <p:bldP spid="130" grpId="1" animBg="1"/>
      <p:bldP spid="132" grpId="0" animBg="1"/>
      <p:bldP spid="132" grpId="1" animBg="1"/>
      <p:bldP spid="134" grpId="0" animBg="1"/>
      <p:bldP spid="134" grpId="1" animBg="1"/>
      <p:bldP spid="136" grpId="0" animBg="1"/>
      <p:bldP spid="136" grpId="1" animBg="1"/>
      <p:bldP spid="138" grpId="0" animBg="1"/>
      <p:bldP spid="138" grpId="1" animBg="1"/>
      <p:bldP spid="140" grpId="0" animBg="1"/>
      <p:bldP spid="140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8" grpId="0" animBg="1"/>
      <p:bldP spid="158" grpId="1" animBg="1"/>
      <p:bldP spid="160" grpId="0" animBg="1"/>
      <p:bldP spid="160" grpId="1" animBg="1"/>
      <p:bldP spid="162" grpId="0" animBg="1"/>
      <p:bldP spid="162" grpId="1" animBg="1"/>
      <p:bldP spid="164" grpId="0" animBg="1"/>
      <p:bldP spid="164" grpId="1" animBg="1"/>
      <p:bldP spid="166" grpId="0" animBg="1"/>
      <p:bldP spid="166" grpId="1" animBg="1"/>
      <p:bldP spid="168" grpId="0" animBg="1"/>
      <p:bldP spid="168" grpId="1" animBg="1"/>
      <p:bldP spid="170" grpId="0" animBg="1"/>
      <p:bldP spid="170" grpId="1" animBg="1"/>
      <p:bldP spid="172" grpId="0" animBg="1"/>
      <p:bldP spid="172" grpId="1" animBg="1"/>
      <p:bldP spid="174" grpId="0" animBg="1"/>
      <p:bldP spid="174" grpId="1" animBg="1"/>
      <p:bldP spid="176" grpId="0" animBg="1"/>
      <p:bldP spid="176" grpId="1" animBg="1"/>
      <p:bldP spid="178" grpId="0" animBg="1"/>
      <p:bldP spid="178" grpId="1" animBg="1"/>
      <p:bldP spid="180" grpId="0" animBg="1"/>
      <p:bldP spid="180" grpId="1" animBg="1"/>
      <p:bldP spid="182" grpId="0" animBg="1"/>
      <p:bldP spid="182" grpId="1" animBg="1"/>
      <p:bldP spid="185" grpId="0" animBg="1"/>
      <p:bldP spid="185" grpId="1" animBg="1"/>
      <p:bldP spid="187" grpId="0" animBg="1"/>
      <p:bldP spid="187" grpId="1" animBg="1"/>
      <p:bldP spid="189" grpId="0" animBg="1"/>
      <p:bldP spid="189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F3107F-468B-9A44-53B9-FFA75BBFA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21597"/>
              </p:ext>
            </p:extLst>
          </p:nvPr>
        </p:nvGraphicFramePr>
        <p:xfrm>
          <a:off x="380729" y="88252"/>
          <a:ext cx="11533106" cy="6578880"/>
        </p:xfrm>
        <a:graphic>
          <a:graphicData uri="http://schemas.openxmlformats.org/drawingml/2006/table">
            <a:tbl>
              <a:tblPr firstRow="1" firstCol="1" bandRow="1"/>
              <a:tblGrid>
                <a:gridCol w="1047966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F3107F-468B-9A44-53B9-FFA75BBFA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64091"/>
              </p:ext>
            </p:extLst>
          </p:nvPr>
        </p:nvGraphicFramePr>
        <p:xfrm>
          <a:off x="380729" y="88252"/>
          <a:ext cx="11533106" cy="6578880"/>
        </p:xfrm>
        <a:graphic>
          <a:graphicData uri="http://schemas.openxmlformats.org/drawingml/2006/table">
            <a:tbl>
              <a:tblPr firstRow="1" firstCol="1" bandRow="1"/>
              <a:tblGrid>
                <a:gridCol w="1047966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4796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9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3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cho thấy Chúa Cha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 đi theo Thầy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chỉ đường ngay nẻo chính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Xin bảo anh tôi chia phần gia tài cho tôi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NGƯỜI ĐẾN XIN ĐỨC GIÊSU ĐIỀU GÌ?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1884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bảo anh tôi chia phần gia tài cho tôi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Mọi thứ tham lam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 tội lỗi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Khỏi men biệt phái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Ngoại tình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KHUYÊN MỌI NGƯỜI TRÁNH ĐIỀU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277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thứ tham lam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Hạnh phúc Nước Trời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Tình yêu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Mạng sống con người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Danh dự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CẢI CON NGƯỜI KHÔNG THỂ ĐẢM BẢO ĐIỀU GÌ?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6217"/>
            <a:ext cx="12248199" cy="802934"/>
            <a:chOff x="-1896924" y="4683021"/>
            <a:chExt cx="10573245" cy="6882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2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Mạng sống con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Xây kho mới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 tích của cải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Chia sẻ của cải cho người nghèo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Quyết định buôn bán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NHÀ PHÚ HỘ KIA, CÓ RUỘNG NƯƠNG SINH NHIỀU HOA LỜI MỚI NGHĨ PHẢI LÀM GÌ ĐỂ BẢO ĐẢM CHO TƯƠNG LAI?</a:t>
            </a:r>
            <a:endParaRPr lang="vi-VN" sz="4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491220"/>
            <a:ext cx="12257041" cy="801997"/>
            <a:chOff x="-1896924" y="4695363"/>
            <a:chExt cx="10580877" cy="68741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Xây kho mới để tích của cải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có người trong đám đông nói với Đức Giê-su rằng : “Thưa Thầy, xin Thầy bảo anh tôi chia phần gia tài cho tôi.”  Người đáp :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Khốn cho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Đồ ngốc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Quân hèn nhát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Xéo đi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TRƯỚC NHỮNG SUY NGHĨ CỦA NGƯỜI PHÚ HỘ, ĐỨC GIÊSU NGHĨ GÌ VỀ ÔNG PHÚ HỘ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5330"/>
            <a:ext cx="12240888" cy="813020"/>
            <a:chOff x="-1896924" y="4695363"/>
            <a:chExt cx="10566934" cy="69686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7064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Đồ ngốc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THỂ HIỆN SỰ CHIA SẺ CHO NGƯỜI KHÁC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“Này anh, ai đã đặt tôi làm người xử kiện hay người chia gia tài cho các anh ?”  Và Người nói với họ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“Anh em phải coi chừng, phải giữ mình khỏi mọi thứ tham lam, không phải vì dư giả mà mạng sống con người được bảo đảm nhờ của cải đâu.”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đó Người nói với họ dụ ngôn này : “Có một nhà phú hộ kia, ruộng nương sinh nhiều hoa lợi, mới nghĩ bụng rằng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‘Mình phải làm gì đây ? Vì còn chỗ đâu mà tích trữ hoa mầu !’ Rồi ông ta tự bảo : ‘Mình sẽ làm thế này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 những cái kho kia đi, xây những cái lớn hơn, rồi tích trữ tất cả thóc lúa và của cải mình vào đó.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1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 ấy ta sẽ nhủ lòng : hồn ta hỡi, mình bây giờ ê hề của cải, dư xài nhiều năm. Thôi, cứ nghỉ ngơi, cứ ăn uống vui chơi cho đã !’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4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 ấy ta sẽ nhủ lòng : hồn ta hỡi, mình bây giờ ê hề của cải, dư xài nhiều năm. Thôi, cứ nghỉ ngơi, cứ ăn uống vui chơi cho đã !’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1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6092</TotalTime>
  <Words>820</Words>
  <Application>Microsoft Office PowerPoint</Application>
  <PresentationFormat>Widescreen</PresentationFormat>
  <Paragraphs>231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có người trong đám đông nói với Đức Giê-su rằng : “Thưa Thầy, xin Thầy bảo anh tôi chia phần gia tài cho tôi.”  Người đáp :</vt:lpstr>
      <vt:lpstr>“Này anh, ai đã đặt tôi làm người xử kiện hay người chia gia tài cho các anh ?”  Và Người nói với họ :</vt:lpstr>
      <vt:lpstr>“Anh em phải coi chừng, phải giữ mình khỏi mọi thứ tham lam, không phải vì dư giả mà mạng sống con người được bảo đảm nhờ của cải đâu.”</vt:lpstr>
      <vt:lpstr>Sau đó Người nói với họ dụ ngôn này : “Có một nhà phú hộ kia, ruộng nương sinh nhiều hoa lợi, mới nghĩ bụng rằng :</vt:lpstr>
      <vt:lpstr>‘Mình phải làm gì đây ? Vì còn chỗ đâu mà tích trữ hoa mầu !’ Rồi ông ta tự bảo : ‘Mình sẽ làm thế này :</vt:lpstr>
      <vt:lpstr>phá những cái kho kia đi, xây những cái lớn hơn, rồi tích trữ tất cả thóc lúa và của cải mình vào đó.</vt:lpstr>
      <vt:lpstr>Lúc ấy ta sẽ nhủ lòng : hồn ta hỡi, mình bây giờ ê hề của cải, dư xài nhiều năm. Thôi, cứ nghỉ ngơi, cứ ăn uống vui chơi cho đã !’</vt:lpstr>
      <vt:lpstr>Lúc ấy ta sẽ nhủ lòng : hồn ta hỡi, mình bây giờ ê hề của cải, dư xài nhiều năm. Thôi, cứ nghỉ ngơi, cứ ăn uống vui chơi cho đã !’</vt:lpstr>
      <vt:lpstr>Nhưng Thiên Chúa bảo ông ta : ‘Đồ ngốc ! Nội đêm nay, người ta sẽ đòi lại mạng ngươi, thì những gì ngươi sắm sẵn đó sẽ về tay ai ?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101</cp:revision>
  <dcterms:created xsi:type="dcterms:W3CDTF">2022-01-14T15:16:50Z</dcterms:created>
  <dcterms:modified xsi:type="dcterms:W3CDTF">2022-07-30T00:32:41Z</dcterms:modified>
</cp:coreProperties>
</file>