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79" r:id="rId10"/>
    <p:sldId id="392" r:id="rId11"/>
    <p:sldId id="293" r:id="rId12"/>
    <p:sldId id="294" r:id="rId13"/>
    <p:sldId id="393" r:id="rId14"/>
    <p:sldId id="327" r:id="rId15"/>
    <p:sldId id="260" r:id="rId16"/>
    <p:sldId id="308" r:id="rId17"/>
    <p:sldId id="386" r:id="rId18"/>
    <p:sldId id="387" r:id="rId19"/>
    <p:sldId id="388" r:id="rId20"/>
    <p:sldId id="391" r:id="rId21"/>
    <p:sldId id="29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MÙA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CHAY -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TRỞ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SÁM 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8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May ra sang năm nó có trái, nếu không thì ông sẽ chặt nó đi.</a:t>
            </a:r>
            <a:r>
              <a:rPr lang="en-US" sz="88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7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4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18" y="186901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18" y="977996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18" y="1870620"/>
            <a:ext cx="671319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712406"/>
            <a:ext cx="671320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19" y="3568394"/>
            <a:ext cx="602233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4400858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4740" y="5339618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ĐỔ XUỐNG ĐÈ CHẾT 8 NGƯỜI?</a:t>
            </a:r>
            <a:endParaRPr lang="vi-VN" sz="44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889073"/>
              </p:ext>
            </p:extLst>
          </p:nvPr>
        </p:nvGraphicFramePr>
        <p:xfrm>
          <a:off x="1176904" y="70947"/>
          <a:ext cx="9437078" cy="5068212"/>
        </p:xfrm>
        <a:graphic>
          <a:graphicData uri="http://schemas.openxmlformats.org/drawingml/2006/table">
            <a:tbl>
              <a:tblPr firstRow="1" firstCol="1" bandRow="1"/>
              <a:tblGrid>
                <a:gridCol w="857346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57346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58242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5B2459EC-05AB-4055-A332-2830F3D4633C}"/>
              </a:ext>
            </a:extLst>
          </p:cNvPr>
          <p:cNvSpPr/>
          <p:nvPr/>
        </p:nvSpPr>
        <p:spPr>
          <a:xfrm>
            <a:off x="3165" y="5355547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32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TỔNG TRẤN NÀO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GIẾT MỘT SỐ NGƯỜI KHIẾN MÁU CỦA HỌ HÒA LẪN MÁU TẾ VẬT HỌ ĐANG DÂNG?</a:t>
            </a:r>
            <a:endParaRPr lang="vi-VN" sz="32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A4A207D-9494-4FC3-9343-265F58584A35}"/>
              </a:ext>
            </a:extLst>
          </p:cNvPr>
          <p:cNvSpPr/>
          <p:nvPr/>
        </p:nvSpPr>
        <p:spPr>
          <a:xfrm>
            <a:off x="1181980" y="54864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CC3F6FA-9E69-43A3-8154-2A16E2A27CC6}"/>
              </a:ext>
            </a:extLst>
          </p:cNvPr>
          <p:cNvSpPr/>
          <p:nvPr/>
        </p:nvSpPr>
        <p:spPr>
          <a:xfrm>
            <a:off x="2042532" y="51158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DF357E-F0FA-4F95-B4F8-B8CB02F2F40A}"/>
              </a:ext>
            </a:extLst>
          </p:cNvPr>
          <p:cNvSpPr/>
          <p:nvPr/>
        </p:nvSpPr>
        <p:spPr>
          <a:xfrm>
            <a:off x="2884796" y="59088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AD65F95-7A49-467E-BB5F-6B3F686DC824}"/>
              </a:ext>
            </a:extLst>
          </p:cNvPr>
          <p:cNvSpPr/>
          <p:nvPr/>
        </p:nvSpPr>
        <p:spPr>
          <a:xfrm>
            <a:off x="3745348" y="55382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97F15A7-0C22-409B-A427-6AB56753921E}"/>
              </a:ext>
            </a:extLst>
          </p:cNvPr>
          <p:cNvSpPr/>
          <p:nvPr/>
        </p:nvSpPr>
        <p:spPr>
          <a:xfrm>
            <a:off x="4604512" y="58570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455F682-B6AD-4838-A9C6-5D804D00E972}"/>
              </a:ext>
            </a:extLst>
          </p:cNvPr>
          <p:cNvSpPr/>
          <p:nvPr/>
        </p:nvSpPr>
        <p:spPr>
          <a:xfrm>
            <a:off x="5465064" y="54864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58EEB16-FF53-4F03-9A2B-0CEFF20049F3}"/>
              </a:ext>
            </a:extLst>
          </p:cNvPr>
          <p:cNvSpPr/>
          <p:nvPr/>
        </p:nvSpPr>
        <p:spPr>
          <a:xfrm>
            <a:off x="6325616" y="53650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D015F9F-3D5D-4F71-A98D-A7C29649BDC5}"/>
              </a:ext>
            </a:extLst>
          </p:cNvPr>
          <p:cNvSpPr/>
          <p:nvPr/>
        </p:nvSpPr>
        <p:spPr>
          <a:xfrm>
            <a:off x="7177024" y="59088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E693064-172F-435C-9BF3-FD729B4DF95F}"/>
              </a:ext>
            </a:extLst>
          </p:cNvPr>
          <p:cNvSpPr/>
          <p:nvPr/>
        </p:nvSpPr>
        <p:spPr>
          <a:xfrm>
            <a:off x="8034951" y="54864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BBC0F4A-77A9-4C6E-9A9F-25FA7F96E5A8}"/>
              </a:ext>
            </a:extLst>
          </p:cNvPr>
          <p:cNvSpPr/>
          <p:nvPr/>
        </p:nvSpPr>
        <p:spPr>
          <a:xfrm>
            <a:off x="8895503" y="51158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0626E07-F632-4CF0-822D-0EA03C05D780}"/>
              </a:ext>
            </a:extLst>
          </p:cNvPr>
          <p:cNvSpPr/>
          <p:nvPr/>
        </p:nvSpPr>
        <p:spPr>
          <a:xfrm>
            <a:off x="1188890" y="909725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3863E3A-08E1-4FCA-B7D2-A7B22A110046}"/>
              </a:ext>
            </a:extLst>
          </p:cNvPr>
          <p:cNvSpPr/>
          <p:nvPr/>
        </p:nvSpPr>
        <p:spPr>
          <a:xfrm>
            <a:off x="2049442" y="906019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4E32614-8C14-43AB-8736-410058616B5F}"/>
              </a:ext>
            </a:extLst>
          </p:cNvPr>
          <p:cNvSpPr/>
          <p:nvPr/>
        </p:nvSpPr>
        <p:spPr>
          <a:xfrm>
            <a:off x="2891706" y="913949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2A62956-3C50-47EC-B25A-73671588A92B}"/>
              </a:ext>
            </a:extLst>
          </p:cNvPr>
          <p:cNvSpPr/>
          <p:nvPr/>
        </p:nvSpPr>
        <p:spPr>
          <a:xfrm>
            <a:off x="3752258" y="910243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A5013C4-0CAC-4A6C-9BBD-8871C54B85EA}"/>
              </a:ext>
            </a:extLst>
          </p:cNvPr>
          <p:cNvSpPr/>
          <p:nvPr/>
        </p:nvSpPr>
        <p:spPr>
          <a:xfrm>
            <a:off x="4611422" y="913431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7806322-3496-47A8-A1DC-B1789113DF9E}"/>
              </a:ext>
            </a:extLst>
          </p:cNvPr>
          <p:cNvSpPr/>
          <p:nvPr/>
        </p:nvSpPr>
        <p:spPr>
          <a:xfrm>
            <a:off x="5471974" y="909725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4976DE9-D97B-4C5E-82CF-E5B8B8731EF9}"/>
              </a:ext>
            </a:extLst>
          </p:cNvPr>
          <p:cNvSpPr/>
          <p:nvPr/>
        </p:nvSpPr>
        <p:spPr>
          <a:xfrm>
            <a:off x="6332526" y="908511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DFC1215-8A91-42B7-9E45-94583CC3FE0B}"/>
              </a:ext>
            </a:extLst>
          </p:cNvPr>
          <p:cNvSpPr/>
          <p:nvPr/>
        </p:nvSpPr>
        <p:spPr>
          <a:xfrm>
            <a:off x="2912228" y="1764539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FC1E4C7-1324-420B-AD60-F32E2D48606A}"/>
              </a:ext>
            </a:extLst>
          </p:cNvPr>
          <p:cNvSpPr/>
          <p:nvPr/>
        </p:nvSpPr>
        <p:spPr>
          <a:xfrm>
            <a:off x="3772780" y="1760833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CA257EA-D8AF-493F-A2A8-4BD59389F0CE}"/>
              </a:ext>
            </a:extLst>
          </p:cNvPr>
          <p:cNvSpPr/>
          <p:nvPr/>
        </p:nvSpPr>
        <p:spPr>
          <a:xfrm>
            <a:off x="4615044" y="1768763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0E4D9AE-308B-4D7F-B87E-4977A6BF489B}"/>
              </a:ext>
            </a:extLst>
          </p:cNvPr>
          <p:cNvSpPr/>
          <p:nvPr/>
        </p:nvSpPr>
        <p:spPr>
          <a:xfrm>
            <a:off x="5475596" y="1765057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A351B00-696A-4219-B847-EA322C8EDE97}"/>
              </a:ext>
            </a:extLst>
          </p:cNvPr>
          <p:cNvSpPr/>
          <p:nvPr/>
        </p:nvSpPr>
        <p:spPr>
          <a:xfrm>
            <a:off x="6334760" y="1768245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53C770E-6D0B-4229-B4EB-48FE9FA3036D}"/>
              </a:ext>
            </a:extLst>
          </p:cNvPr>
          <p:cNvSpPr/>
          <p:nvPr/>
        </p:nvSpPr>
        <p:spPr>
          <a:xfrm>
            <a:off x="7195312" y="1764539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0F1BBA1-64B8-4B8D-973B-5EB4A10908AF}"/>
              </a:ext>
            </a:extLst>
          </p:cNvPr>
          <p:cNvSpPr/>
          <p:nvPr/>
        </p:nvSpPr>
        <p:spPr>
          <a:xfrm>
            <a:off x="8055864" y="1763325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BEB034F-DF4F-424F-99C6-35D0F713402A}"/>
              </a:ext>
            </a:extLst>
          </p:cNvPr>
          <p:cNvSpPr/>
          <p:nvPr/>
        </p:nvSpPr>
        <p:spPr>
          <a:xfrm>
            <a:off x="1181980" y="2588466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FFE2909-FB63-4590-A3CF-4B2E78D07605}"/>
              </a:ext>
            </a:extLst>
          </p:cNvPr>
          <p:cNvSpPr/>
          <p:nvPr/>
        </p:nvSpPr>
        <p:spPr>
          <a:xfrm>
            <a:off x="2042532" y="2584760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F4A758E-3549-41FE-BBB8-D19C790F0002}"/>
              </a:ext>
            </a:extLst>
          </p:cNvPr>
          <p:cNvSpPr/>
          <p:nvPr/>
        </p:nvSpPr>
        <p:spPr>
          <a:xfrm>
            <a:off x="2884796" y="2592690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49C8EC2-FB23-4304-98D8-F4ECD4CCBE76}"/>
              </a:ext>
            </a:extLst>
          </p:cNvPr>
          <p:cNvSpPr/>
          <p:nvPr/>
        </p:nvSpPr>
        <p:spPr>
          <a:xfrm>
            <a:off x="3745348" y="2588984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103480F-08BC-4317-94F7-783E25D74AA2}"/>
              </a:ext>
            </a:extLst>
          </p:cNvPr>
          <p:cNvSpPr/>
          <p:nvPr/>
        </p:nvSpPr>
        <p:spPr>
          <a:xfrm>
            <a:off x="4604512" y="2592172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A5B2E9C-8316-4DD8-B24A-C3F25FECB5CE}"/>
              </a:ext>
            </a:extLst>
          </p:cNvPr>
          <p:cNvSpPr/>
          <p:nvPr/>
        </p:nvSpPr>
        <p:spPr>
          <a:xfrm>
            <a:off x="5465064" y="2588466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03AED11-5F4C-48A4-8F02-64A6888995A4}"/>
              </a:ext>
            </a:extLst>
          </p:cNvPr>
          <p:cNvSpPr/>
          <p:nvPr/>
        </p:nvSpPr>
        <p:spPr>
          <a:xfrm>
            <a:off x="6325616" y="2587252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E45FE97-23EE-4904-850F-51E76A66FB52}"/>
              </a:ext>
            </a:extLst>
          </p:cNvPr>
          <p:cNvSpPr/>
          <p:nvPr/>
        </p:nvSpPr>
        <p:spPr>
          <a:xfrm>
            <a:off x="3754492" y="3447255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CD1B8DE-85BC-42D0-B48D-E7CE5AFA5429}"/>
              </a:ext>
            </a:extLst>
          </p:cNvPr>
          <p:cNvSpPr/>
          <p:nvPr/>
        </p:nvSpPr>
        <p:spPr>
          <a:xfrm>
            <a:off x="4613656" y="3450443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7BA72A1-B089-4116-8C6A-5E907431AA40}"/>
              </a:ext>
            </a:extLst>
          </p:cNvPr>
          <p:cNvSpPr/>
          <p:nvPr/>
        </p:nvSpPr>
        <p:spPr>
          <a:xfrm>
            <a:off x="5474208" y="3446737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8E31C80-7FB4-4070-9A15-731CA337EA20}"/>
              </a:ext>
            </a:extLst>
          </p:cNvPr>
          <p:cNvSpPr/>
          <p:nvPr/>
        </p:nvSpPr>
        <p:spPr>
          <a:xfrm>
            <a:off x="6334760" y="3445523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77108B6-9825-4EDB-82FA-6392F399B32C}"/>
              </a:ext>
            </a:extLst>
          </p:cNvPr>
          <p:cNvSpPr/>
          <p:nvPr/>
        </p:nvSpPr>
        <p:spPr>
          <a:xfrm>
            <a:off x="7186168" y="3450961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4AF962D-ACFB-444D-9E0E-C94D39F0965A}"/>
              </a:ext>
            </a:extLst>
          </p:cNvPr>
          <p:cNvSpPr/>
          <p:nvPr/>
        </p:nvSpPr>
        <p:spPr>
          <a:xfrm>
            <a:off x="8044095" y="3446737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DDEC36F-D3EE-4494-B91A-A54F533D37D2}"/>
              </a:ext>
            </a:extLst>
          </p:cNvPr>
          <p:cNvSpPr/>
          <p:nvPr/>
        </p:nvSpPr>
        <p:spPr>
          <a:xfrm>
            <a:off x="2058586" y="4266792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176C5FE-7192-4BBD-8A77-7270ED5BAD77}"/>
              </a:ext>
            </a:extLst>
          </p:cNvPr>
          <p:cNvSpPr/>
          <p:nvPr/>
        </p:nvSpPr>
        <p:spPr>
          <a:xfrm>
            <a:off x="2900850" y="4274722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C549A2D-D5D4-42BE-BCD3-BE9B9F2B93A8}"/>
              </a:ext>
            </a:extLst>
          </p:cNvPr>
          <p:cNvSpPr/>
          <p:nvPr/>
        </p:nvSpPr>
        <p:spPr>
          <a:xfrm>
            <a:off x="3761402" y="4271016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6BA2996-65BC-4645-B572-8EA4C7FA28EA}"/>
              </a:ext>
            </a:extLst>
          </p:cNvPr>
          <p:cNvSpPr/>
          <p:nvPr/>
        </p:nvSpPr>
        <p:spPr>
          <a:xfrm>
            <a:off x="4620566" y="4274204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F926DE9-6BEB-45FE-9D43-8D7BA3D63F2E}"/>
              </a:ext>
            </a:extLst>
          </p:cNvPr>
          <p:cNvSpPr/>
          <p:nvPr/>
        </p:nvSpPr>
        <p:spPr>
          <a:xfrm>
            <a:off x="5481118" y="4270498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452DAE11-0004-4F51-AC36-6AD578F5F032}"/>
              </a:ext>
            </a:extLst>
          </p:cNvPr>
          <p:cNvSpPr/>
          <p:nvPr/>
        </p:nvSpPr>
        <p:spPr>
          <a:xfrm>
            <a:off x="6341670" y="4269284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DCE648C0-AF79-4083-961D-9221D2F2C77C}"/>
              </a:ext>
            </a:extLst>
          </p:cNvPr>
          <p:cNvSpPr/>
          <p:nvPr/>
        </p:nvSpPr>
        <p:spPr>
          <a:xfrm>
            <a:off x="7193078" y="4274722"/>
            <a:ext cx="833120" cy="858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4E075B9-EDD4-4FD0-BE33-57F852A1B082}"/>
              </a:ext>
            </a:extLst>
          </p:cNvPr>
          <p:cNvSpPr/>
          <p:nvPr/>
        </p:nvSpPr>
        <p:spPr>
          <a:xfrm>
            <a:off x="-3165" y="5345333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ĐÃ BA NĂM TÔI RA CÂY VẢ ĐỂ LÀM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MÀ KHÔNG THẤY?</a:t>
            </a:r>
            <a:endParaRPr lang="vi-VN" sz="48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690F911-F122-4F17-BC6E-E6FAE8CB5AF4}"/>
              </a:ext>
            </a:extLst>
          </p:cNvPr>
          <p:cNvSpPr/>
          <p:nvPr/>
        </p:nvSpPr>
        <p:spPr>
          <a:xfrm>
            <a:off x="-14740" y="5342962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CỨ ĐỂ NÓ LẠI NĂM NAY NỮA, TÔI VUN XỚI CHUNG QUANH VÀ </a:t>
            </a:r>
            <a:r>
              <a:rPr lang="vi-VN" sz="32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 CHO NÓ</a:t>
            </a:r>
            <a:r>
              <a:rPr lang="vi-VN" sz="32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MAI RA SANG NĂM NÓ CÓ TRÁI?</a:t>
            </a:r>
            <a:endParaRPr lang="vi-VN" sz="32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275166C-DE10-40E6-9D44-CAA26CBBD451}"/>
              </a:ext>
            </a:extLst>
          </p:cNvPr>
          <p:cNvSpPr/>
          <p:nvPr/>
        </p:nvSpPr>
        <p:spPr>
          <a:xfrm>
            <a:off x="8410" y="5330119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CÁC ÔNG TƯỞNG MẤY NGƯỜI GA-LI-LÊ NÀY PHẢI CHỊU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GÌ?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CD81A0C-F29C-4083-A0AC-E49AD7F5865A}"/>
              </a:ext>
            </a:extLst>
          </p:cNvPr>
          <p:cNvSpPr/>
          <p:nvPr/>
        </p:nvSpPr>
        <p:spPr>
          <a:xfrm>
            <a:off x="-3165" y="5343286"/>
            <a:ext cx="12192000" cy="1518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CÓ BAO NHIÊU NGƯỜI BỊ THÁP SI-LÔ-ÁC ĐÈ CHẾT?</a:t>
            </a:r>
            <a:endParaRPr lang="vi-VN" sz="48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6" grpId="0" animBg="1"/>
      <p:bldP spid="86" grpId="1" animBg="1"/>
      <p:bldP spid="88" grpId="0" animBg="1"/>
      <p:bldP spid="88" grpId="1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48" grpId="0" animBg="1"/>
      <p:bldP spid="148" grpId="1" animBg="1"/>
      <p:bldP spid="152" grpId="0" animBg="1"/>
      <p:bldP spid="152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EFA622-8726-42BE-A72A-7F4DD2AB8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92510"/>
              </p:ext>
            </p:extLst>
          </p:nvPr>
        </p:nvGraphicFramePr>
        <p:xfrm>
          <a:off x="891251" y="70947"/>
          <a:ext cx="10509808" cy="6306702"/>
        </p:xfrm>
        <a:graphic>
          <a:graphicData uri="http://schemas.openxmlformats.org/drawingml/2006/table">
            <a:tbl>
              <a:tblPr firstRow="1" firstCol="1" bandRow="1"/>
              <a:tblGrid>
                <a:gridCol w="1050322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50322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50322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50322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</a:tblGrid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5F5010-BD55-46CA-847D-AAC799F4D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07643"/>
              </p:ext>
            </p:extLst>
          </p:nvPr>
        </p:nvGraphicFramePr>
        <p:xfrm>
          <a:off x="891251" y="70947"/>
          <a:ext cx="10509808" cy="6306702"/>
        </p:xfrm>
        <a:graphic>
          <a:graphicData uri="http://schemas.openxmlformats.org/drawingml/2006/table">
            <a:tbl>
              <a:tblPr firstRow="1" firstCol="1" bandRow="1"/>
              <a:tblGrid>
                <a:gridCol w="1050322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50322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50322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50322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5142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</a:tblGrid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051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Hê-rô-đê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 trấn Qui-ri-ni-ô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Tổng trấn Phi-la-tô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Những người cuồng tín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NGƯỜI GA-LI-LÊ</a:t>
            </a:r>
            <a:r>
              <a:rPr lang="en-US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6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BỊ AI</a:t>
            </a:r>
            <a:r>
              <a:rPr lang="vi-VN" sz="6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GIẾT CHẾT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25098"/>
            <a:ext cx="12260007" cy="822849"/>
            <a:chOff x="-1896924" y="4695363"/>
            <a:chExt cx="10583438" cy="70528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555" y="471484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Tổng trấn Phi-la-tô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 hồ Si-lô-ác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Máu tế vật họ đang dâng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Chiên vượt qua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Chỉ B và C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CHẾT MÁU HỌ HÒA LẪN VỚI </a:t>
            </a:r>
            <a:r>
              <a:rPr lang="en-US" sz="6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4923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Máu tế vật họ đang dâng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Sẵn sàng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 nguyện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Tỉnh thức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Sám hối</a:t>
              </a:r>
              <a:endPara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TRƯỚC VIỆC NHỮNG NGƯỜI GA-LI-LÊ BỊ GIẾT,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NÓI CÁC ÔNG </a:t>
            </a:r>
            <a:r>
              <a:rPr lang="vi-VN" sz="4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PHẢI LÀM GÌ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NẾU KHÔNG CŨNG SẼ CHẾT HẾT NHƯ VẬY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1567"/>
            <a:ext cx="12248199" cy="824666"/>
            <a:chOff x="-1896924" y="4674319"/>
            <a:chExt cx="10573245" cy="70684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743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Sám hối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Tháp Si-lô-ác đổ xuống đè chết họ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Tường thành đè chết họ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 quân La Mã chém đầu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Bị chết thiêu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NGƯỜI Ở GIÊ-RU-SA-LEM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 BỊ CHẾT BỞI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9098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Tháp Si-lô-ác đổ xuống đè chết họ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5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Lúc ấy, có mấy người đến kể lại cho Đức Giê-su nghe chuyện những người Ga-li-lê bị tổng trấn Phi-la-tô giết, khiến máu đổ ra hoà lẫn với máu tế vật họ đang dâng.</a:t>
            </a:r>
            <a:endParaRPr lang="en-US" sz="5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KHỞI ĐẦU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LU-CA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năm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 năm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năm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 năm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BAO NHIÊU NĂM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CHỦ VƯỜN RA TÌM TRÁI CÂY VẢ MÀ KHỒNG CÓ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600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 năm 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96319" y="930542"/>
            <a:ext cx="6310854" cy="4562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TRONG MÙA CHAY NÀY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SẼ DỐC QUYẾT SỬA MỘT TẬT XẤU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đáp lại rằng : “Các ông tưởng mấy người Ga-li-lê này phải chịu số phận đó vì họ tội lỗi hơn mọi người Ga-li-lê khác sao 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 nói cho các ông biết : không phải thế đâu ; nhưng nếu các ông không sám hối, thì các ông cũng sẽ chết hết như vậy.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Cũng như mười tám người kia bị tháp Si-lô-ác đổ xuống đè chết, các ông tưởng họ là những người mắc tội nặng hơn tất cả mọi người ở thành Giê-ru-sa-lem sao ?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Tôi nói cho các ông biết : không phải thế đâu ; nhưng nếu các ông không chịu sám hối, thì các ông cũng sẽ chết hết y như vậy.”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 Đức Giê-su kể dụ ngôn này: “Người kia có một cây vả trồng trong vườn nho mình.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4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Bác ta ra cây tìm trái mà không thấy, nên bảo người làm vườn: ‘Anh coi, đã ba năm nay tôi ra cây vả này tìm trái, mà không thấy. Vậy anh chặt nó đi, để làm gì cho hại đất ?’</a:t>
            </a:r>
            <a:endParaRPr lang="en-US" sz="6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 người làm vườn đáp : ‘Thưa ông, xin cứ để nó lại năm nay nữa. Tôi sẽ vun xới chung quanh, và bón phân cho nó.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815</Words>
  <Application>Microsoft Office PowerPoint</Application>
  <PresentationFormat>Widescreen</PresentationFormat>
  <Paragraphs>239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Đức Giê-su đáp lại rằng : “Các ông tưởng mấy người Ga-li-lê này phải chịu số phận đó vì họ tội lỗi hơn mọi người Ga-li-lê khác sao ?</vt:lpstr>
      <vt:lpstr>Tôi nói cho các ông biết : không phải thế đâu ; nhưng nếu các ông không sám hối, thì các ông cũng sẽ chết hết như vậy.</vt:lpstr>
      <vt:lpstr>Cũng như mười tám người kia bị tháp Si-lô-ác đổ xuống đè chết, các ông tưởng họ là những người mắc tội nặng hơn tất cả mọi người ở thành Giê-ru-sa-lem sao ?</vt:lpstr>
      <vt:lpstr>Tôi nói cho các ông biết : không phải thế đâu ; nhưng nếu các ông không chịu sám hối, thì các ông cũng sẽ chết hết y như vậy.”</vt:lpstr>
      <vt:lpstr>Rồi Đức Giê-su kể dụ ngôn này: “Người kia có một cây vả trồng trong vườn nho mình.</vt:lpstr>
      <vt:lpstr>Bác ta ra cây tìm trái mà không thấy, nên bảo người làm vườn: ‘Anh coi, đã ba năm nay tôi ra cây vả này tìm trái, mà không thấy. Vậy anh chặt nó đi, để làm gì cho hại đất ?’</vt:lpstr>
      <vt:lpstr>Nhưng người làm vườn đáp : ‘Thưa ông, xin cứ để nó lại năm nay nữa. Tôi sẽ vun xới chung quanh, và bón phân cho nó.</vt:lpstr>
      <vt:lpstr>May ra sang năm nó có trái, nếu không thì ông sẽ chặt nó đi.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27</cp:revision>
  <dcterms:created xsi:type="dcterms:W3CDTF">2022-01-14T15:16:50Z</dcterms:created>
  <dcterms:modified xsi:type="dcterms:W3CDTF">2022-03-18T15:38:47Z</dcterms:modified>
</cp:coreProperties>
</file>