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48" r:id="rId4"/>
    <p:sldId id="350" r:id="rId5"/>
    <p:sldId id="351" r:id="rId6"/>
    <p:sldId id="352" r:id="rId7"/>
    <p:sldId id="353" r:id="rId8"/>
    <p:sldId id="354" r:id="rId9"/>
    <p:sldId id="355" r:id="rId10"/>
    <p:sldId id="357" r:id="rId11"/>
    <p:sldId id="356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293" r:id="rId24"/>
    <p:sldId id="349" r:id="rId25"/>
    <p:sldId id="327" r:id="rId26"/>
    <p:sldId id="260" r:id="rId27"/>
    <p:sldId id="308" r:id="rId28"/>
    <p:sldId id="369" r:id="rId29"/>
    <p:sldId id="370" r:id="rId30"/>
    <p:sldId id="371" r:id="rId31"/>
    <p:sldId id="372" r:id="rId3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D96CE-C018-44B0-8AE4-8E96B4875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9C58F-B486-4608-A903-D576274F1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42D1E-F891-4A8A-92FD-1E469AAC4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4E3D4-342B-4444-B058-51F1F96E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DDD3-6A7B-421A-8E23-B0842863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707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6F7D-C997-46F6-A068-AB5DBDF48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C3F21-829C-483E-BB4E-7AE2F25A6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A9389-9987-4AD8-A83B-5CB78144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42003-058C-466A-B515-11D235506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96CC9-6882-4F69-93DB-5E7E8152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35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61D43D-C895-4CE9-AF32-CCD43A4FA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569F8-FC8C-424A-9CFC-575103A31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18057-F9CE-4B53-91E3-C4A5C36D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44F26-6E83-4F9F-8D23-7BCA30D3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3E57C-27FF-4FC4-8329-6FE6D102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929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3F40-A23F-43F3-9EEC-67C480571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33604-54D3-44B2-9711-A7AED6766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B0986-EBD7-469B-AA01-58FD57EC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20C7F-DB37-4F0A-9D18-E7628F94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E544A-EF85-4675-A0E7-7A439CB7E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216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4608-AC19-4708-9D5B-7741E12BD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768F0-293B-41BB-879D-A2A2488B6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B74DE-D0F5-406D-A58E-4C032BB7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BBA19-267D-41C8-A10E-1807F0A7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7446A-CFB7-4C0A-87FA-3BFD30CA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996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4486-9A5D-4F5B-A9C6-2C6E3369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D71FF-CADD-47CE-AE26-1C310FBF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18748-3593-4403-A1F1-C28E0BCFA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07931-4163-41AC-B90C-4A66E67E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99A14-26DF-4082-9554-213F244D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F38B4-C20C-4F66-8E32-4E83276F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202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DECE-6237-4ACE-9F9E-6E4F82F51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CA111-7DB2-46D6-A1F6-ED8F1EE6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845E4-ED87-4129-9A84-5978E1D4C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00E8C-0C34-499B-9932-17DAE9B1B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D03A03-7C38-439F-9BAA-31E9CD958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12FC2-7418-4030-BE20-73853791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FE40F7-3644-414D-9F4D-46EBCE0A1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B0C332-684B-423E-810A-4DC631E4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627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02C8F-87F5-407C-A19F-4AD01704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44AC5-0D06-4434-9ED1-E6D406DD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89D37-6FA2-4551-A251-F7A45E23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D506E-06E1-4E6F-BBC6-15483213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060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C83513-CB32-4AC8-89EF-B180A5CF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8D1436-337F-4B1D-AF7A-301247623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E6FB8-DD33-4858-8721-1606F87E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059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EDA50-CB36-45B3-8F95-967F81712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20AC2-B25D-49CD-BFD0-20FBF02E6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A156B-BC39-4CF9-9380-CECDB32B1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F1C86-B5E9-4875-B60E-91D3E43D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C1235-AB74-423F-9119-098DB591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0D97D-01FA-41A9-BA38-C3B0BC92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79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4DEC3-09B0-49DF-A574-58A6A1A96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546401-804B-4B35-83F9-62A1F032FC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552278-3425-44A4-9A1F-92DD81CED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2BD9E-D923-42E2-A7FC-800368BF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D1B8C-3C4F-4BD2-9BD6-B8EDC6C1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B2E86-C533-4B66-9F00-00718A21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65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1BEAF-C037-42DA-8DF6-1ADD09F17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3993B-537E-436D-A701-458AB0831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65166-78F9-4EB6-ACB2-43ABA8739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5F42A-0158-4A6B-B65E-09231236136F}" type="datetimeFigureOut">
              <a:rPr lang="vi-VN" smtClean="0"/>
              <a:t>21/11/2020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E0095-6CAD-4630-B37B-8BA47D3CC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F260B-CE79-4E64-8CB0-B415DC0CB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90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LỄ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0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KI-TÔ VUA VŨ TRỤ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4867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VUA KI-TÔ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VẠN TUẾ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bao giờ chúng con đã thấy Chúa đau yếu hoặc ngồi tù, mà đến hỏi han đâu?’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77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Vua sẽ đáp lại rằng : ‘Ta bảo thật các ngươi: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3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mỗi lần các ngươi làm như thế cho một trong những anh em bé nhỏ nhất của Ta đây, là các ngươi đã làm cho chính Ta vậy.’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04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Đức Vua sẽ phán cùng những người ở bên trái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93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‘Quân bị nguyền rủa kia, đi đi cho khuất mắt Ta mà vào lửa đời đời, nơi dành sẵn cho tên Ác Quỷ và các sứ thần của nó.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22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xưa Ta đói, các ngươi đã không cho ăn; Ta khát, các ngươi đã không cho uống;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422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Ta là khách lạ, các ngươi đã không tiếp rước; Ta trần truồng, các ngươi đã không cho mặc;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99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Ta đau yếu và ngồi tù, các ngươi đã chẳng thăm viếng.’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84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những người ấy cũng sẽ thưa rằng : ‘Lạy Chúa, có bao giờ chúng con đã thấy Chúa đói, khát,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552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hoặc là khách lạ, hoặc trần truồng, đau yếu hay ngồi tù, mà không phục vụ Chúa đâu ?’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74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các môn đệ rằng: “Khi Con Người đến trong vinh quang của Người,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MÁT-THÊU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Người sẽ đáp lại họ rằng: ‘Ta bảo thật các ngươi: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85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mỗi lần các ngươi không làm như thế cho một trong những người bé nhỏ nhất đây, là các ngươi đã không làm cho chính Ta vậy.’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03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Thế là họ ra đi để chịu cực hình muôn kiếp, còn những người công chính ra đi để hưởng sự sống muôn đời.”</a:t>
            </a:r>
            <a:b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1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1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9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705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425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203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1976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49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21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94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CBD129-E347-444E-839C-CDFDD5771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239270"/>
              </p:ext>
            </p:extLst>
          </p:nvPr>
        </p:nvGraphicFramePr>
        <p:xfrm>
          <a:off x="1620077" y="70948"/>
          <a:ext cx="8656980" cy="4848921"/>
        </p:xfrm>
        <a:graphic>
          <a:graphicData uri="http://schemas.openxmlformats.org/drawingml/2006/table">
            <a:tbl>
              <a:tblPr firstRow="1" firstCol="1" bandRow="1"/>
              <a:tblGrid>
                <a:gridCol w="865698">
                  <a:extLst>
                    <a:ext uri="{9D8B030D-6E8A-4147-A177-3AD203B41FA5}">
                      <a16:colId xmlns:a16="http://schemas.microsoft.com/office/drawing/2014/main" val="4253083137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1613732550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1746316592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2737238914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3746861561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588597867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4132068336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3296884849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2839414945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2634149801"/>
                    </a:ext>
                  </a:extLst>
                </a:gridCol>
              </a:tblGrid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77020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97220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745399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705503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682089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084083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712259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DC060E00-B077-4161-AC67-D290911D643B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AI LÀ NGƯỜI PHÁN XÉT NGƯỜI CÔNG CHÍNH VÀ KẺ BẤT LƯƠNG?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10D84-859D-4DAD-93A7-FEF46C03FDF5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KHI CON NGƯỜI ĐẾN TRONG … … CỦA NGƯỜI, CÓ TẤT CẢ CÁC THIÊN SỨ THEO HẦU.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772E3F-03D9-4BB6-B664-5A2D34774A80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TA LÀ … …, CÁC NGƯƠI ĐÃ TIẾP RƯỚC.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FD20A5-8007-4393-9A9F-5B05FFA3B5DB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… …, CÁC NGƯƠI ĐÃ CHO UỐNG.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6121B1-182F-4FAB-8228-4A836C76F5FE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KHI CON NGƯỜI ĐẾN TRONG VINH QUANG CỦA NGƯỜI, CÓ TẤT CẢ CÁC … … THEO HẦU.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5471A2-307E-4D63-BFB4-B88DF7838287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CÁC DÂN THIÊN HẠ SẼ ĐƯỢC TẬP HỢP TRƯỚC MẶT NGƯỜI, VÀ NGƯỜI SẼ TÁCH BIỆT HỌ VỚI NHAU, NHƯ … … TÁCH BIỆT CHIÊN VỚI DÊ.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C1C5BD-1F07-40EA-9F88-F481C35E5EA1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THẾ LÀ HỌ RA ĐI ĐỂ CHỊU CỰC HÌNH MUÔN KIẾP, CÒN NHỮNG NGƯỜI CÔNG CHÍNH RA ĐI ĐỂ HƯỞNG … … MUÔN ĐỜI.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D86464-3293-4ED4-B838-FD92A8C56312}"/>
              </a:ext>
            </a:extLst>
          </p:cNvPr>
          <p:cNvSpPr/>
          <p:nvPr/>
        </p:nvSpPr>
        <p:spPr>
          <a:xfrm>
            <a:off x="1620077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DA0606-65CE-4A08-93F9-3B5ED6C6ACD9}"/>
              </a:ext>
            </a:extLst>
          </p:cNvPr>
          <p:cNvSpPr/>
          <p:nvPr/>
        </p:nvSpPr>
        <p:spPr>
          <a:xfrm>
            <a:off x="2484399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1E58B25-1D90-48D5-A979-5FD59AD96BBB}"/>
              </a:ext>
            </a:extLst>
          </p:cNvPr>
          <p:cNvSpPr/>
          <p:nvPr/>
        </p:nvSpPr>
        <p:spPr>
          <a:xfrm>
            <a:off x="3351999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5C62B9-57A2-4D66-93EE-7BA667443760}"/>
              </a:ext>
            </a:extLst>
          </p:cNvPr>
          <p:cNvSpPr/>
          <p:nvPr/>
        </p:nvSpPr>
        <p:spPr>
          <a:xfrm>
            <a:off x="4216321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24AAE48-BEF2-498D-AC77-4316B82D6B8C}"/>
              </a:ext>
            </a:extLst>
          </p:cNvPr>
          <p:cNvSpPr/>
          <p:nvPr/>
        </p:nvSpPr>
        <p:spPr>
          <a:xfrm>
            <a:off x="5082606" y="7647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747CB3-16DA-4AF2-AC30-53255785D330}"/>
              </a:ext>
            </a:extLst>
          </p:cNvPr>
          <p:cNvSpPr/>
          <p:nvPr/>
        </p:nvSpPr>
        <p:spPr>
          <a:xfrm>
            <a:off x="5946928" y="7647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BB9F9F3-0E9D-4BF0-8C51-37D5D6310C6A}"/>
              </a:ext>
            </a:extLst>
          </p:cNvPr>
          <p:cNvSpPr/>
          <p:nvPr/>
        </p:nvSpPr>
        <p:spPr>
          <a:xfrm>
            <a:off x="6813213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CC7F90-F544-4463-9FD7-3BDBC7DB97E9}"/>
              </a:ext>
            </a:extLst>
          </p:cNvPr>
          <p:cNvSpPr/>
          <p:nvPr/>
        </p:nvSpPr>
        <p:spPr>
          <a:xfrm>
            <a:off x="7677535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1E0922F-EFEC-4EFF-BBC3-3A0AFEA35D8B}"/>
              </a:ext>
            </a:extLst>
          </p:cNvPr>
          <p:cNvSpPr/>
          <p:nvPr/>
        </p:nvSpPr>
        <p:spPr>
          <a:xfrm>
            <a:off x="8543820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C74862C-2755-4002-8742-6BE242C5BA7A}"/>
              </a:ext>
            </a:extLst>
          </p:cNvPr>
          <p:cNvSpPr/>
          <p:nvPr/>
        </p:nvSpPr>
        <p:spPr>
          <a:xfrm>
            <a:off x="3351999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3634FBF-D022-4419-8376-43A110792F50}"/>
              </a:ext>
            </a:extLst>
          </p:cNvPr>
          <p:cNvSpPr/>
          <p:nvPr/>
        </p:nvSpPr>
        <p:spPr>
          <a:xfrm>
            <a:off x="4216321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2C8E3A1-6B7D-4C1E-A34E-C5FF77DE7A86}"/>
              </a:ext>
            </a:extLst>
          </p:cNvPr>
          <p:cNvSpPr/>
          <p:nvPr/>
        </p:nvSpPr>
        <p:spPr>
          <a:xfrm>
            <a:off x="5083921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C2D7C1-4C86-4131-8890-889B42C902E2}"/>
              </a:ext>
            </a:extLst>
          </p:cNvPr>
          <p:cNvSpPr/>
          <p:nvPr/>
        </p:nvSpPr>
        <p:spPr>
          <a:xfrm>
            <a:off x="5948243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DF65F3F-BF6E-4A5A-8AAA-1B964BC765BD}"/>
              </a:ext>
            </a:extLst>
          </p:cNvPr>
          <p:cNvSpPr/>
          <p:nvPr/>
        </p:nvSpPr>
        <p:spPr>
          <a:xfrm>
            <a:off x="6814528" y="71694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4A498C1-6A2A-441A-8DB0-A2EEE61A81D8}"/>
              </a:ext>
            </a:extLst>
          </p:cNvPr>
          <p:cNvSpPr/>
          <p:nvPr/>
        </p:nvSpPr>
        <p:spPr>
          <a:xfrm>
            <a:off x="7678850" y="71694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3E7D2FA-80F9-4B88-836B-281BF6E4B02D}"/>
              </a:ext>
            </a:extLst>
          </p:cNvPr>
          <p:cNvSpPr/>
          <p:nvPr/>
        </p:nvSpPr>
        <p:spPr>
          <a:xfrm>
            <a:off x="4215006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4D7E79A-55C3-4788-9688-FA8C533AA29B}"/>
              </a:ext>
            </a:extLst>
          </p:cNvPr>
          <p:cNvSpPr/>
          <p:nvPr/>
        </p:nvSpPr>
        <p:spPr>
          <a:xfrm>
            <a:off x="5079328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6294D3-22D8-40E9-B858-DB35DB0DC9F5}"/>
              </a:ext>
            </a:extLst>
          </p:cNvPr>
          <p:cNvSpPr/>
          <p:nvPr/>
        </p:nvSpPr>
        <p:spPr>
          <a:xfrm>
            <a:off x="5946928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C0B60BF-067F-4FF5-A2CE-E8231F6C853D}"/>
              </a:ext>
            </a:extLst>
          </p:cNvPr>
          <p:cNvSpPr/>
          <p:nvPr/>
        </p:nvSpPr>
        <p:spPr>
          <a:xfrm>
            <a:off x="6811250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1C00F5B-FC3D-481F-AD91-E1596AC05989}"/>
              </a:ext>
            </a:extLst>
          </p:cNvPr>
          <p:cNvSpPr/>
          <p:nvPr/>
        </p:nvSpPr>
        <p:spPr>
          <a:xfrm>
            <a:off x="7677535" y="14548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E30F366-A8E2-415D-9774-7BA3E7BF092E}"/>
              </a:ext>
            </a:extLst>
          </p:cNvPr>
          <p:cNvSpPr/>
          <p:nvPr/>
        </p:nvSpPr>
        <p:spPr>
          <a:xfrm>
            <a:off x="8541857" y="14548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C652C93-4851-479C-93A7-FAEC0345D047}"/>
              </a:ext>
            </a:extLst>
          </p:cNvPr>
          <p:cNvSpPr/>
          <p:nvPr/>
        </p:nvSpPr>
        <p:spPr>
          <a:xfrm>
            <a:off x="9408142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341D96C-21C2-4BA2-8063-3A6CA3CE12D1}"/>
              </a:ext>
            </a:extLst>
          </p:cNvPr>
          <p:cNvSpPr/>
          <p:nvPr/>
        </p:nvSpPr>
        <p:spPr>
          <a:xfrm>
            <a:off x="4215006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6F9B9DE-1B6A-46AF-BCD6-A49DE2C5EEE5}"/>
              </a:ext>
            </a:extLst>
          </p:cNvPr>
          <p:cNvSpPr/>
          <p:nvPr/>
        </p:nvSpPr>
        <p:spPr>
          <a:xfrm>
            <a:off x="5079328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634E474-2BB4-4B4A-BCE1-277CA399B1EB}"/>
              </a:ext>
            </a:extLst>
          </p:cNvPr>
          <p:cNvSpPr/>
          <p:nvPr/>
        </p:nvSpPr>
        <p:spPr>
          <a:xfrm>
            <a:off x="5946928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3D8ADE0-0390-40DA-B049-B813D9C77138}"/>
              </a:ext>
            </a:extLst>
          </p:cNvPr>
          <p:cNvSpPr/>
          <p:nvPr/>
        </p:nvSpPr>
        <p:spPr>
          <a:xfrm>
            <a:off x="6811250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CC79A37-23C5-4AF4-9489-07BB1D6C264A}"/>
              </a:ext>
            </a:extLst>
          </p:cNvPr>
          <p:cNvSpPr/>
          <p:nvPr/>
        </p:nvSpPr>
        <p:spPr>
          <a:xfrm>
            <a:off x="7677535" y="2153817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17563F5-CCD7-41C6-B752-C1456E8418EF}"/>
              </a:ext>
            </a:extLst>
          </p:cNvPr>
          <p:cNvSpPr/>
          <p:nvPr/>
        </p:nvSpPr>
        <p:spPr>
          <a:xfrm>
            <a:off x="8541857" y="2153817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AE1B424-2B76-4388-8BE0-D860F58B0995}"/>
              </a:ext>
            </a:extLst>
          </p:cNvPr>
          <p:cNvSpPr/>
          <p:nvPr/>
        </p:nvSpPr>
        <p:spPr>
          <a:xfrm>
            <a:off x="9408142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07AB9E-E718-4498-BB96-1598914818DE}"/>
              </a:ext>
            </a:extLst>
          </p:cNvPr>
          <p:cNvSpPr/>
          <p:nvPr/>
        </p:nvSpPr>
        <p:spPr>
          <a:xfrm>
            <a:off x="10272464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A7544F2-0F12-4237-B081-1E84F243D41D}"/>
              </a:ext>
            </a:extLst>
          </p:cNvPr>
          <p:cNvSpPr/>
          <p:nvPr/>
        </p:nvSpPr>
        <p:spPr>
          <a:xfrm>
            <a:off x="4215006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D45FC1C-2E7F-480D-A9AF-392CFF1A043E}"/>
              </a:ext>
            </a:extLst>
          </p:cNvPr>
          <p:cNvSpPr/>
          <p:nvPr/>
        </p:nvSpPr>
        <p:spPr>
          <a:xfrm>
            <a:off x="5079328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3AC8D99-9D39-4222-83FE-DE751C7A00D4}"/>
              </a:ext>
            </a:extLst>
          </p:cNvPr>
          <p:cNvSpPr/>
          <p:nvPr/>
        </p:nvSpPr>
        <p:spPr>
          <a:xfrm>
            <a:off x="5946928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3E82FD5-07CF-4233-9416-C52D3081E423}"/>
              </a:ext>
            </a:extLst>
          </p:cNvPr>
          <p:cNvSpPr/>
          <p:nvPr/>
        </p:nvSpPr>
        <p:spPr>
          <a:xfrm>
            <a:off x="6811250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AA35D3A-1137-4703-9B01-CFD9CA811507}"/>
              </a:ext>
            </a:extLst>
          </p:cNvPr>
          <p:cNvSpPr/>
          <p:nvPr/>
        </p:nvSpPr>
        <p:spPr>
          <a:xfrm>
            <a:off x="7677535" y="28440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965DDA2-78C4-4F72-84F9-D2F4E5BB45B9}"/>
              </a:ext>
            </a:extLst>
          </p:cNvPr>
          <p:cNvSpPr/>
          <p:nvPr/>
        </p:nvSpPr>
        <p:spPr>
          <a:xfrm>
            <a:off x="8541857" y="28440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8F2701F-FB4C-48E8-83B4-B6C10F39AD53}"/>
              </a:ext>
            </a:extLst>
          </p:cNvPr>
          <p:cNvSpPr/>
          <p:nvPr/>
        </p:nvSpPr>
        <p:spPr>
          <a:xfrm>
            <a:off x="9408142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772D38B-05FA-4CB4-89AB-8A3198B91ECF}"/>
              </a:ext>
            </a:extLst>
          </p:cNvPr>
          <p:cNvSpPr/>
          <p:nvPr/>
        </p:nvSpPr>
        <p:spPr>
          <a:xfrm>
            <a:off x="3347406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77D4935-445B-4CDC-A231-E04264906CF2}"/>
              </a:ext>
            </a:extLst>
          </p:cNvPr>
          <p:cNvSpPr/>
          <p:nvPr/>
        </p:nvSpPr>
        <p:spPr>
          <a:xfrm>
            <a:off x="4211728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9DAD9B3-772E-425D-BDEF-0A5371CAA13E}"/>
              </a:ext>
            </a:extLst>
          </p:cNvPr>
          <p:cNvSpPr/>
          <p:nvPr/>
        </p:nvSpPr>
        <p:spPr>
          <a:xfrm>
            <a:off x="5079328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15BE146-52DE-40DD-9684-F6A9E6EB3B74}"/>
              </a:ext>
            </a:extLst>
          </p:cNvPr>
          <p:cNvSpPr/>
          <p:nvPr/>
        </p:nvSpPr>
        <p:spPr>
          <a:xfrm>
            <a:off x="5943650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F79B051-AAC2-43FC-B2E3-D7F5848679DB}"/>
              </a:ext>
            </a:extLst>
          </p:cNvPr>
          <p:cNvSpPr/>
          <p:nvPr/>
        </p:nvSpPr>
        <p:spPr>
          <a:xfrm>
            <a:off x="6809935" y="3541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183AEE9-C08A-4E0C-AC74-05E5415A19E1}"/>
              </a:ext>
            </a:extLst>
          </p:cNvPr>
          <p:cNvSpPr/>
          <p:nvPr/>
        </p:nvSpPr>
        <p:spPr>
          <a:xfrm>
            <a:off x="3350684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CE103EE-B9C8-4BF7-9B4D-49A33EC7002C}"/>
              </a:ext>
            </a:extLst>
          </p:cNvPr>
          <p:cNvSpPr/>
          <p:nvPr/>
        </p:nvSpPr>
        <p:spPr>
          <a:xfrm>
            <a:off x="4215006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56F4D25-ACF2-4027-A2E1-CF7E391DAB7A}"/>
              </a:ext>
            </a:extLst>
          </p:cNvPr>
          <p:cNvSpPr/>
          <p:nvPr/>
        </p:nvSpPr>
        <p:spPr>
          <a:xfrm>
            <a:off x="5082606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8E87DA2-F44E-4911-BFC0-F3B0AA98FCB0}"/>
              </a:ext>
            </a:extLst>
          </p:cNvPr>
          <p:cNvSpPr/>
          <p:nvPr/>
        </p:nvSpPr>
        <p:spPr>
          <a:xfrm>
            <a:off x="5946928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C3B998C-A86F-44EA-B65D-3455EED9D214}"/>
              </a:ext>
            </a:extLst>
          </p:cNvPr>
          <p:cNvSpPr/>
          <p:nvPr/>
        </p:nvSpPr>
        <p:spPr>
          <a:xfrm>
            <a:off x="6813213" y="422971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52C8F84-919C-461A-B3D7-1A44A4819DBA}"/>
              </a:ext>
            </a:extLst>
          </p:cNvPr>
          <p:cNvSpPr/>
          <p:nvPr/>
        </p:nvSpPr>
        <p:spPr>
          <a:xfrm>
            <a:off x="7677535" y="422971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640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3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6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2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5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6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9" dur="1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2" dur="1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5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1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5" grpId="0" animBg="1"/>
      <p:bldP spid="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A9F612-D3E9-4A47-8FDD-37AD817BF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078396"/>
              </p:ext>
            </p:extLst>
          </p:nvPr>
        </p:nvGraphicFramePr>
        <p:xfrm>
          <a:off x="745435" y="556590"/>
          <a:ext cx="10624240" cy="5734876"/>
        </p:xfrm>
        <a:graphic>
          <a:graphicData uri="http://schemas.openxmlformats.org/drawingml/2006/table">
            <a:tbl>
              <a:tblPr firstRow="1" firstCol="1" bandRow="1"/>
              <a:tblGrid>
                <a:gridCol w="1062424">
                  <a:extLst>
                    <a:ext uri="{9D8B030D-6E8A-4147-A177-3AD203B41FA5}">
                      <a16:colId xmlns:a16="http://schemas.microsoft.com/office/drawing/2014/main" val="2194140206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173320369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4290107043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3096304310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644351273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260577939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3919347971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3552448429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341398677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362563495"/>
                    </a:ext>
                  </a:extLst>
                </a:gridCol>
              </a:tblGrid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729823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16383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51999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11161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075398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943273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975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Vua sự sống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con Vua Đa-vít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Vua thế giới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Đức Ki-tô Vua vũ trụ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 lễ Chúa nhật 34 Thường niên tôn vinh tín điều nào?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7156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Vua vũ trụ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Trước tòa Phi-la-tô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Khi người chịu phép rửa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Khi người đi rao giảng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Khi người chịu đóng đinh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Ki-tô từng nói Người là vua khi nào?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922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Trước tòa Phi-la-tô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26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Trong thánh lễ, giờ học giáo lý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tận thế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Giáng Sinh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Ngày Phục Sinh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 ta chờ đón Vua Ki-tô trở lại khi nào?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7576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tận thế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679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tất cả các thiên sứ theo hầu, bấy giờ Người sẽ ngự lên ngai vinh hiển của Người.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5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Rao giảng Tin Mừng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Chịu đóng đinh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Xét xử loài người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 Ki-tô đến trong ngày tận thế để làm gì?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52095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Xét xử loài người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162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Dựa vào việc lành phúc đức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Dựa vào Kinh Thánh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Dựa vào nhân chứng</a:t>
              </a:r>
              <a:endParaRPr lang="vi-VN" sz="5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 Ki-tô sẽ dựa vào điều gì để xét xử công – tội của mỗi người?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6860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Dựa vào việc lành phúc đức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79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dân thiên hạ sẽ được tập hợp trước mặt Người, và Người sẽ tách biệt họ với nhau, như mục tử tách biệt chiên với dê.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3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sẽ cho chiên đứng bên phải Người, còn dê ở bên trái.  Bấy giờ Đức Vua sẽ phán cùng những người ở bên phải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20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‘Nào những kẻ Cha Ta chúc phúc, hãy đến thừa hưởng Vương Quốc dọn sẵn cho các ngươi ngay từ thuở tạo thiên lập địa.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3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Ta trần truồng, các ngươi đã cho mặc; Ta đau yếu, các ngươi đã thăm viếng; Ta ngồi tù, các ngươi đến hỏi han.’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5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những người công chính sẽ thưa rằng: ‘Lạy Chúa, có bao giờ chúng con đã thấy Chúa đói mà cho ăn, khát mà cho uống;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90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bao giờ đã thấy Chúa là khách lạ mà tiếp rước; hoặc trần truồng mà cho mặc?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72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1074</Words>
  <Application>Microsoft Office PowerPoint</Application>
  <PresentationFormat>Widescreen</PresentationFormat>
  <Paragraphs>258</Paragraphs>
  <Slides>31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có tất cả các thiên sứ theo hầu, bấy giờ Người sẽ ngự lên ngai vinh hiển của Người.</vt:lpstr>
      <vt:lpstr>Các dân thiên hạ sẽ được tập hợp trước mặt Người, và Người sẽ tách biệt họ với nhau, như mục tử tách biệt chiên với dê. </vt:lpstr>
      <vt:lpstr>Người sẽ cho chiên đứng bên phải Người, còn dê ở bên trái.  Bấy giờ Đức Vua sẽ phán cùng những người ở bên phải rằng:</vt:lpstr>
      <vt:lpstr>‘Nào những kẻ Cha Ta chúc phúc, hãy đến thừa hưởng Vương Quốc dọn sẵn cho các ngươi ngay từ thuở tạo thiên lập địa. </vt:lpstr>
      <vt:lpstr>Ta trần truồng, các ngươi đã cho mặc; Ta đau yếu, các ngươi đã thăm viếng; Ta ngồi tù, các ngươi đến hỏi han.’ </vt:lpstr>
      <vt:lpstr>Bấy giờ những người công chính sẽ thưa rằng: ‘Lạy Chúa, có bao giờ chúng con đã thấy Chúa đói mà cho ăn, khát mà cho uống; </vt:lpstr>
      <vt:lpstr>có bao giờ đã thấy Chúa là khách lạ mà tiếp rước; hoặc trần truồng mà cho mặc? </vt:lpstr>
      <vt:lpstr>Có bao giờ chúng con đã thấy Chúa đau yếu hoặc ngồi tù, mà đến hỏi han đâu?’</vt:lpstr>
      <vt:lpstr>Đức Vua sẽ đáp lại rằng : ‘Ta bảo thật các ngươi:</vt:lpstr>
      <vt:lpstr>mỗi lần các ngươi làm như thế cho một trong những anh em bé nhỏ nhất của Ta đây, là các ngươi đã làm cho chính Ta vậy.’</vt:lpstr>
      <vt:lpstr>Rồi Đức Vua sẽ phán cùng những người ở bên trái rằng:</vt:lpstr>
      <vt:lpstr>‘Quân bị nguyền rủa kia, đi đi cho khuất mắt Ta mà vào lửa đời đời, nơi dành sẵn cho tên Ác Quỷ và các sứ thần của nó.</vt:lpstr>
      <vt:lpstr>Vì xưa Ta đói, các ngươi đã không cho ăn; Ta khát, các ngươi đã không cho uống; </vt:lpstr>
      <vt:lpstr>Ta là khách lạ, các ngươi đã không tiếp rước; Ta trần truồng, các ngươi đã không cho mặc; </vt:lpstr>
      <vt:lpstr>Ta đau yếu và ngồi tù, các ngươi đã chẳng thăm viếng.’</vt:lpstr>
      <vt:lpstr>Bấy giờ những người ấy cũng sẽ thưa rằng : ‘Lạy Chúa, có bao giờ chúng con đã thấy Chúa đói, khát, </vt:lpstr>
      <vt:lpstr>hoặc là khách lạ, hoặc trần truồng, đau yếu hay ngồi tù, mà không phục vụ Chúa đâu ?’ </vt:lpstr>
      <vt:lpstr>Bấy giờ Người sẽ đáp lại họ rằng: ‘Ta bảo thật các ngươi:</vt:lpstr>
      <vt:lpstr>mỗi lần các ngươi không làm như thế cho một trong những người bé nhỏ nhất đây, là các ngươi đã không làm cho chính Ta vậy.’</vt:lpstr>
      <vt:lpstr>Thế là họ ra đi để chịu cực hình muôn kiếp, còn những người công chính ra đi để hưởng sự sống muôn đời.”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jacky phan</cp:lastModifiedBy>
  <cp:revision>6</cp:revision>
  <dcterms:created xsi:type="dcterms:W3CDTF">2020-11-21T05:26:26Z</dcterms:created>
  <dcterms:modified xsi:type="dcterms:W3CDTF">2020-11-21T07:01:59Z</dcterms:modified>
</cp:coreProperties>
</file>