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1" r:id="rId15"/>
    <p:sldId id="340" r:id="rId16"/>
    <p:sldId id="342" r:id="rId17"/>
    <p:sldId id="346" r:id="rId18"/>
    <p:sldId id="343" r:id="rId19"/>
    <p:sldId id="344" r:id="rId20"/>
    <p:sldId id="293" r:id="rId21"/>
    <p:sldId id="294" r:id="rId22"/>
    <p:sldId id="327" r:id="rId23"/>
    <p:sldId id="260" r:id="rId24"/>
    <p:sldId id="308" r:id="rId25"/>
    <p:sldId id="347" r:id="rId26"/>
    <p:sldId id="348" r:id="rId27"/>
    <p:sldId id="349" r:id="rId28"/>
    <p:sldId id="296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B8495-882E-49D3-8EC6-5C31F4F36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DCA9CA-A9B0-49AA-AA07-E95CD3CB3E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9E8B6-1C00-4774-9E9D-3F9788977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2949-AAC6-47F1-9775-A074F53D7755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86A5D-DEE5-451F-B5C6-96A4DC96F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A2225-DC04-4A7D-8CB6-EC913B2DA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3B91-719F-4808-9BC4-F2977C31B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4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53064-2DAA-4FEA-AD98-EEAD5ED63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304F2E-191F-461D-9BD6-9F359924AD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0BC50-9F01-44FF-B53E-BA6D3DD52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2949-AAC6-47F1-9775-A074F53D7755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5058C-0C12-45B3-A9C8-79744EF12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B080A-94E4-4D05-AD3C-4E90C9F24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3B91-719F-4808-9BC4-F2977C31B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546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8CADC8-ACFA-407F-881B-385F84CA5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F93080-6DD0-43BC-BEF1-231345F42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F89EA-5132-4A8A-8620-AF824A960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2949-AAC6-47F1-9775-A074F53D7755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60F2A-0CF3-4F06-8C0F-16BCD0EE0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0DF61-794B-4E9E-8FEF-B7CC1872E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3B91-719F-4808-9BC4-F2977C31B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29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FAD2C-89F6-4D9B-B1A0-987BCB1E32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2B3DDC-39C6-4799-A555-D07180DF8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F28DF-7389-413E-91CC-640D95BE7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9EEC4-4673-4236-9289-3605C64AE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F4CA7-ED5A-4730-ACE0-D0E037619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7328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82A71-EC3E-4BE1-B35F-C530002A3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456BF-BF3C-4919-970A-5B9BDC15A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C9681-870F-4BB2-962F-B290CBCE5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63B5F-BE75-4B7B-A871-39C20877C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98FB4-BC38-4FB3-9E20-5D8313745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8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7B040-F1FD-457F-A0A5-378DF22F6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0F6B8D-CAD1-4B6A-AF50-A6E0BFF2D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7537F-4A52-4AF0-8A10-95730E75E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A36E1-25CF-4D21-90BC-74C571DA9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253BE-8D28-4312-BA7D-ECC6CB2D7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70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37B86-E71C-48CC-8B87-85D77360B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F479E-8181-48D5-A359-EFBB0AFDBD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6137C4-0C13-4CAB-AB39-6027B1E58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C3B306-4EFA-4C48-862B-204D27ED5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1CDA4-45A7-40CC-B233-15654FD7C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2B003D-49A4-4987-B153-D31B3C0F1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0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18A19-4960-4A9B-A2FC-914F4469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E46E56-E1CA-426C-86EB-F2D30CBAB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C7F15F-5BD0-4856-B2A8-B17E6E19D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64EBAF-9F88-410D-B89C-120644259C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9147A-1F1B-4F2E-9EE8-5E6B36933B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44EA43-88E9-4F53-9EF1-DAEE36EF6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10C97F-8FB4-4FD6-A25E-C55DDECFE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C35E28-C5A0-4C27-89EA-31916FF21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966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970FB-665C-41B0-ABC8-E3D0D78AE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252700-847A-4262-AA53-022CA6D87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3B4B1C-4500-4BEF-9C21-4D2B02E26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892B64-4491-4CC3-994A-8F92C98F9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641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6AA4A6-C098-468E-B965-E254C797B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E24C5B-8283-47D2-8D76-19AACEC39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781488-713B-4CED-98F8-3394B0E08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54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17279-0E5D-4DD0-88C5-F115AF54D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BDA7C-E820-478A-93AD-94794E0F6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297BD2-75E0-4294-9FE1-F84194B7F4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E7F573-E7C7-4FDF-9A37-9AEB21D7F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B8AB92-B730-4697-884B-A87238161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355899-7BD4-4E3F-A3A8-E96F49A68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15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CCAE6-1A68-45AF-B9AD-EEA1D73E1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165DE-D145-4394-8413-E0AB5B439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D38B1-1042-4284-AEE0-6217C0807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2949-AAC6-47F1-9775-A074F53D7755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A7FCD-4F79-45E8-A589-AE69BE601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6D9E1-63DA-46BE-B53E-D2A97FC5B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3B91-719F-4808-9BC4-F2977C31B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792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D8A04-9C6C-402D-82FC-6DAFFC492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F75FBB-2747-4A80-84C2-00C5571FDD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79981A-83FE-4D77-866B-67D38A8FA2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40E45-57CA-49CD-9396-A9B771C63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B0B4A8-5C37-4389-AB51-1DC2107C7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7D589C-985A-4029-AFA5-B20454C46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086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8F8B0-4EB0-4B49-A056-3873D76DE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3C1E82-5C52-4D44-A1C3-06F94F7290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7A161-F26E-4AF3-81E4-F995EB461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653DF-BB70-48ED-98AA-DD0368566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9BE83-04A9-4B6C-8215-1DE133CE6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27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A8317E-0676-4FE8-866A-01DEE190AE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6B2B60-171E-41DF-9ED0-E18794A52A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6DF8C-107D-47B0-85AB-AA7707846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CDC1A-1FBA-4A5D-962B-88229C07B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6B86B-568C-4647-A5CA-EE9024300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38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0044E-A9D0-4A08-B8ED-1685408A8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EEBDC2-04FD-4C83-8AD8-BE00CC626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AE163-DAA0-4B8E-A60A-5105F13DC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2949-AAC6-47F1-9775-A074F53D7755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0DE59-A9A7-47A8-847C-91110750E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B95A3-0558-4DCB-ACF3-2A34CDD48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3B91-719F-4808-9BC4-F2977C31B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94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B31DD-0B33-4C5D-9B72-FB38E5619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661B5-54B2-4FCA-A962-6E4EB2FDB4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705017-545A-4CAF-BC3B-7AA067727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A96131-E88B-492C-8B96-8CF093217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2949-AAC6-47F1-9775-A074F53D7755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1F7AC0-B927-4441-BDC1-F15B05FB5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B942A9-162A-43A7-BA8A-ACB39AC1B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3B91-719F-4808-9BC4-F2977C31B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97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6A173-1AB7-41AB-8A4C-060E14188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F6FE8C-D0C6-4FE5-823B-EE3C4F4A8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22377C-9790-441A-A184-395A059620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BA22BA-F14B-4159-A38E-16C5484EE8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653C2A-A2D1-4DEC-82E8-853FA673CC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760ABC-505C-4D66-997F-7258EEE04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2949-AAC6-47F1-9775-A074F53D7755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887A2E-3AF5-4A87-AEEB-DFB44F88B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D93603-81FA-459A-9455-6058AFC80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3B91-719F-4808-9BC4-F2977C31B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5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B854D-B989-4A59-83D6-8CD8369BB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7DD057-81D8-41B8-B3F5-D26738CAD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2949-AAC6-47F1-9775-A074F53D7755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E9637E-AB75-48B0-992E-2203BA40D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107ACD-781B-46AD-91C9-9EA683299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3B91-719F-4808-9BC4-F2977C31B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16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34AF61-85E1-4FB8-9CF1-1144CBBB8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2949-AAC6-47F1-9775-A074F53D7755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C3D6B0-810E-4378-8529-FDE3D0C20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041BDA-7782-4F04-89D1-6ACD68F23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3B91-719F-4808-9BC4-F2977C31B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251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03DD8-6CBE-433A-8D2B-4A5414867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1386E-7F96-4633-8550-919DB725D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16E53-ECE0-4535-8D57-D3F557512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8CD78C-2D74-4651-A2EC-141EA6486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2949-AAC6-47F1-9775-A074F53D7755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1DC430-377E-468B-810B-0AD7D97F6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D08419-A108-481B-99D7-BCD0F621D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3B91-719F-4808-9BC4-F2977C31B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D2448-F0FA-4AA6-848B-3B9642622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3C38C1-6C23-485F-99B9-E24E276F6B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4FCC5C-E26F-47CB-AF61-369FE85C42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07E6C9-15AE-4A05-BF9A-0F7E97729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2949-AAC6-47F1-9775-A074F53D7755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FAB323-6F7F-49C0-A588-6C7E3E06E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8CD081-7573-4321-83CF-5F7AB3868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C3B91-719F-4808-9BC4-F2977C31B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342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58A046-9B1A-412D-A25A-E7991BDEB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1A01B8-6756-4C9A-AB2A-2EE4C68FA2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0FCF1-345F-4030-A82D-E6D6BCDD8B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92949-AAC6-47F1-9775-A074F53D7755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C2C36-4393-4B86-BE3D-E62E2F33C4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A7B768-4371-4A05-AD1F-139A853635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C3B91-719F-4808-9BC4-F2977C31B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C1B068-A670-4EA4-9B63-A1424DBA8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E4D4A6-7451-4DD9-811A-8178C596C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1F4C8-0225-4BD4-AC86-686DD1F30E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79DA5-632D-42FA-80B7-11CE332D1AA4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B0F1E-776E-4ED2-8F22-42FC582330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896BF-D6C2-448C-8FFB-DEB4984B2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8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4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VUI HỌC KINH THÁNH</a:t>
            </a: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74635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lvl="0" algn="ctr" defTabSz="457200">
              <a:defRPr/>
            </a:pPr>
            <a:r>
              <a:rPr lang="en-US" sz="4400" b="1" kern="10" dirty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</a:rPr>
              <a:t>KÍNH TRỌNG THỂ LỄ ĐỨC MẸ MÂN CÔI</a:t>
            </a:r>
            <a:endParaRPr kumimoji="0" lang="en-US" sz="44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801100" y="3775114"/>
            <a:ext cx="3948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CÙNG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MẸ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761897" y="3775114"/>
            <a:ext cx="4093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noProof="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LẦN HẠT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Người sẽ trị vì nhà Gia-cóp đến muôn đời, và triều đại của Người sẽ vô cùng vô tận.”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805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Bà Ma-ri-a thưa với sứ thần: “Việc ấy sẽ xảy ra thế nào, vì tôi không biết đến việc vợ chồng?”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386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Sứ thần đáp: “Thánh Thần sẽ ngự xuống trên bà, và quyền năng Đấng Tối Cao sẽ toả bóng trên bà;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122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vì thế, Đấng Thánh sắp sinh ra sẽ được gọi là Con Thiên Chúa.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905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Kìa bà Ê-li-sa-bét, người họ hàng với bà, tuy già rồi, mà cũng đang cưu mang một người con trai: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546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bà ấy vẫn bị mang tiếng là hiếm hoi, mà nay đã có thai được sáu tháng,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6790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vì đối với Thiên Chúa, không có gì là không thể làm được.”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0845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Bấy giờ bà Ma-ri-a nói với sứ thần: “Vâng, tôi đây là nữ tỳ của Chúa, xin Người thực hiện cho tôi như lời sứ thần nói.”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40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Rồi sứ thần từ biệt ra đi.</a:t>
            </a:r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LỜI CHÚA</a:t>
            </a:r>
            <a:endParaRPr lang="en-US" sz="72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82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4874"/>
            <a:ext cx="12192000" cy="595312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ấy, bà Ê-li-sa-bét có thai được sáu tháng, </a:t>
            </a:r>
            <a:endParaRPr lang="en-US" sz="7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720925"/>
            <a:ext cx="12192000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 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SemiBold" panose="00000700000000000000" pitchFamily="2" charset="0"/>
                <a:ea typeface="Verdana" panose="020B0604030504040204" pitchFamily="34" charset="0"/>
                <a:cs typeface="Tahoma" panose="020B0604030504040204" pitchFamily="34" charset="0"/>
              </a:rPr>
              <a:t>TIN MỪNG CHÚA GIÊ-SU KI-TÔ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SemiBold" panose="00000700000000000000" pitchFamily="2" charset="0"/>
                <a:ea typeface="Verdana" panose="020B0604030504040204" pitchFamily="34" charset="0"/>
                <a:cs typeface="Tahoma" panose="020B0604030504040204" pitchFamily="34" charset="0"/>
              </a:rPr>
              <a:t>THEO </a:t>
            </a: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SemiBold" panose="00000700000000000000" pitchFamily="2" charset="0"/>
                <a:ea typeface="Verdana" panose="020B0604030504040204" pitchFamily="34" charset="0"/>
                <a:cs typeface="Tahoma" panose="020B0604030504040204" pitchFamily="34" charset="0"/>
              </a:rPr>
              <a:t>THÁNH LU-CA 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58521" y="208482"/>
            <a:ext cx="593977" cy="601708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58521" y="1004042"/>
            <a:ext cx="593977" cy="601708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58521" y="1799602"/>
            <a:ext cx="593977" cy="601708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58522" y="2595162"/>
            <a:ext cx="593977" cy="601708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58522" y="3390722"/>
            <a:ext cx="593977" cy="601708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58522" y="4186282"/>
            <a:ext cx="593977" cy="601708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31062E1D-DA28-49A8-B01B-B534C7F94E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492013"/>
              </p:ext>
            </p:extLst>
          </p:nvPr>
        </p:nvGraphicFramePr>
        <p:xfrm>
          <a:off x="1438274" y="70948"/>
          <a:ext cx="8943980" cy="4777278"/>
        </p:xfrm>
        <a:graphic>
          <a:graphicData uri="http://schemas.openxmlformats.org/drawingml/2006/table">
            <a:tbl>
              <a:tblPr firstRow="1" firstCol="1" bandRow="1"/>
              <a:tblGrid>
                <a:gridCol w="894398">
                  <a:extLst>
                    <a:ext uri="{9D8B030D-6E8A-4147-A177-3AD203B41FA5}">
                      <a16:colId xmlns:a16="http://schemas.microsoft.com/office/drawing/2014/main" val="2441224690"/>
                    </a:ext>
                  </a:extLst>
                </a:gridCol>
                <a:gridCol w="894398">
                  <a:extLst>
                    <a:ext uri="{9D8B030D-6E8A-4147-A177-3AD203B41FA5}">
                      <a16:colId xmlns:a16="http://schemas.microsoft.com/office/drawing/2014/main" val="2687017284"/>
                    </a:ext>
                  </a:extLst>
                </a:gridCol>
                <a:gridCol w="894398">
                  <a:extLst>
                    <a:ext uri="{9D8B030D-6E8A-4147-A177-3AD203B41FA5}">
                      <a16:colId xmlns:a16="http://schemas.microsoft.com/office/drawing/2014/main" val="1546745654"/>
                    </a:ext>
                  </a:extLst>
                </a:gridCol>
                <a:gridCol w="894398">
                  <a:extLst>
                    <a:ext uri="{9D8B030D-6E8A-4147-A177-3AD203B41FA5}">
                      <a16:colId xmlns:a16="http://schemas.microsoft.com/office/drawing/2014/main" val="4011023461"/>
                    </a:ext>
                  </a:extLst>
                </a:gridCol>
                <a:gridCol w="894398">
                  <a:extLst>
                    <a:ext uri="{9D8B030D-6E8A-4147-A177-3AD203B41FA5}">
                      <a16:colId xmlns:a16="http://schemas.microsoft.com/office/drawing/2014/main" val="245354849"/>
                    </a:ext>
                  </a:extLst>
                </a:gridCol>
                <a:gridCol w="894398">
                  <a:extLst>
                    <a:ext uri="{9D8B030D-6E8A-4147-A177-3AD203B41FA5}">
                      <a16:colId xmlns:a16="http://schemas.microsoft.com/office/drawing/2014/main" val="3661544994"/>
                    </a:ext>
                  </a:extLst>
                </a:gridCol>
                <a:gridCol w="894398">
                  <a:extLst>
                    <a:ext uri="{9D8B030D-6E8A-4147-A177-3AD203B41FA5}">
                      <a16:colId xmlns:a16="http://schemas.microsoft.com/office/drawing/2014/main" val="4158616032"/>
                    </a:ext>
                  </a:extLst>
                </a:gridCol>
                <a:gridCol w="894398">
                  <a:extLst>
                    <a:ext uri="{9D8B030D-6E8A-4147-A177-3AD203B41FA5}">
                      <a16:colId xmlns:a16="http://schemas.microsoft.com/office/drawing/2014/main" val="3018527990"/>
                    </a:ext>
                  </a:extLst>
                </a:gridCol>
                <a:gridCol w="894398">
                  <a:extLst>
                    <a:ext uri="{9D8B030D-6E8A-4147-A177-3AD203B41FA5}">
                      <a16:colId xmlns:a16="http://schemas.microsoft.com/office/drawing/2014/main" val="321380164"/>
                    </a:ext>
                  </a:extLst>
                </a:gridCol>
                <a:gridCol w="894398">
                  <a:extLst>
                    <a:ext uri="{9D8B030D-6E8A-4147-A177-3AD203B41FA5}">
                      <a16:colId xmlns:a16="http://schemas.microsoft.com/office/drawing/2014/main" val="3103866391"/>
                    </a:ext>
                  </a:extLst>
                </a:gridCol>
              </a:tblGrid>
              <a:tr h="7962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48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Ế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Ờ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359196"/>
                  </a:ext>
                </a:extLst>
              </a:tr>
              <a:tr h="7962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Ầ</a:t>
                      </a:r>
                      <a:endParaRPr lang="en-US" sz="48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Â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Ủ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9718030"/>
                  </a:ext>
                </a:extLst>
              </a:tr>
              <a:tr h="7962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Ữ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7619621"/>
                  </a:ext>
                </a:extLst>
              </a:tr>
              <a:tr h="7962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Ở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Ù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3147996"/>
                  </a:ext>
                </a:extLst>
              </a:tr>
              <a:tr h="7962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Ỏ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Ó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695631"/>
                  </a:ext>
                </a:extLst>
              </a:tr>
              <a:tr h="7962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Ố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4372760"/>
                  </a:ext>
                </a:extLst>
              </a:tr>
            </a:tbl>
          </a:graphicData>
        </a:graphic>
      </p:graphicFrame>
      <p:sp>
        <p:nvSpPr>
          <p:cNvPr id="91" name="Rectangle 90">
            <a:extLst>
              <a:ext uri="{FF2B5EF4-FFF2-40B4-BE49-F238E27FC236}">
                <a16:creationId xmlns:a16="http://schemas.microsoft.com/office/drawing/2014/main" id="{8E33686B-DE74-4BB1-A175-50DF02BD2787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>
                <a:solidFill>
                  <a:srgbClr val="FF0000"/>
                </a:solidFill>
                <a:latin typeface="Arial (Body)"/>
              </a:rPr>
              <a:t>1.	NGƯỜI SẼ TRỊ VÌ NHÀ GIA-CÓP … … …, VÀ TRIỀU ĐẠI CỦA NGƯỜI SẼ VÔ CÙNG VÔ TẬN.”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  <a:ea typeface="+mn-ea"/>
              <a:cs typeface="+mn-cs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9A90D768-227D-44C4-B339-B3EABCF9AA37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2.	“MỪNG VUI LÊN, HỠI ĐẤNG … … …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  <a:ea typeface="+mn-ea"/>
              <a:cs typeface="+mn-cs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88D8FCED-31E1-4000-85FF-DEE00ED79D60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3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6.	QUYỀN NĂNG ĐẤNG … … SẼ TỎA BÓNG TRÊN BÀ</a:t>
            </a:r>
            <a:endParaRPr lang="en-US" sz="3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80E24BF1-256A-4270-8FEB-5DF602ECEFC3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3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	THIÊN CHÚA SAI SỨ THẦN GÁP-RI-EN ĐẾN GẶP MỘT … … ĐÃ THÀNH HÔN VỚI MỘT NGƯỜI TÊN LÀ GIU-SE.</a:t>
            </a:r>
            <a:endParaRPr lang="en-US" sz="3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1E2E783D-2842-4637-83D6-F4BE75AC266D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3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5.	THÁNH THẦN SẼ NGỰ XUỐNG TRÊN BÀ, VÀ QUYỀN NĂNG ĐẤNG TỐI CAO SẼ … … TRÊN BÀ.</a:t>
            </a:r>
            <a:endParaRPr lang="en-US" sz="3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88D2A7FC-2978-467F-80DB-359477980A82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36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	ĐỨC CHÚA … … BÀ.”</a:t>
            </a:r>
            <a:endParaRPr lang="en-US" sz="36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5F04636-0413-44FF-A854-305F5F8C0D79}"/>
              </a:ext>
            </a:extLst>
          </p:cNvPr>
          <p:cNvSpPr/>
          <p:nvPr/>
        </p:nvSpPr>
        <p:spPr>
          <a:xfrm>
            <a:off x="1438274" y="70948"/>
            <a:ext cx="892644" cy="7921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54AAD10-14A4-4950-848E-E4E2EB651C36}"/>
              </a:ext>
            </a:extLst>
          </p:cNvPr>
          <p:cNvSpPr/>
          <p:nvPr/>
        </p:nvSpPr>
        <p:spPr>
          <a:xfrm>
            <a:off x="2334126" y="70947"/>
            <a:ext cx="892644" cy="7921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20D13C9D-853F-42A5-A71C-094D5C647E52}"/>
              </a:ext>
            </a:extLst>
          </p:cNvPr>
          <p:cNvSpPr/>
          <p:nvPr/>
        </p:nvSpPr>
        <p:spPr>
          <a:xfrm>
            <a:off x="3229978" y="70946"/>
            <a:ext cx="892644" cy="7921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29E827BA-D835-45ED-8AB9-39476AA94F57}"/>
              </a:ext>
            </a:extLst>
          </p:cNvPr>
          <p:cNvSpPr/>
          <p:nvPr/>
        </p:nvSpPr>
        <p:spPr>
          <a:xfrm>
            <a:off x="4125830" y="70945"/>
            <a:ext cx="892644" cy="7921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77D894DB-DE8D-4802-9B8A-5691D935B966}"/>
              </a:ext>
            </a:extLst>
          </p:cNvPr>
          <p:cNvSpPr/>
          <p:nvPr/>
        </p:nvSpPr>
        <p:spPr>
          <a:xfrm>
            <a:off x="5005447" y="70947"/>
            <a:ext cx="892644" cy="7921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998927F0-495C-4818-B534-6CC346BF4F59}"/>
              </a:ext>
            </a:extLst>
          </p:cNvPr>
          <p:cNvSpPr/>
          <p:nvPr/>
        </p:nvSpPr>
        <p:spPr>
          <a:xfrm>
            <a:off x="5901299" y="70946"/>
            <a:ext cx="892644" cy="7921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882C9238-D48D-4D6B-84BE-32CA445FBE1D}"/>
              </a:ext>
            </a:extLst>
          </p:cNvPr>
          <p:cNvSpPr/>
          <p:nvPr/>
        </p:nvSpPr>
        <p:spPr>
          <a:xfrm>
            <a:off x="6797151" y="70945"/>
            <a:ext cx="892644" cy="7921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17AE1ACA-CB05-4D64-9A2A-DD969FD24269}"/>
              </a:ext>
            </a:extLst>
          </p:cNvPr>
          <p:cNvSpPr/>
          <p:nvPr/>
        </p:nvSpPr>
        <p:spPr>
          <a:xfrm>
            <a:off x="7693003" y="70944"/>
            <a:ext cx="892644" cy="7921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0CA609A0-48C1-498A-AED5-569ED9B82EED}"/>
              </a:ext>
            </a:extLst>
          </p:cNvPr>
          <p:cNvSpPr/>
          <p:nvPr/>
        </p:nvSpPr>
        <p:spPr>
          <a:xfrm>
            <a:off x="8590550" y="70946"/>
            <a:ext cx="892644" cy="7921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C52D202F-CA22-40B4-BFF7-CA2D63A47A76}"/>
              </a:ext>
            </a:extLst>
          </p:cNvPr>
          <p:cNvSpPr/>
          <p:nvPr/>
        </p:nvSpPr>
        <p:spPr>
          <a:xfrm>
            <a:off x="9486402" y="70945"/>
            <a:ext cx="892644" cy="7921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A5F1DE12-6C72-49B7-825F-62983A14148A}"/>
              </a:ext>
            </a:extLst>
          </p:cNvPr>
          <p:cNvSpPr/>
          <p:nvPr/>
        </p:nvSpPr>
        <p:spPr>
          <a:xfrm>
            <a:off x="1438274" y="869199"/>
            <a:ext cx="892644" cy="7921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058AF278-D929-4491-A329-BDBD8A321349}"/>
              </a:ext>
            </a:extLst>
          </p:cNvPr>
          <p:cNvSpPr/>
          <p:nvPr/>
        </p:nvSpPr>
        <p:spPr>
          <a:xfrm>
            <a:off x="2334126" y="869198"/>
            <a:ext cx="892644" cy="7921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0D3DBE28-A9FC-44BA-AE75-EEAD9060C7E9}"/>
              </a:ext>
            </a:extLst>
          </p:cNvPr>
          <p:cNvSpPr/>
          <p:nvPr/>
        </p:nvSpPr>
        <p:spPr>
          <a:xfrm>
            <a:off x="3229978" y="869197"/>
            <a:ext cx="892644" cy="7921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ACC1F20C-2EAA-4795-84D6-527F66153C33}"/>
              </a:ext>
            </a:extLst>
          </p:cNvPr>
          <p:cNvSpPr/>
          <p:nvPr/>
        </p:nvSpPr>
        <p:spPr>
          <a:xfrm>
            <a:off x="4125830" y="869196"/>
            <a:ext cx="892644" cy="7921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2C1AF499-DF1C-4B40-B2B8-D9324A8A4C67}"/>
              </a:ext>
            </a:extLst>
          </p:cNvPr>
          <p:cNvSpPr/>
          <p:nvPr/>
        </p:nvSpPr>
        <p:spPr>
          <a:xfrm>
            <a:off x="5005447" y="869198"/>
            <a:ext cx="892644" cy="7921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E56DEC75-611B-4242-8F01-6589D57C742D}"/>
              </a:ext>
            </a:extLst>
          </p:cNvPr>
          <p:cNvSpPr/>
          <p:nvPr/>
        </p:nvSpPr>
        <p:spPr>
          <a:xfrm>
            <a:off x="5901299" y="869197"/>
            <a:ext cx="892644" cy="7921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37E0B4AB-3787-40EE-A073-8D7543FEEE60}"/>
              </a:ext>
            </a:extLst>
          </p:cNvPr>
          <p:cNvSpPr/>
          <p:nvPr/>
        </p:nvSpPr>
        <p:spPr>
          <a:xfrm>
            <a:off x="6797151" y="869196"/>
            <a:ext cx="892644" cy="7921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9CBC677E-2852-4FE9-B894-23FF3B2E8C68}"/>
              </a:ext>
            </a:extLst>
          </p:cNvPr>
          <p:cNvSpPr/>
          <p:nvPr/>
        </p:nvSpPr>
        <p:spPr>
          <a:xfrm>
            <a:off x="7693003" y="869195"/>
            <a:ext cx="892644" cy="7921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24F00131-48D4-48D8-8262-6715F8716E58}"/>
              </a:ext>
            </a:extLst>
          </p:cNvPr>
          <p:cNvSpPr/>
          <p:nvPr/>
        </p:nvSpPr>
        <p:spPr>
          <a:xfrm>
            <a:off x="8590550" y="869197"/>
            <a:ext cx="892644" cy="7921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C9522C5E-3547-4E8B-AE27-529CB1C78FB4}"/>
              </a:ext>
            </a:extLst>
          </p:cNvPr>
          <p:cNvSpPr/>
          <p:nvPr/>
        </p:nvSpPr>
        <p:spPr>
          <a:xfrm>
            <a:off x="1438274" y="1667450"/>
            <a:ext cx="892644" cy="7921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E004F714-D749-4A40-95D9-8374FD20E588}"/>
              </a:ext>
            </a:extLst>
          </p:cNvPr>
          <p:cNvSpPr/>
          <p:nvPr/>
        </p:nvSpPr>
        <p:spPr>
          <a:xfrm>
            <a:off x="2334126" y="1667449"/>
            <a:ext cx="892644" cy="7921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9F81A2D7-A026-4AB6-A63F-4FC60B4856AC}"/>
              </a:ext>
            </a:extLst>
          </p:cNvPr>
          <p:cNvSpPr/>
          <p:nvPr/>
        </p:nvSpPr>
        <p:spPr>
          <a:xfrm>
            <a:off x="3229978" y="1667448"/>
            <a:ext cx="892644" cy="7921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EC23708D-E140-456A-8C76-5A716C2BE480}"/>
              </a:ext>
            </a:extLst>
          </p:cNvPr>
          <p:cNvSpPr/>
          <p:nvPr/>
        </p:nvSpPr>
        <p:spPr>
          <a:xfrm>
            <a:off x="4125830" y="1667447"/>
            <a:ext cx="892644" cy="7921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B08776EE-D4F9-4BEE-A46B-D2E7FD7AA762}"/>
              </a:ext>
            </a:extLst>
          </p:cNvPr>
          <p:cNvSpPr/>
          <p:nvPr/>
        </p:nvSpPr>
        <p:spPr>
          <a:xfrm>
            <a:off x="5005447" y="1667449"/>
            <a:ext cx="892644" cy="7921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8F2EF042-08E8-4D3B-81D3-6C354DDCB42A}"/>
              </a:ext>
            </a:extLst>
          </p:cNvPr>
          <p:cNvSpPr/>
          <p:nvPr/>
        </p:nvSpPr>
        <p:spPr>
          <a:xfrm>
            <a:off x="5901299" y="1667448"/>
            <a:ext cx="892644" cy="7921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37736BFB-B5D3-4333-9FC2-C271EC6708C4}"/>
              </a:ext>
            </a:extLst>
          </p:cNvPr>
          <p:cNvSpPr/>
          <p:nvPr/>
        </p:nvSpPr>
        <p:spPr>
          <a:xfrm>
            <a:off x="6797151" y="1667447"/>
            <a:ext cx="892644" cy="7921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D8D4CAA4-BFAF-410A-92FA-2A3BFB9E02AA}"/>
              </a:ext>
            </a:extLst>
          </p:cNvPr>
          <p:cNvSpPr/>
          <p:nvPr/>
        </p:nvSpPr>
        <p:spPr>
          <a:xfrm>
            <a:off x="3229978" y="2465699"/>
            <a:ext cx="892644" cy="7921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7B217D8D-F2A2-4C33-83D3-30D2CDD6A859}"/>
              </a:ext>
            </a:extLst>
          </p:cNvPr>
          <p:cNvSpPr/>
          <p:nvPr/>
        </p:nvSpPr>
        <p:spPr>
          <a:xfrm>
            <a:off x="4125830" y="2465698"/>
            <a:ext cx="892644" cy="7921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0BF60D15-0C62-4DEE-9E3E-D25ABFAEFC33}"/>
              </a:ext>
            </a:extLst>
          </p:cNvPr>
          <p:cNvSpPr/>
          <p:nvPr/>
        </p:nvSpPr>
        <p:spPr>
          <a:xfrm>
            <a:off x="5005447" y="2465700"/>
            <a:ext cx="892644" cy="7921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AF19B782-3173-4885-A994-60104169FEBC}"/>
              </a:ext>
            </a:extLst>
          </p:cNvPr>
          <p:cNvSpPr/>
          <p:nvPr/>
        </p:nvSpPr>
        <p:spPr>
          <a:xfrm>
            <a:off x="5901299" y="2465699"/>
            <a:ext cx="892644" cy="7921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ED70EFD4-9126-4411-83AB-02A601C79157}"/>
              </a:ext>
            </a:extLst>
          </p:cNvPr>
          <p:cNvSpPr/>
          <p:nvPr/>
        </p:nvSpPr>
        <p:spPr>
          <a:xfrm>
            <a:off x="6797151" y="2465698"/>
            <a:ext cx="892644" cy="7921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FF508B45-F944-4D3F-93DE-7382263C97F7}"/>
              </a:ext>
            </a:extLst>
          </p:cNvPr>
          <p:cNvSpPr/>
          <p:nvPr/>
        </p:nvSpPr>
        <p:spPr>
          <a:xfrm>
            <a:off x="3229978" y="3263950"/>
            <a:ext cx="892644" cy="7921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0573CC86-3FC8-41C9-8DDF-3CC4EFAD7266}"/>
              </a:ext>
            </a:extLst>
          </p:cNvPr>
          <p:cNvSpPr/>
          <p:nvPr/>
        </p:nvSpPr>
        <p:spPr>
          <a:xfrm>
            <a:off x="4125830" y="3263949"/>
            <a:ext cx="892644" cy="7921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C7817128-584D-4157-8DBE-E5EE17F41FAB}"/>
              </a:ext>
            </a:extLst>
          </p:cNvPr>
          <p:cNvSpPr/>
          <p:nvPr/>
        </p:nvSpPr>
        <p:spPr>
          <a:xfrm>
            <a:off x="5005447" y="3263951"/>
            <a:ext cx="892644" cy="7921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0DD0ACE2-33A8-4CB3-AA0A-2E1B2498AEBA}"/>
              </a:ext>
            </a:extLst>
          </p:cNvPr>
          <p:cNvSpPr/>
          <p:nvPr/>
        </p:nvSpPr>
        <p:spPr>
          <a:xfrm>
            <a:off x="5901299" y="3263950"/>
            <a:ext cx="892644" cy="7921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5E296848-3A0E-4345-9E76-C31B734D1F9B}"/>
              </a:ext>
            </a:extLst>
          </p:cNvPr>
          <p:cNvSpPr/>
          <p:nvPr/>
        </p:nvSpPr>
        <p:spPr>
          <a:xfrm>
            <a:off x="6797151" y="3263949"/>
            <a:ext cx="892644" cy="7921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B3A941B5-8141-4278-B9C8-D170F31CDB6D}"/>
              </a:ext>
            </a:extLst>
          </p:cNvPr>
          <p:cNvSpPr/>
          <p:nvPr/>
        </p:nvSpPr>
        <p:spPr>
          <a:xfrm>
            <a:off x="7693003" y="3263948"/>
            <a:ext cx="892644" cy="7921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25A8471C-DF6E-4027-B65F-5A2D0AB04400}"/>
              </a:ext>
            </a:extLst>
          </p:cNvPr>
          <p:cNvSpPr/>
          <p:nvPr/>
        </p:nvSpPr>
        <p:spPr>
          <a:xfrm>
            <a:off x="8590550" y="3263950"/>
            <a:ext cx="892644" cy="7921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54AF402E-9042-454F-A40B-10BC1D7BFB47}"/>
              </a:ext>
            </a:extLst>
          </p:cNvPr>
          <p:cNvSpPr/>
          <p:nvPr/>
        </p:nvSpPr>
        <p:spPr>
          <a:xfrm>
            <a:off x="2334126" y="4062202"/>
            <a:ext cx="892644" cy="7921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FCD44381-E092-4308-ABD0-53E32C778019}"/>
              </a:ext>
            </a:extLst>
          </p:cNvPr>
          <p:cNvSpPr/>
          <p:nvPr/>
        </p:nvSpPr>
        <p:spPr>
          <a:xfrm>
            <a:off x="3229978" y="4062201"/>
            <a:ext cx="892644" cy="7921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987C0321-E8D0-4E01-B00E-890C37FB8583}"/>
              </a:ext>
            </a:extLst>
          </p:cNvPr>
          <p:cNvSpPr/>
          <p:nvPr/>
        </p:nvSpPr>
        <p:spPr>
          <a:xfrm>
            <a:off x="4125830" y="4062200"/>
            <a:ext cx="892644" cy="7921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8531F7AE-4B3E-4BA3-AB4E-0BE51A88B346}"/>
              </a:ext>
            </a:extLst>
          </p:cNvPr>
          <p:cNvSpPr/>
          <p:nvPr/>
        </p:nvSpPr>
        <p:spPr>
          <a:xfrm>
            <a:off x="5005447" y="4062202"/>
            <a:ext cx="892644" cy="7921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BC8B3AF4-E451-4CFB-8020-95E9B02C5F93}"/>
              </a:ext>
            </a:extLst>
          </p:cNvPr>
          <p:cNvSpPr/>
          <p:nvPr/>
        </p:nvSpPr>
        <p:spPr>
          <a:xfrm>
            <a:off x="5901299" y="4062201"/>
            <a:ext cx="892644" cy="7921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F794FB34-C267-4587-9FED-9E701D3E5E9C}"/>
              </a:ext>
            </a:extLst>
          </p:cNvPr>
          <p:cNvSpPr/>
          <p:nvPr/>
        </p:nvSpPr>
        <p:spPr>
          <a:xfrm>
            <a:off x="6797151" y="4062200"/>
            <a:ext cx="892644" cy="7921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5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4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7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0" dur="1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3" dur="1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6" dur="1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9" dur="1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2" dur="1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5" dur="1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8" dur="1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1" dur="1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5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6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1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0" dur="1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3" dur="1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6" dur="1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9" dur="1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2" dur="1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5" dur="1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8" dur="1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1" dur="1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4" dur="1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1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4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9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8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5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0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3" dur="1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6" dur="1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9" dur="1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2" dur="1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5" dur="1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2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4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5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7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9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0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4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5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7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9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0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1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4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5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6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7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9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0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1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5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6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1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4" dur="1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7" dur="1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0" dur="1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3" dur="1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6" dur="1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9" dur="1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2" dur="1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9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5" fill="hold">
                      <p:stCondLst>
                        <p:cond delay="0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9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1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2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3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6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7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9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1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2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3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4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6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7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8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9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1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2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3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4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6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7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8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3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6" dur="1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9" dur="1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2" dur="1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5" dur="1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8" dur="1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1" dur="1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5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4" fill="hold">
                      <p:stCondLst>
                        <p:cond delay="0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8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0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1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5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6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5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0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1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0" dur="1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3" dur="1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6" dur="1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9" dur="1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2" dur="1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5" dur="1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8" dur="1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91" grpId="0" animBg="1"/>
      <p:bldP spid="91" grpId="1" animBg="1"/>
      <p:bldP spid="99" grpId="0" animBg="1"/>
      <p:bldP spid="99" grpId="1" animBg="1"/>
      <p:bldP spid="120" grpId="0" animBg="1"/>
      <p:bldP spid="120" grpId="1" animBg="1"/>
      <p:bldP spid="100" grpId="0" animBg="1"/>
      <p:bldP spid="100" grpId="1" animBg="1"/>
      <p:bldP spid="119" grpId="0" animBg="1"/>
      <p:bldP spid="119" grpId="1" animBg="1"/>
      <p:bldP spid="118" grpId="0" animBg="1"/>
      <p:bldP spid="118" grpId="1" animBg="1"/>
      <p:bldP spid="17" grpId="0" animBg="1"/>
      <p:bldP spid="17" grpId="1" animBg="1"/>
      <p:bldP spid="18" grpId="0" animBg="1"/>
      <p:bldP spid="18" grpId="1" animBg="1"/>
      <p:bldP spid="122" grpId="0" animBg="1"/>
      <p:bldP spid="122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  <p:bldP spid="154" grpId="0" animBg="1"/>
      <p:bldP spid="154" grpId="1" animBg="1"/>
      <p:bldP spid="155" grpId="0" animBg="1"/>
      <p:bldP spid="155" grpId="1" animBg="1"/>
      <p:bldP spid="156" grpId="0" animBg="1"/>
      <p:bldP spid="156" grpId="1" animBg="1"/>
      <p:bldP spid="157" grpId="0" animBg="1"/>
      <p:bldP spid="157" grpId="1" animBg="1"/>
      <p:bldP spid="158" grpId="0" animBg="1"/>
      <p:bldP spid="158" grpId="1" animBg="1"/>
      <p:bldP spid="164" grpId="0" animBg="1"/>
      <p:bldP spid="164" grpId="1" animBg="1"/>
      <p:bldP spid="165" grpId="0" animBg="1"/>
      <p:bldP spid="165" grpId="1" animBg="1"/>
      <p:bldP spid="166" grpId="0" animBg="1"/>
      <p:bldP spid="166" grpId="1" animBg="1"/>
      <p:bldP spid="167" grpId="0" animBg="1"/>
      <p:bldP spid="167" grpId="1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173" grpId="0" animBg="1"/>
      <p:bldP spid="173" grpId="1" animBg="1"/>
      <p:bldP spid="174" grpId="0" animBg="1"/>
      <p:bldP spid="174" grpId="1" animBg="1"/>
      <p:bldP spid="175" grpId="0" animBg="1"/>
      <p:bldP spid="175" grpId="1" animBg="1"/>
      <p:bldP spid="176" grpId="0" animBg="1"/>
      <p:bldP spid="176" grpId="1" animBg="1"/>
      <p:bldP spid="177" grpId="0" animBg="1"/>
      <p:bldP spid="177" grpId="1" animBg="1"/>
      <p:bldP spid="178" grpId="0" animBg="1"/>
      <p:bldP spid="178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DCA2C0E7-7A17-45D2-8D21-7AB7604638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27C4CD0-01DC-4958-AC1E-E44342C067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026728"/>
              </p:ext>
            </p:extLst>
          </p:nvPr>
        </p:nvGraphicFramePr>
        <p:xfrm>
          <a:off x="415925" y="390524"/>
          <a:ext cx="11290300" cy="5991228"/>
        </p:xfrm>
        <a:graphic>
          <a:graphicData uri="http://schemas.openxmlformats.org/drawingml/2006/table">
            <a:tbl>
              <a:tblPr firstRow="1" firstCol="1" bandRow="1"/>
              <a:tblGrid>
                <a:gridCol w="1129030">
                  <a:extLst>
                    <a:ext uri="{9D8B030D-6E8A-4147-A177-3AD203B41FA5}">
                      <a16:colId xmlns:a16="http://schemas.microsoft.com/office/drawing/2014/main" val="3024304672"/>
                    </a:ext>
                  </a:extLst>
                </a:gridCol>
                <a:gridCol w="1129030">
                  <a:extLst>
                    <a:ext uri="{9D8B030D-6E8A-4147-A177-3AD203B41FA5}">
                      <a16:colId xmlns:a16="http://schemas.microsoft.com/office/drawing/2014/main" val="3358168781"/>
                    </a:ext>
                  </a:extLst>
                </a:gridCol>
                <a:gridCol w="1129030">
                  <a:extLst>
                    <a:ext uri="{9D8B030D-6E8A-4147-A177-3AD203B41FA5}">
                      <a16:colId xmlns:a16="http://schemas.microsoft.com/office/drawing/2014/main" val="77139637"/>
                    </a:ext>
                  </a:extLst>
                </a:gridCol>
                <a:gridCol w="1129030">
                  <a:extLst>
                    <a:ext uri="{9D8B030D-6E8A-4147-A177-3AD203B41FA5}">
                      <a16:colId xmlns:a16="http://schemas.microsoft.com/office/drawing/2014/main" val="3688807015"/>
                    </a:ext>
                  </a:extLst>
                </a:gridCol>
                <a:gridCol w="1129030">
                  <a:extLst>
                    <a:ext uri="{9D8B030D-6E8A-4147-A177-3AD203B41FA5}">
                      <a16:colId xmlns:a16="http://schemas.microsoft.com/office/drawing/2014/main" val="1493656953"/>
                    </a:ext>
                  </a:extLst>
                </a:gridCol>
                <a:gridCol w="1129030">
                  <a:extLst>
                    <a:ext uri="{9D8B030D-6E8A-4147-A177-3AD203B41FA5}">
                      <a16:colId xmlns:a16="http://schemas.microsoft.com/office/drawing/2014/main" val="458663971"/>
                    </a:ext>
                  </a:extLst>
                </a:gridCol>
                <a:gridCol w="1129030">
                  <a:extLst>
                    <a:ext uri="{9D8B030D-6E8A-4147-A177-3AD203B41FA5}">
                      <a16:colId xmlns:a16="http://schemas.microsoft.com/office/drawing/2014/main" val="3199590197"/>
                    </a:ext>
                  </a:extLst>
                </a:gridCol>
                <a:gridCol w="1129030">
                  <a:extLst>
                    <a:ext uri="{9D8B030D-6E8A-4147-A177-3AD203B41FA5}">
                      <a16:colId xmlns:a16="http://schemas.microsoft.com/office/drawing/2014/main" val="3317185851"/>
                    </a:ext>
                  </a:extLst>
                </a:gridCol>
                <a:gridCol w="1129030">
                  <a:extLst>
                    <a:ext uri="{9D8B030D-6E8A-4147-A177-3AD203B41FA5}">
                      <a16:colId xmlns:a16="http://schemas.microsoft.com/office/drawing/2014/main" val="2129572594"/>
                    </a:ext>
                  </a:extLst>
                </a:gridCol>
                <a:gridCol w="1129030">
                  <a:extLst>
                    <a:ext uri="{9D8B030D-6E8A-4147-A177-3AD203B41FA5}">
                      <a16:colId xmlns:a16="http://schemas.microsoft.com/office/drawing/2014/main" val="2700147372"/>
                    </a:ext>
                  </a:extLst>
                </a:gridCol>
              </a:tblGrid>
              <a:tr h="9985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Ế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en-US" sz="5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Ờ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767290"/>
                  </a:ext>
                </a:extLst>
              </a:tr>
              <a:tr h="9985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Ầ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Â</a:t>
                      </a:r>
                      <a:endParaRPr lang="en-US" sz="5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Ủ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9379771"/>
                  </a:ext>
                </a:extLst>
              </a:tr>
              <a:tr h="9985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5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Ữ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0357709"/>
                  </a:ext>
                </a:extLst>
              </a:tr>
              <a:tr h="9985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Ở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5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Ù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7089444"/>
                  </a:ext>
                </a:extLst>
              </a:tr>
              <a:tr h="9985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en-US" sz="5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Ó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8017135"/>
                  </a:ext>
                </a:extLst>
              </a:tr>
              <a:tr h="9985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Ố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5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3741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0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49248" y="1591055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Ngày sinh Đức Giê-su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Về việc cưu mang Con Thiên Chúa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Bà Ê-li-sa-bét có thai 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Thăm hỏi Đức Mẹ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3642121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Về việc cưu mang Con Thiên Chúa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Sứ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thần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Gáp-ri-en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loan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báo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cho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Mẹ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điều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gì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Vì Đức Mẹ quyền phép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Vì Đức Mẹ chưa kết hôn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Vì Đức Mẹ sống theo luật Chúa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Vì Đức Mẹ xinh đẹp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4508899"/>
            <a:ext cx="12240885" cy="806786"/>
            <a:chOff x="-1896924" y="4689645"/>
            <a:chExt cx="10566931" cy="691521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6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Vì Đức Mẹ sống theo luật Chúa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Vì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sao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Mẹ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được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diễm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phúc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cưu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mang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Giê-su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3021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Làm việc bác ái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Đi học giáo lý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Đi xưng tội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Lần hạt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5372826"/>
            <a:ext cx="12240885" cy="802962"/>
            <a:chOff x="-1896924" y="4687202"/>
            <a:chExt cx="10566931" cy="688243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87202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Lần hạt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Cách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hữu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hiệu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nhất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để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cầu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nguyện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cùng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Mẹ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gì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8099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1 kinh lạy cha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10 kinh kính mừng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1 kinh sáng danh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Đọc lần lượt cả 3 kinh trên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5363301"/>
            <a:ext cx="12240885" cy="802962"/>
            <a:chOff x="-1896924" y="4687202"/>
            <a:chExt cx="10566931" cy="688243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87202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Đọc lần lượt cả 3 kinh trên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Khi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lần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hạt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đọc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những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kinh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nào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8970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572001" y="111512"/>
            <a:ext cx="7293929" cy="5584438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277639" y="1257022"/>
            <a:ext cx="6206078" cy="32564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vi-VN" sz="66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Em thường lần hạt khi nào?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thì Thiên Chúa sai sứ thần Gáp-ri-en đến một thành miền Ga-li-lê, gọi là Na-da-rét,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633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gặp một trinh nữ đã thành hôn với một người tên là Giu-se, thuộc dòng dõi vua Đa-vít. Trinh nữ ấy tên là Ma-ri-a.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058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Sứ thần vào nhà trinh nữ và nói: “Mừng vui lên, hỡi Đấng đầy ân sủng, Đức Chúa ở cùng bà.”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969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Nghe lời ấy, bà rất bối rối, và tự hỏi lời chào như vậy có nghĩa gì.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984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Sứ thần liền nói :“Thưa bà Ma-ri-a, xin đừng sợ, vì bà được đẹp lòng Thiên Chúa.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800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1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Này đây bà sẽ thụ thai, sinh hạ một con trai, và đặt tên là Giê-su. Người sẽ nên cao cả, và sẽ được gọi là Con Đấng Tối Cao.</a:t>
            </a:r>
            <a:endParaRPr lang="en-US" sz="71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376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Đức Chúa là Thiên Chúa sẽ ban cho Người ngai vàng vua Đa-vít, tổ tiên Người.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259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844</Words>
  <Application>Microsoft Office PowerPoint</Application>
  <PresentationFormat>Widescreen</PresentationFormat>
  <Paragraphs>222</Paragraphs>
  <Slides>27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Algerian</vt:lpstr>
      <vt:lpstr>Arial</vt:lpstr>
      <vt:lpstr>Arial (Body)</vt:lpstr>
      <vt:lpstr>Calibri</vt:lpstr>
      <vt:lpstr>Calibri Light</vt:lpstr>
      <vt:lpstr>Montserrat SemiBold</vt:lpstr>
      <vt:lpstr>Tahoma</vt:lpstr>
      <vt:lpstr>Times New Roman</vt:lpstr>
      <vt:lpstr>Verdana</vt:lpstr>
      <vt:lpstr>Office Theme</vt:lpstr>
      <vt:lpstr>1_Office Theme</vt:lpstr>
      <vt:lpstr>PowerPoint Presentation</vt:lpstr>
      <vt:lpstr>PowerPoint Presentation</vt:lpstr>
      <vt:lpstr>thì Thiên Chúa sai sứ thần Gáp-ri-en đến một thành miền Ga-li-lê, gọi là Na-da-rét,</vt:lpstr>
      <vt:lpstr>gặp một trinh nữ đã thành hôn với một người tên là Giu-se, thuộc dòng dõi vua Đa-vít. Trinh nữ ấy tên là Ma-ri-a.</vt:lpstr>
      <vt:lpstr>Sứ thần vào nhà trinh nữ và nói: “Mừng vui lên, hỡi Đấng đầy ân sủng, Đức Chúa ở cùng bà.” </vt:lpstr>
      <vt:lpstr>Nghe lời ấy, bà rất bối rối, và tự hỏi lời chào như vậy có nghĩa gì.</vt:lpstr>
      <vt:lpstr>Sứ thần liền nói :“Thưa bà Ma-ri-a, xin đừng sợ, vì bà được đẹp lòng Thiên Chúa. </vt:lpstr>
      <vt:lpstr>Này đây bà sẽ thụ thai, sinh hạ một con trai, và đặt tên là Giê-su. Người sẽ nên cao cả, và sẽ được gọi là Con Đấng Tối Cao.</vt:lpstr>
      <vt:lpstr>Đức Chúa là Thiên Chúa sẽ ban cho Người ngai vàng vua Đa-vít, tổ tiên Người. </vt:lpstr>
      <vt:lpstr>Người sẽ trị vì nhà Gia-cóp đến muôn đời, và triều đại của Người sẽ vô cùng vô tận.”</vt:lpstr>
      <vt:lpstr>Bà Ma-ri-a thưa với sứ thần: “Việc ấy sẽ xảy ra thế nào, vì tôi không biết đến việc vợ chồng?”</vt:lpstr>
      <vt:lpstr>Sứ thần đáp: “Thánh Thần sẽ ngự xuống trên bà, và quyền năng Đấng Tối Cao sẽ toả bóng trên bà;</vt:lpstr>
      <vt:lpstr>vì thế, Đấng Thánh sắp sinh ra sẽ được gọi là Con Thiên Chúa.</vt:lpstr>
      <vt:lpstr>Kìa bà Ê-li-sa-bét, người họ hàng với bà, tuy già rồi, mà cũng đang cưu mang một người con trai: </vt:lpstr>
      <vt:lpstr>bà ấy vẫn bị mang tiếng là hiếm hoi, mà nay đã có thai được sáu tháng,</vt:lpstr>
      <vt:lpstr>vì đối với Thiên Chúa, không có gì là không thể làm được.”</vt:lpstr>
      <vt:lpstr>Bấy giờ bà Ma-ri-a nói với sứ thần: “Vâng, tôi đây là nữ tỳ của Chúa, xin Người thực hiện cho tôi như lời sứ thần nói.”</vt:lpstr>
      <vt:lpstr>Rồi sứ thần từ biệt ra đi.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7</cp:revision>
  <dcterms:created xsi:type="dcterms:W3CDTF">2020-10-02T13:18:22Z</dcterms:created>
  <dcterms:modified xsi:type="dcterms:W3CDTF">2020-10-02T14:55:15Z</dcterms:modified>
</cp:coreProperties>
</file>