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1" r:id="rId15"/>
    <p:sldId id="340" r:id="rId16"/>
    <p:sldId id="342" r:id="rId17"/>
    <p:sldId id="346" r:id="rId18"/>
    <p:sldId id="343" r:id="rId19"/>
    <p:sldId id="344" r:id="rId20"/>
    <p:sldId id="293" r:id="rId21"/>
    <p:sldId id="294" r:id="rId22"/>
    <p:sldId id="327" r:id="rId23"/>
    <p:sldId id="260" r:id="rId24"/>
    <p:sldId id="308" r:id="rId25"/>
    <p:sldId id="347" r:id="rId26"/>
    <p:sldId id="348" r:id="rId27"/>
    <p:sldId id="349" r:id="rId28"/>
    <p:sldId id="29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B8495-882E-49D3-8EC6-5C31F4F3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CA9CA-A9B0-49AA-AA07-E95CD3CB3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9E8B6-1C00-4774-9E9D-3F978897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86A5D-DEE5-451F-B5C6-96A4DC96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A2225-DC04-4A7D-8CB6-EC913B2D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3064-2DAA-4FEA-AD98-EEAD5ED6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04F2E-191F-461D-9BD6-9F359924A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0BC50-9F01-44FF-B53E-BA6D3DD5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5058C-0C12-45B3-A9C8-79744EF1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B080A-94E4-4D05-AD3C-4E90C9F2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CADC8-ACFA-407F-881B-385F84CA5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93080-6DD0-43BC-BEF1-231345F42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F89EA-5132-4A8A-8620-AF824A96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60F2A-0CF3-4F06-8C0F-16BCD0EE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0DF61-794B-4E9E-8FEF-B7CC1872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9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3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7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96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64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5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CAE6-1A68-45AF-B9AD-EEA1D73E1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165DE-D145-4394-8413-E0AB5B439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38B1-1042-4284-AEE0-6217C080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A7FCD-4F79-45E8-A589-AE69BE601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6D9E1-63DA-46BE-B53E-D2A97FC5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79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8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2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3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044E-A9D0-4A08-B8ED-1685408A8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EBDC2-04FD-4C83-8AD8-BE00CC626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AE163-DAA0-4B8E-A60A-5105F13D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0DE59-A9A7-47A8-847C-91110750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B95A3-0558-4DCB-ACF3-2A34CDD4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31DD-0B33-4C5D-9B72-FB38E561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661B5-54B2-4FCA-A962-6E4EB2FDB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05017-545A-4CAF-BC3B-7AA067727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96131-E88B-492C-8B96-8CF09321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F7AC0-B927-4441-BDC1-F15B05FB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942A9-162A-43A7-BA8A-ACB39AC1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7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6A173-1AB7-41AB-8A4C-060E141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6FE8C-D0C6-4FE5-823B-EE3C4F4A8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2377C-9790-441A-A184-395A05962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BA22BA-F14B-4159-A38E-16C5484E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653C2A-A2D1-4DEC-82E8-853FA673C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60ABC-505C-4D66-997F-7258EEE04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87A2E-3AF5-4A87-AEEB-DFB44F88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93603-81FA-459A-9455-6058AFC8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B854D-B989-4A59-83D6-8CD8369BB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7DD057-81D8-41B8-B3F5-D26738CA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9637E-AB75-48B0-992E-2203BA40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07ACD-781B-46AD-91C9-9EA68329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1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4AF61-85E1-4FB8-9CF1-1144CBBB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3D6B0-810E-4378-8529-FDE3D0C2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41BDA-7782-4F04-89D1-6ACD68F2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5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03DD8-6CBE-433A-8D2B-4A541486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1386E-7F96-4633-8550-919DB725D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16E53-ECE0-4535-8D57-D3F557512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CD78C-2D74-4651-A2EC-141EA648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DC430-377E-468B-810B-0AD7D97F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08419-A108-481B-99D7-BCD0F621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D2448-F0FA-4AA6-848B-3B964262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C38C1-6C23-485F-99B9-E24E276F6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FCC5C-E26F-47CB-AF61-369FE85C4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7E6C9-15AE-4A05-BF9A-0F7E9772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AB323-6F7F-49C0-A588-6C7E3E06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CD081-7573-4321-83CF-5F7AB386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8A046-9B1A-412D-A25A-E7991BDEB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A01B8-6756-4C9A-AB2A-2EE4C68FA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0FCF1-345F-4030-A82D-E6D6BCDD8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92949-AAC6-47F1-9775-A074F53D7755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C2C36-4393-4B86-BE3D-E62E2F33C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7B768-4371-4A05-AD1F-139A85363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C3B91-719F-4808-9BC4-F2977C31B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8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 defTabSz="457200">
              <a:defRPr/>
            </a:pPr>
            <a:r>
              <a:rPr lang="en-US" sz="4400" b="1" kern="1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KÍNH TRỌNG THỂ LỄ ĐỨC MẸ MÂN CÔI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0110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MẸ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761897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LẦN HẠT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sẽ trị vì nhà Gia-cóp đến muôn đời, và triều đại của Người sẽ vô cùng vô tận.”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805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Bà Ma-ri-a thưa với sứ thần: “Việc ấy sẽ xảy ra thế nào, vì tôi không biết đến việc vợ chồng?”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8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Sứ thần đáp: “Thánh Thần sẽ ngự xuống trên bà, và quyền năng Đấng Tối Cao sẽ toả bóng trên bà;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2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thế, Đấng Thánh sắp sinh ra sẽ được gọi là Con Thiên Chúa.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05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Kìa bà Ê-li-sa-bét, người họ hàng với bà, tuy già rồi, mà cũng đang cưu mang một người con trai: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46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bà ấy vẫn bị mang tiếng là hiếm hoi, mà nay đã có thai được sáu tháng,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79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đối với Thiên Chúa, không có gì là không thể làm được.”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084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bà Ma-ri-a nói với sứ thần: “Vâng, tôi đây là nữ tỳ của Chúa, xin Người thực hiện cho tôi như lời sứ thần nói.”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0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sứ thần từ biệt ra đi.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8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bà Ê-li-sa-bét có thai được sáu tháng,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720925"/>
            <a:ext cx="12192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LU-CA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20848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100404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79960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59516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339072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4186282"/>
            <a:ext cx="593977" cy="60170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1062E1D-DA28-49A8-B01B-B534C7F94E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92013"/>
              </p:ext>
            </p:extLst>
          </p:nvPr>
        </p:nvGraphicFramePr>
        <p:xfrm>
          <a:off x="1438274" y="70948"/>
          <a:ext cx="8943980" cy="4777278"/>
        </p:xfrm>
        <a:graphic>
          <a:graphicData uri="http://schemas.openxmlformats.org/drawingml/2006/table">
            <a:tbl>
              <a:tblPr firstRow="1" firstCol="1" bandRow="1"/>
              <a:tblGrid>
                <a:gridCol w="894398">
                  <a:extLst>
                    <a:ext uri="{9D8B030D-6E8A-4147-A177-3AD203B41FA5}">
                      <a16:colId xmlns:a16="http://schemas.microsoft.com/office/drawing/2014/main" val="2441224690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2687017284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1546745654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4011023461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245354849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3661544994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4158616032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3018527990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321380164"/>
                    </a:ext>
                  </a:extLst>
                </a:gridCol>
                <a:gridCol w="894398">
                  <a:extLst>
                    <a:ext uri="{9D8B030D-6E8A-4147-A177-3AD203B41FA5}">
                      <a16:colId xmlns:a16="http://schemas.microsoft.com/office/drawing/2014/main" val="3103866391"/>
                    </a:ext>
                  </a:extLst>
                </a:gridCol>
              </a:tblGrid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359196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Ủ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718030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Ữ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619621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Ù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147996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Ỏ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95631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372760"/>
                  </a:ext>
                </a:extLst>
              </a:tr>
            </a:tbl>
          </a:graphicData>
        </a:graphic>
      </p:graphicFrame>
      <p:sp>
        <p:nvSpPr>
          <p:cNvPr id="91" name="Rectangle 90">
            <a:extLst>
              <a:ext uri="{FF2B5EF4-FFF2-40B4-BE49-F238E27FC236}">
                <a16:creationId xmlns:a16="http://schemas.microsoft.com/office/drawing/2014/main" id="{8E33686B-DE74-4BB1-A175-50DF02BD2787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>
                <a:solidFill>
                  <a:srgbClr val="FF0000"/>
                </a:solidFill>
                <a:latin typeface="Arial (Body)"/>
              </a:rPr>
              <a:t>1.	NGƯỜI SẼ TRỊ VÌ NHÀ GIA-CÓP … … …, VÀ TRIỀU ĐẠI CỦA NGƯỜI SẼ VÔ CÙNG VÔ TẬN.”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A90D768-227D-44C4-B339-B3EABCF9AA37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“MỪNG VUI LÊN, HỠI ĐẤNG … … …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8D8FCED-31E1-4000-85FF-DEE00ED79D60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QUYỀN NĂNG ĐẤNG … … SẼ TỎA BÓNG TRÊN BÀ</a:t>
            </a:r>
            <a:endParaRPr lang="en-US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E24BF1-256A-4270-8FEB-5DF602ECEFC3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THIÊN CHÚA SAI SỨ THẦN GÁP-RI-EN ĐẾN GẶP MỘT … … ĐÃ THÀNH HÔN VỚI MỘT NGƯỜI TÊN LÀ GIU-SE.</a:t>
            </a:r>
            <a:endParaRPr lang="en-US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E2E783D-2842-4637-83D6-F4BE75AC266D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THÁNH THẦN SẼ NGỰ XUỐNG TRÊN BÀ, VÀ QUYỀN NĂNG ĐẤNG TỐI CAO SẼ … … TRÊN BÀ.</a:t>
            </a:r>
            <a:endParaRPr lang="en-US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8D2A7FC-2978-467F-80DB-359477980A82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ĐỨC CHÚA … … BÀ.”</a:t>
            </a:r>
            <a:endParaRPr lang="en-US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F04636-0413-44FF-A854-305F5F8C0D79}"/>
              </a:ext>
            </a:extLst>
          </p:cNvPr>
          <p:cNvSpPr/>
          <p:nvPr/>
        </p:nvSpPr>
        <p:spPr>
          <a:xfrm>
            <a:off x="1438274" y="7094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4AAD10-14A4-4950-848E-E4E2EB651C36}"/>
              </a:ext>
            </a:extLst>
          </p:cNvPr>
          <p:cNvSpPr/>
          <p:nvPr/>
        </p:nvSpPr>
        <p:spPr>
          <a:xfrm>
            <a:off x="2334126" y="7094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0D13C9D-853F-42A5-A71C-094D5C647E52}"/>
              </a:ext>
            </a:extLst>
          </p:cNvPr>
          <p:cNvSpPr/>
          <p:nvPr/>
        </p:nvSpPr>
        <p:spPr>
          <a:xfrm>
            <a:off x="3229978" y="70946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29E827BA-D835-45ED-8AB9-39476AA94F57}"/>
              </a:ext>
            </a:extLst>
          </p:cNvPr>
          <p:cNvSpPr/>
          <p:nvPr/>
        </p:nvSpPr>
        <p:spPr>
          <a:xfrm>
            <a:off x="4125830" y="70945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7D894DB-DE8D-4802-9B8A-5691D935B966}"/>
              </a:ext>
            </a:extLst>
          </p:cNvPr>
          <p:cNvSpPr/>
          <p:nvPr/>
        </p:nvSpPr>
        <p:spPr>
          <a:xfrm>
            <a:off x="5005447" y="7094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98927F0-495C-4818-B534-6CC346BF4F59}"/>
              </a:ext>
            </a:extLst>
          </p:cNvPr>
          <p:cNvSpPr/>
          <p:nvPr/>
        </p:nvSpPr>
        <p:spPr>
          <a:xfrm>
            <a:off x="5901299" y="70946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82C9238-D48D-4D6B-84BE-32CA445FBE1D}"/>
              </a:ext>
            </a:extLst>
          </p:cNvPr>
          <p:cNvSpPr/>
          <p:nvPr/>
        </p:nvSpPr>
        <p:spPr>
          <a:xfrm>
            <a:off x="6797151" y="70945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7AE1ACA-CB05-4D64-9A2A-DD969FD24269}"/>
              </a:ext>
            </a:extLst>
          </p:cNvPr>
          <p:cNvSpPr/>
          <p:nvPr/>
        </p:nvSpPr>
        <p:spPr>
          <a:xfrm>
            <a:off x="7693003" y="70944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CA609A0-48C1-498A-AED5-569ED9B82EED}"/>
              </a:ext>
            </a:extLst>
          </p:cNvPr>
          <p:cNvSpPr/>
          <p:nvPr/>
        </p:nvSpPr>
        <p:spPr>
          <a:xfrm>
            <a:off x="8590550" y="70946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52D202F-CA22-40B4-BFF7-CA2D63A47A76}"/>
              </a:ext>
            </a:extLst>
          </p:cNvPr>
          <p:cNvSpPr/>
          <p:nvPr/>
        </p:nvSpPr>
        <p:spPr>
          <a:xfrm>
            <a:off x="9486402" y="70945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5F1DE12-6C72-49B7-825F-62983A14148A}"/>
              </a:ext>
            </a:extLst>
          </p:cNvPr>
          <p:cNvSpPr/>
          <p:nvPr/>
        </p:nvSpPr>
        <p:spPr>
          <a:xfrm>
            <a:off x="1438274" y="86919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58AF278-D929-4491-A329-BDBD8A321349}"/>
              </a:ext>
            </a:extLst>
          </p:cNvPr>
          <p:cNvSpPr/>
          <p:nvPr/>
        </p:nvSpPr>
        <p:spPr>
          <a:xfrm>
            <a:off x="2334126" y="86919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D3DBE28-A9FC-44BA-AE75-EEAD9060C7E9}"/>
              </a:ext>
            </a:extLst>
          </p:cNvPr>
          <p:cNvSpPr/>
          <p:nvPr/>
        </p:nvSpPr>
        <p:spPr>
          <a:xfrm>
            <a:off x="3229978" y="86919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ACC1F20C-2EAA-4795-84D6-527F66153C33}"/>
              </a:ext>
            </a:extLst>
          </p:cNvPr>
          <p:cNvSpPr/>
          <p:nvPr/>
        </p:nvSpPr>
        <p:spPr>
          <a:xfrm>
            <a:off x="4125830" y="869196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2C1AF499-DF1C-4B40-B2B8-D9324A8A4C67}"/>
              </a:ext>
            </a:extLst>
          </p:cNvPr>
          <p:cNvSpPr/>
          <p:nvPr/>
        </p:nvSpPr>
        <p:spPr>
          <a:xfrm>
            <a:off x="5005447" y="86919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56DEC75-611B-4242-8F01-6589D57C742D}"/>
              </a:ext>
            </a:extLst>
          </p:cNvPr>
          <p:cNvSpPr/>
          <p:nvPr/>
        </p:nvSpPr>
        <p:spPr>
          <a:xfrm>
            <a:off x="5901299" y="86919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7E0B4AB-3787-40EE-A073-8D7543FEEE60}"/>
              </a:ext>
            </a:extLst>
          </p:cNvPr>
          <p:cNvSpPr/>
          <p:nvPr/>
        </p:nvSpPr>
        <p:spPr>
          <a:xfrm>
            <a:off x="6797151" y="869196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CBC677E-2852-4FE9-B894-23FF3B2E8C68}"/>
              </a:ext>
            </a:extLst>
          </p:cNvPr>
          <p:cNvSpPr/>
          <p:nvPr/>
        </p:nvSpPr>
        <p:spPr>
          <a:xfrm>
            <a:off x="7693003" y="869195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4F00131-48D4-48D8-8262-6715F8716E58}"/>
              </a:ext>
            </a:extLst>
          </p:cNvPr>
          <p:cNvSpPr/>
          <p:nvPr/>
        </p:nvSpPr>
        <p:spPr>
          <a:xfrm>
            <a:off x="8590550" y="86919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9522C5E-3547-4E8B-AE27-529CB1C78FB4}"/>
              </a:ext>
            </a:extLst>
          </p:cNvPr>
          <p:cNvSpPr/>
          <p:nvPr/>
        </p:nvSpPr>
        <p:spPr>
          <a:xfrm>
            <a:off x="1438274" y="166745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004F714-D749-4A40-95D9-8374FD20E588}"/>
              </a:ext>
            </a:extLst>
          </p:cNvPr>
          <p:cNvSpPr/>
          <p:nvPr/>
        </p:nvSpPr>
        <p:spPr>
          <a:xfrm>
            <a:off x="2334126" y="166744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F81A2D7-A026-4AB6-A63F-4FC60B4856AC}"/>
              </a:ext>
            </a:extLst>
          </p:cNvPr>
          <p:cNvSpPr/>
          <p:nvPr/>
        </p:nvSpPr>
        <p:spPr>
          <a:xfrm>
            <a:off x="3229978" y="166744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C23708D-E140-456A-8C76-5A716C2BE480}"/>
              </a:ext>
            </a:extLst>
          </p:cNvPr>
          <p:cNvSpPr/>
          <p:nvPr/>
        </p:nvSpPr>
        <p:spPr>
          <a:xfrm>
            <a:off x="4125830" y="166744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08776EE-D4F9-4BEE-A46B-D2E7FD7AA762}"/>
              </a:ext>
            </a:extLst>
          </p:cNvPr>
          <p:cNvSpPr/>
          <p:nvPr/>
        </p:nvSpPr>
        <p:spPr>
          <a:xfrm>
            <a:off x="5005447" y="166744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F2EF042-08E8-4D3B-81D3-6C354DDCB42A}"/>
              </a:ext>
            </a:extLst>
          </p:cNvPr>
          <p:cNvSpPr/>
          <p:nvPr/>
        </p:nvSpPr>
        <p:spPr>
          <a:xfrm>
            <a:off x="5901299" y="166744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7736BFB-B5D3-4333-9FC2-C271EC6708C4}"/>
              </a:ext>
            </a:extLst>
          </p:cNvPr>
          <p:cNvSpPr/>
          <p:nvPr/>
        </p:nvSpPr>
        <p:spPr>
          <a:xfrm>
            <a:off x="6797151" y="1667447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8D4CAA4-BFAF-410A-92FA-2A3BFB9E02AA}"/>
              </a:ext>
            </a:extLst>
          </p:cNvPr>
          <p:cNvSpPr/>
          <p:nvPr/>
        </p:nvSpPr>
        <p:spPr>
          <a:xfrm>
            <a:off x="3229978" y="246569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B217D8D-F2A2-4C33-83D3-30D2CDD6A859}"/>
              </a:ext>
            </a:extLst>
          </p:cNvPr>
          <p:cNvSpPr/>
          <p:nvPr/>
        </p:nvSpPr>
        <p:spPr>
          <a:xfrm>
            <a:off x="4125830" y="246569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BF60D15-0C62-4DEE-9E3E-D25ABFAEFC33}"/>
              </a:ext>
            </a:extLst>
          </p:cNvPr>
          <p:cNvSpPr/>
          <p:nvPr/>
        </p:nvSpPr>
        <p:spPr>
          <a:xfrm>
            <a:off x="5005447" y="246570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F19B782-3173-4885-A994-60104169FEBC}"/>
              </a:ext>
            </a:extLst>
          </p:cNvPr>
          <p:cNvSpPr/>
          <p:nvPr/>
        </p:nvSpPr>
        <p:spPr>
          <a:xfrm>
            <a:off x="5901299" y="246569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D70EFD4-9126-4411-83AB-02A601C79157}"/>
              </a:ext>
            </a:extLst>
          </p:cNvPr>
          <p:cNvSpPr/>
          <p:nvPr/>
        </p:nvSpPr>
        <p:spPr>
          <a:xfrm>
            <a:off x="6797151" y="246569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F508B45-F944-4D3F-93DE-7382263C97F7}"/>
              </a:ext>
            </a:extLst>
          </p:cNvPr>
          <p:cNvSpPr/>
          <p:nvPr/>
        </p:nvSpPr>
        <p:spPr>
          <a:xfrm>
            <a:off x="3229978" y="326395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573CC86-3FC8-41C9-8DDF-3CC4EFAD7266}"/>
              </a:ext>
            </a:extLst>
          </p:cNvPr>
          <p:cNvSpPr/>
          <p:nvPr/>
        </p:nvSpPr>
        <p:spPr>
          <a:xfrm>
            <a:off x="4125830" y="326394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7817128-584D-4157-8DBE-E5EE17F41FAB}"/>
              </a:ext>
            </a:extLst>
          </p:cNvPr>
          <p:cNvSpPr/>
          <p:nvPr/>
        </p:nvSpPr>
        <p:spPr>
          <a:xfrm>
            <a:off x="5005447" y="3263951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0DD0ACE2-33A8-4CB3-AA0A-2E1B2498AEBA}"/>
              </a:ext>
            </a:extLst>
          </p:cNvPr>
          <p:cNvSpPr/>
          <p:nvPr/>
        </p:nvSpPr>
        <p:spPr>
          <a:xfrm>
            <a:off x="5901299" y="326395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5E296848-3A0E-4345-9E76-C31B734D1F9B}"/>
              </a:ext>
            </a:extLst>
          </p:cNvPr>
          <p:cNvSpPr/>
          <p:nvPr/>
        </p:nvSpPr>
        <p:spPr>
          <a:xfrm>
            <a:off x="6797151" y="3263949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B3A941B5-8141-4278-B9C8-D170F31CDB6D}"/>
              </a:ext>
            </a:extLst>
          </p:cNvPr>
          <p:cNvSpPr/>
          <p:nvPr/>
        </p:nvSpPr>
        <p:spPr>
          <a:xfrm>
            <a:off x="7693003" y="3263948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5A8471C-DF6E-4027-B65F-5A2D0AB04400}"/>
              </a:ext>
            </a:extLst>
          </p:cNvPr>
          <p:cNvSpPr/>
          <p:nvPr/>
        </p:nvSpPr>
        <p:spPr>
          <a:xfrm>
            <a:off x="8590550" y="326395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4AF402E-9042-454F-A40B-10BC1D7BFB47}"/>
              </a:ext>
            </a:extLst>
          </p:cNvPr>
          <p:cNvSpPr/>
          <p:nvPr/>
        </p:nvSpPr>
        <p:spPr>
          <a:xfrm>
            <a:off x="2334126" y="4062202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CD44381-E092-4308-ABD0-53E32C778019}"/>
              </a:ext>
            </a:extLst>
          </p:cNvPr>
          <p:cNvSpPr/>
          <p:nvPr/>
        </p:nvSpPr>
        <p:spPr>
          <a:xfrm>
            <a:off x="3229978" y="4062201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87C0321-E8D0-4E01-B00E-890C37FB8583}"/>
              </a:ext>
            </a:extLst>
          </p:cNvPr>
          <p:cNvSpPr/>
          <p:nvPr/>
        </p:nvSpPr>
        <p:spPr>
          <a:xfrm>
            <a:off x="4125830" y="406220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531F7AE-4B3E-4BA3-AB4E-0BE51A88B346}"/>
              </a:ext>
            </a:extLst>
          </p:cNvPr>
          <p:cNvSpPr/>
          <p:nvPr/>
        </p:nvSpPr>
        <p:spPr>
          <a:xfrm>
            <a:off x="5005447" y="4062202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C8B3AF4-E451-4CFB-8020-95E9B02C5F93}"/>
              </a:ext>
            </a:extLst>
          </p:cNvPr>
          <p:cNvSpPr/>
          <p:nvPr/>
        </p:nvSpPr>
        <p:spPr>
          <a:xfrm>
            <a:off x="5901299" y="4062201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94FB34-C267-4587-9FED-9E701D3E5E9C}"/>
              </a:ext>
            </a:extLst>
          </p:cNvPr>
          <p:cNvSpPr/>
          <p:nvPr/>
        </p:nvSpPr>
        <p:spPr>
          <a:xfrm>
            <a:off x="6797151" y="4062200"/>
            <a:ext cx="892644" cy="7921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1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1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3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1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1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1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1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9" grpId="0" animBg="1"/>
      <p:bldP spid="99" grpId="1" animBg="1"/>
      <p:bldP spid="120" grpId="0" animBg="1"/>
      <p:bldP spid="120" grpId="1" animBg="1"/>
      <p:bldP spid="100" grpId="0" animBg="1"/>
      <p:bldP spid="100" grpId="1" animBg="1"/>
      <p:bldP spid="119" grpId="0" animBg="1"/>
      <p:bldP spid="119" grpId="1" animBg="1"/>
      <p:bldP spid="118" grpId="0" animBg="1"/>
      <p:bldP spid="118" grpId="1" animBg="1"/>
      <p:bldP spid="17" grpId="0" animBg="1"/>
      <p:bldP spid="17" grpId="1" animBg="1"/>
      <p:bldP spid="18" grpId="0" animBg="1"/>
      <p:bldP spid="18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7C4CD0-01DC-4958-AC1E-E44342C06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026728"/>
              </p:ext>
            </p:extLst>
          </p:nvPr>
        </p:nvGraphicFramePr>
        <p:xfrm>
          <a:off x="415925" y="390524"/>
          <a:ext cx="11290300" cy="5991228"/>
        </p:xfrm>
        <a:graphic>
          <a:graphicData uri="http://schemas.openxmlformats.org/drawingml/2006/table">
            <a:tbl>
              <a:tblPr firstRow="1" firstCol="1" bandRow="1"/>
              <a:tblGrid>
                <a:gridCol w="1129030">
                  <a:extLst>
                    <a:ext uri="{9D8B030D-6E8A-4147-A177-3AD203B41FA5}">
                      <a16:colId xmlns:a16="http://schemas.microsoft.com/office/drawing/2014/main" val="3024304672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335816878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77139637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3688807015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1493656953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45866397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3199590197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331718585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129572594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700147372"/>
                    </a:ext>
                  </a:extLst>
                </a:gridCol>
              </a:tblGrid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67290"/>
                  </a:ext>
                </a:extLst>
              </a:tr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Ủ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379771"/>
                  </a:ext>
                </a:extLst>
              </a:tr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Ữ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357709"/>
                  </a:ext>
                </a:extLst>
              </a:tr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Ù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89444"/>
                  </a:ext>
                </a:extLst>
              </a:tr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017135"/>
                  </a:ext>
                </a:extLst>
              </a:tr>
              <a:tr h="99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741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sinh Đức Giê-su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Về việc cưu mang Con Thiên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Ê-li-sa-bét có thai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Thăm hỏi Đức Mẹ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212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Về việc cưu mang Con Thiên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Sứ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Gáp-ri-en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loan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Mẹ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Đức Mẹ quyền phép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Đức Mẹ chưa kết hôn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Đức Mẹ sống theo luật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Đức Mẹ xinh đẹp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8899"/>
            <a:ext cx="12240885" cy="806786"/>
            <a:chOff x="-1896924" y="4689645"/>
            <a:chExt cx="10566931" cy="691521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6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Đức Mẹ sống theo luật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Mẹ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diễm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phúc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cưu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3021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việc bác ái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học giáo lý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xưng tội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Lần hạt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72826"/>
            <a:ext cx="12240885" cy="802962"/>
            <a:chOff x="-1896924" y="4687202"/>
            <a:chExt cx="10566931" cy="68824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720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Lần hạt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Cách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hữu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hiệu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nhất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cầu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nguyện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cùng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Mẹ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099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kinh lạy cha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10 kinh kính mừng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 kinh sáng danh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Đọc lần lượt cả 3 kinh trên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3301"/>
            <a:ext cx="12240885" cy="802962"/>
            <a:chOff x="-1896924" y="4687202"/>
            <a:chExt cx="10566931" cy="68824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720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Đọc lần lượt cả 3 kinh trên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lần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đọc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kinh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970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293929" cy="558443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277639" y="1257022"/>
            <a:ext cx="6206078" cy="3256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6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thường lần hạt khi nào?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Thiên Chúa sai sứ thần Gáp-ri-en đến một thành miền Ga-li-lê, gọi là Na-da-rét,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3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gặp một trinh nữ đã thành hôn với một người tên là Giu-se, thuộc dòng dõi vua Đa-vít. Trinh nữ ấy tên là Ma-ri-a.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5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Sứ thần vào nhà trinh nữ và nói: “Mừng vui lên, hỡi Đấng đầy ân sủng, Đức Chúa ở cùng bà.”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96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Nghe lời ấy, bà rất bối rối, và tự hỏi lời chào như vậy có nghĩa gì.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98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Sứ thần liền nói :“Thưa bà Ma-ri-a, xin đừng sợ, vì bà được đẹp lòng Thiên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00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Này đây bà sẽ thụ thai, sinh hạ một con trai, và đặt tên là Giê-su. Người sẽ nên cao cả, và sẽ được gọi là Con Đấng Tối Cao.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376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Chúa là Thiên Chúa sẽ ban cho Người ngai vàng vua Đa-vít, tổ tiên Người.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5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844</Words>
  <Application>Microsoft Office PowerPoint</Application>
  <PresentationFormat>Widescreen</PresentationFormat>
  <Paragraphs>222</Paragraphs>
  <Slides>27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Algerian</vt:lpstr>
      <vt:lpstr>Arial</vt:lpstr>
      <vt:lpstr>Arial (Body)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thì Thiên Chúa sai sứ thần Gáp-ri-en đến một thành miền Ga-li-lê, gọi là Na-da-rét,</vt:lpstr>
      <vt:lpstr>gặp một trinh nữ đã thành hôn với một người tên là Giu-se, thuộc dòng dõi vua Đa-vít. Trinh nữ ấy tên là Ma-ri-a.</vt:lpstr>
      <vt:lpstr>Sứ thần vào nhà trinh nữ và nói: “Mừng vui lên, hỡi Đấng đầy ân sủng, Đức Chúa ở cùng bà.” </vt:lpstr>
      <vt:lpstr>Nghe lời ấy, bà rất bối rối, và tự hỏi lời chào như vậy có nghĩa gì.</vt:lpstr>
      <vt:lpstr>Sứ thần liền nói :“Thưa bà Ma-ri-a, xin đừng sợ, vì bà được đẹp lòng Thiên Chúa. </vt:lpstr>
      <vt:lpstr>Này đây bà sẽ thụ thai, sinh hạ một con trai, và đặt tên là Giê-su. Người sẽ nên cao cả, và sẽ được gọi là Con Đấng Tối Cao.</vt:lpstr>
      <vt:lpstr>Đức Chúa là Thiên Chúa sẽ ban cho Người ngai vàng vua Đa-vít, tổ tiên Người. </vt:lpstr>
      <vt:lpstr>Người sẽ trị vì nhà Gia-cóp đến muôn đời, và triều đại của Người sẽ vô cùng vô tận.”</vt:lpstr>
      <vt:lpstr>Bà Ma-ri-a thưa với sứ thần: “Việc ấy sẽ xảy ra thế nào, vì tôi không biết đến việc vợ chồng?”</vt:lpstr>
      <vt:lpstr>Sứ thần đáp: “Thánh Thần sẽ ngự xuống trên bà, và quyền năng Đấng Tối Cao sẽ toả bóng trên bà;</vt:lpstr>
      <vt:lpstr>vì thế, Đấng Thánh sắp sinh ra sẽ được gọi là Con Thiên Chúa.</vt:lpstr>
      <vt:lpstr>Kìa bà Ê-li-sa-bét, người họ hàng với bà, tuy già rồi, mà cũng đang cưu mang một người con trai: </vt:lpstr>
      <vt:lpstr>bà ấy vẫn bị mang tiếng là hiếm hoi, mà nay đã có thai được sáu tháng,</vt:lpstr>
      <vt:lpstr>vì đối với Thiên Chúa, không có gì là không thể làm được.”</vt:lpstr>
      <vt:lpstr>Bấy giờ bà Ma-ri-a nói với sứ thần: “Vâng, tôi đây là nữ tỳ của Chúa, xin Người thực hiện cho tôi như lời sứ thần nói.”</vt:lpstr>
      <vt:lpstr>Rồi sứ thần từ biệt ra đi.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</cp:revision>
  <dcterms:created xsi:type="dcterms:W3CDTF">2020-10-02T13:18:22Z</dcterms:created>
  <dcterms:modified xsi:type="dcterms:W3CDTF">2020-10-02T14:55:15Z</dcterms:modified>
</cp:coreProperties>
</file>