
<file path=[Content_Types].xml><?xml version="1.0" encoding="utf-8"?>
<Types xmlns="http://schemas.openxmlformats.org/package/2006/content-types">
  <Default Extension="jpeg" ContentType="image/jpeg"/>
  <Default Extension="jpg" ContentType="image/jpeg"/>
  <Default Extension="mp3" ContentType="audio/m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8" r:id="rId3"/>
    <p:sldId id="259" r:id="rId4"/>
    <p:sldId id="331" r:id="rId5"/>
    <p:sldId id="332" r:id="rId6"/>
    <p:sldId id="333" r:id="rId7"/>
    <p:sldId id="334" r:id="rId8"/>
    <p:sldId id="335" r:id="rId9"/>
    <p:sldId id="336" r:id="rId10"/>
    <p:sldId id="337" r:id="rId11"/>
    <p:sldId id="338" r:id="rId12"/>
    <p:sldId id="339" r:id="rId13"/>
    <p:sldId id="340" r:id="rId14"/>
    <p:sldId id="341" r:id="rId15"/>
    <p:sldId id="342" r:id="rId16"/>
    <p:sldId id="343" r:id="rId17"/>
    <p:sldId id="293" r:id="rId18"/>
    <p:sldId id="294" r:id="rId19"/>
    <p:sldId id="327" r:id="rId20"/>
    <p:sldId id="260" r:id="rId21"/>
    <p:sldId id="308" r:id="rId22"/>
    <p:sldId id="344" r:id="rId23"/>
    <p:sldId id="345" r:id="rId24"/>
    <p:sldId id="346" r:id="rId25"/>
    <p:sldId id="347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88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9E563-DD77-40DB-89C0-B9F9104C0D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6E1530-7AAD-493E-8A08-F60CB9F8D9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54DFD4-5D47-4976-AFF0-07208EDC3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EA9E4-5FCD-403B-B5D6-8426DC102F6F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0A9442-6570-4E3B-A1B5-7B9C3B073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2D917C-5776-4871-A2F4-8645C3ACF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A007B-1393-4E9B-B23E-A8ABFB1B5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436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BA3C9-960B-4AB5-9F53-9C1881751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87DB31-6B09-49C2-8687-F9E3E2A155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D2AF0A-04E6-4CBD-B5CB-76289E9EA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EA9E4-5FCD-403B-B5D6-8426DC102F6F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3EBCFF-20EA-480B-AD90-40CD65631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E0A975-4FBD-447F-9C14-6798E863E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A007B-1393-4E9B-B23E-A8ABFB1B5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509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5F8F7F-1A50-41CC-A850-C9DDF1AA20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634E26-348B-4229-854F-28D8C0D336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492244-5103-4F73-AA5F-75B02F337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EA9E4-5FCD-403B-B5D6-8426DC102F6F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98B417-05F4-4693-A1D1-9A6B944B6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6369D7-85DC-4071-91A7-D5E6C42E7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A007B-1393-4E9B-B23E-A8ABFB1B5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789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FAD2C-89F6-4D9B-B1A0-987BCB1E32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2B3DDC-39C6-4799-A555-D07180DF8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9F28DF-7389-413E-91CC-640D95BE7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9DA5-632D-42FA-80B7-11CE332D1AA4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E9EEC4-4673-4236-9289-3605C64AE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EF4CA7-ED5A-4730-ACE0-D0E037619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1106-F7CB-46E0-8351-6BEE4574C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3470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82A71-EC3E-4BE1-B35F-C530002A3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A456BF-BF3C-4919-970A-5B9BDC15A6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AC9681-870F-4BB2-962F-B290CBCE5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9DA5-632D-42FA-80B7-11CE332D1AA4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063B5F-BE75-4B7B-A871-39C20877C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E98FB4-BC38-4FB3-9E20-5D8313745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1106-F7CB-46E0-8351-6BEE4574C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9514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7B040-F1FD-457F-A0A5-378DF22F6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0F6B8D-CAD1-4B6A-AF50-A6E0BFF2DC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E7537F-4A52-4AF0-8A10-95730E75E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9DA5-632D-42FA-80B7-11CE332D1AA4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8A36E1-25CF-4D21-90BC-74C571DA9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E253BE-8D28-4312-BA7D-ECC6CB2D7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1106-F7CB-46E0-8351-6BEE4574C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6795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37B86-E71C-48CC-8B87-85D77360B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F479E-8181-48D5-A359-EFBB0AFDBD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6137C4-0C13-4CAB-AB39-6027B1E58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C3B306-4EFA-4C48-862B-204D27ED5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9DA5-632D-42FA-80B7-11CE332D1AA4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E1CDA4-45A7-40CC-B233-15654FD7C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2B003D-49A4-4987-B153-D31B3C0F1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1106-F7CB-46E0-8351-6BEE4574C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765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18A19-4960-4A9B-A2FC-914F44692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E46E56-E1CA-426C-86EB-F2D30CBAB1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C7F15F-5BD0-4856-B2A8-B17E6E19D1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64EBAF-9F88-410D-B89C-120644259C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E9147A-1F1B-4F2E-9EE8-5E6B36933B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44EA43-88E9-4F53-9EF1-DAEE36EF6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9DA5-632D-42FA-80B7-11CE332D1AA4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10C97F-8FB4-4FD6-A25E-C55DDECFE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C35E28-C5A0-4C27-89EA-31916FF21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1106-F7CB-46E0-8351-6BEE4574C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1608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970FB-665C-41B0-ABC8-E3D0D78AE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252700-847A-4262-AA53-022CA6D87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9DA5-632D-42FA-80B7-11CE332D1AA4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3B4B1C-4500-4BEF-9C21-4D2B02E26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892B64-4491-4CC3-994A-8F92C98F9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1106-F7CB-46E0-8351-6BEE4574C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7410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6AA4A6-C098-468E-B965-E254C797B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9DA5-632D-42FA-80B7-11CE332D1AA4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E24C5B-8283-47D2-8D76-19AACEC39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781488-713B-4CED-98F8-3394B0E08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1106-F7CB-46E0-8351-6BEE4574C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6040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17279-0E5D-4DD0-88C5-F115AF54D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BDA7C-E820-478A-93AD-94794E0F6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297BD2-75E0-4294-9FE1-F84194B7F4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E7F573-E7C7-4FDF-9A37-9AEB21D7F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9DA5-632D-42FA-80B7-11CE332D1AA4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B8AB92-B730-4697-884B-A87238161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355899-7BD4-4E3F-A3A8-E96F49A68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1106-F7CB-46E0-8351-6BEE4574C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094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16C3C-5533-4168-8A2F-FCD4409FC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D12CB-0C74-4929-B273-E0FF19A740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D3557-D501-41B3-A174-B6088CCDB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EA9E4-5FCD-403B-B5D6-8426DC102F6F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5A67F4-60C8-4EFB-9763-00C065254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179F78-0F5D-4985-8A0D-0D76537CF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A007B-1393-4E9B-B23E-A8ABFB1B5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9636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D8A04-9C6C-402D-82FC-6DAFFC492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F75FBB-2747-4A80-84C2-00C5571FDD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79981A-83FE-4D77-866B-67D38A8FA2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940E45-57CA-49CD-9396-A9B771C63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9DA5-632D-42FA-80B7-11CE332D1AA4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B0B4A8-5C37-4389-AB51-1DC2107C7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7D589C-985A-4029-AFA5-B20454C46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1106-F7CB-46E0-8351-6BEE4574C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5294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8F8B0-4EB0-4B49-A056-3873D76DE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3C1E82-5C52-4D44-A1C3-06F94F7290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77A161-F26E-4AF3-81E4-F995EB461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9DA5-632D-42FA-80B7-11CE332D1AA4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C653DF-BB70-48ED-98AA-DD0368566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A9BE83-04A9-4B6C-8215-1DE133CE6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1106-F7CB-46E0-8351-6BEE4574C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7711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A8317E-0676-4FE8-866A-01DEE190AE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6B2B60-171E-41DF-9ED0-E18794A52A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6DF8C-107D-47B0-85AB-AA7707846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9DA5-632D-42FA-80B7-11CE332D1AA4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9CDC1A-1FBA-4A5D-962B-88229C07B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C6B86B-568C-4647-A5CA-EE9024300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1106-F7CB-46E0-8351-6BEE4574C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254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0D82C-3A8B-4615-A817-F9AC6526F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1E2511-4898-41A3-8F10-9A380B5CAE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9E571B-E96D-47AA-BE61-C75A2EB0D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EA9E4-5FCD-403B-B5D6-8426DC102F6F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A47C7F-1CF3-46B9-B91B-D05627165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A02D26-95BC-4795-92A7-ED6E1CA98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A007B-1393-4E9B-B23E-A8ABFB1B5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746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D5201-38ED-4D61-8160-182291C4E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F98AEE-8699-404D-92F8-76891112EE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0B6FE-6DF7-4F67-AA63-CE090E1573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5D46DF-5C84-41BF-A6FE-B78EB4D8E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EA9E4-5FCD-403B-B5D6-8426DC102F6F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4ADBA6-52B9-4AD0-AED2-060825E8F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FB06D6-3100-43E9-9B30-9937B35E0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A007B-1393-4E9B-B23E-A8ABFB1B5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481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881BC-3061-4BE2-BD1B-7251A1291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C2E1CB-D4E5-4538-9953-77D3EDD726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668D0D-2D3B-4F4C-8669-8040766C09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DF7ABA-EBB8-40BF-AA85-7BA3134784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0C0E79-C1A2-4D73-8DE4-395ECC93EA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0A7E6C-0541-4D2E-8005-851504F83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EA9E4-5FCD-403B-B5D6-8426DC102F6F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FE8232-D72A-4442-A178-E86F00C0C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5281AB-8332-45D0-AD9E-C3F3D806C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A007B-1393-4E9B-B23E-A8ABFB1B5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738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9D3EB-3D20-4248-966B-519B7A10B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F36D2B-F985-4A42-8BC0-AC6E71C66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EA9E4-5FCD-403B-B5D6-8426DC102F6F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6CC767-4EF6-4288-93CC-827E1FC03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32779B-9489-4413-B794-44610FEE8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A007B-1393-4E9B-B23E-A8ABFB1B5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051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1C4E56-930A-4F1E-B3C3-CD7386912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EA9E4-5FCD-403B-B5D6-8426DC102F6F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5D3B0D-4040-493D-B0D5-F159A86CD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9C0D16-1B10-4607-A951-82D16320D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A007B-1393-4E9B-B23E-A8ABFB1B5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522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5803C-FD71-4C61-B4F9-021FDD973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919102-C6FF-4AF7-8AA9-EC3AAED53D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ABB356-7E0D-4EB3-BD1A-43A255E70F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891D46-A765-429F-BDC6-D11683CEB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EA9E4-5FCD-403B-B5D6-8426DC102F6F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7F2BB6-CA4A-4C67-86E4-3E9DCDB58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FC3C99-B824-4E28-BD62-AEA7BE3BD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A007B-1393-4E9B-B23E-A8ABFB1B5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019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74A67-3FDE-444D-A2B3-312729F47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F5FC5B-3C77-4424-B481-638B5331C2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0DD49B-9E05-40CD-9CA9-BB75C1A5CB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9E5567-B514-4D3C-BBA6-B6139B2F0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EA9E4-5FCD-403B-B5D6-8426DC102F6F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18139F-63AB-4152-B872-208ADEC17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9C9BED-1AE4-4767-8D39-48204233D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A007B-1393-4E9B-B23E-A8ABFB1B5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781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235758-A925-424F-8641-6794E3678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6BFE6F-4C31-43CA-811B-6C590E45F5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AA36E8-DC0A-44A3-86FF-40DE1933F4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EA9E4-5FCD-403B-B5D6-8426DC102F6F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152B81-5271-4BF4-B4D4-30DC25BAA0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98016A-4CB3-456B-BC61-6F336DE33A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A007B-1393-4E9B-B23E-A8ABFB1B5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843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C1B068-A670-4EA4-9B63-A1424DBA8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E4D4A6-7451-4DD9-811A-8178C596C7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91F4C8-0225-4BD4-AC86-686DD1F30E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79DA5-632D-42FA-80B7-11CE332D1AA4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AB0F1E-776E-4ED2-8F22-42FC582330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F896BF-D6C2-448C-8FFB-DEB4984B26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61106-F7CB-46E0-8351-6BEE4574C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184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4" Type="http://schemas.openxmlformats.org/officeDocument/2006/relationships/audio" Target="../media/audio3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4" Type="http://schemas.openxmlformats.org/officeDocument/2006/relationships/audio" Target="../media/audio3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4" Type="http://schemas.openxmlformats.org/officeDocument/2006/relationships/audio" Target="../media/audio3.wav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4" Type="http://schemas.openxmlformats.org/officeDocument/2006/relationships/audio" Target="../media/audio3.wav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4" Type="http://schemas.openxmlformats.org/officeDocument/2006/relationships/audio" Target="../media/audio3.wav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4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A9463B5-091E-4278-908D-57630E0C12E1}"/>
              </a:ext>
            </a:extLst>
          </p:cNvPr>
          <p:cNvSpPr txBox="1"/>
          <p:nvPr/>
        </p:nvSpPr>
        <p:spPr>
          <a:xfrm>
            <a:off x="1284632" y="633713"/>
            <a:ext cx="9622735" cy="5072504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✠</a:t>
            </a:r>
            <a:r>
              <a:rPr kumimoji="0" lang="en-US" sz="34400" b="1" i="0" u="none" strike="noStrike" kern="1200" cap="none" spc="0" normalizeH="0" baseline="0" noProof="0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VUI HỌC KINH THÁNH</a:t>
            </a:r>
            <a:r>
              <a:rPr kumimoji="0" lang="en-US" sz="3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✠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99F3E6-0860-432F-A369-FF36A5E80C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55527" y="1424798"/>
            <a:ext cx="4480946" cy="428073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Hình chữ nhật 3"/>
          <p:cNvSpPr/>
          <p:nvPr/>
        </p:nvSpPr>
        <p:spPr>
          <a:xfrm>
            <a:off x="0" y="6055437"/>
            <a:ext cx="12192000" cy="74635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0" cap="none" spc="0" normalizeH="0" baseline="0" noProof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CHÚA</a:t>
            </a:r>
            <a:r>
              <a:rPr kumimoji="0" lang="en-US" sz="4400" b="1" i="0" u="none" strike="noStrike" kern="10" cap="none" spc="0" normalizeH="0" noProof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NHẬT XXVII THƯỜNG NIÊN – NĂM A</a:t>
            </a:r>
            <a:endParaRPr kumimoji="0" lang="en-US" sz="4400" b="1" i="0" u="none" strike="noStrike" kern="10" cap="none" spc="0" normalizeH="0" baseline="0" noProof="0" dirty="0">
              <a:ln w="9525">
                <a:noFill/>
                <a:prstDash val="solid"/>
              </a:ln>
              <a:solidFill>
                <a:srgbClr val="00B050"/>
              </a:solidFill>
              <a:effectLst>
                <a:outerShdw blurRad="12700" dist="38100" dir="2700000" algn="tl" rotWithShape="0">
                  <a:srgbClr val="5B9BD5">
                    <a:lumMod val="60000"/>
                    <a:lumOff val="4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9E55EC-B1FD-4C86-8E05-AA5C6E61F8DA}"/>
              </a:ext>
            </a:extLst>
          </p:cNvPr>
          <p:cNvSpPr txBox="1"/>
          <p:nvPr/>
        </p:nvSpPr>
        <p:spPr>
          <a:xfrm>
            <a:off x="8801100" y="3775114"/>
            <a:ext cx="39480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CỨU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ĐỘ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D3FAF6-AAC4-4566-AC54-18ECD0D69DEE}"/>
              </a:ext>
            </a:extLst>
          </p:cNvPr>
          <p:cNvSpPr txBox="1"/>
          <p:nvPr/>
        </p:nvSpPr>
        <p:spPr>
          <a:xfrm>
            <a:off x="-361847" y="3775114"/>
            <a:ext cx="40930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THIÊN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CHÚA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3915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8" grpId="0"/>
      <p:bldP spid="8" grpId="1"/>
      <p:bldP spid="10" grpId="0"/>
      <p:bldP spid="1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"Ðứa con thừa tự kia rồi, nào anh em! Chúng ta hãy giết nó đi và chiếm lấy gia tài của nó".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301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Rồi họ bắt cậu, lôi ra khỏi vườn nho mà giết. Vậy khi chủ về, ông sẽ xử trí với bọn họ thế nào?"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4707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1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Các ông trả lời, "Ông sẽ tru diệt bọn hung ác đó, và sẽ cho người khác thuê vườn nho để cứ mùa nộp phần hoa lợi".</a:t>
            </a:r>
            <a:endParaRPr lang="en-US" sz="71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14168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1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Chúa Giêsu phán: "Các ông chưa bao giờ đọc thấy trong Kinh Thánh: "Chính viên đá bọn thợ loại ra, đã trở nên viên đá góc. </a:t>
            </a:r>
            <a:endParaRPr lang="en-US" sz="71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9936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Ðó là việc Chúa làm và là việc lạ lùng trước mắt chúng ta!"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4074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Bởi vậy, Tôi bảo các ông: Nước Thiên Chúa sẽ cất khỏi các ông để trao cho dân tộc khác biết làm cho trổ sinh hoa trái".</a:t>
            </a:r>
            <a:r>
              <a:rPr lang="en-US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b="1" i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ĐÓ LÀ LỜI CHÚA</a:t>
            </a:r>
            <a:endParaRPr lang="en-US" sz="7200" b="1" i="1" dirty="0">
              <a:solidFill>
                <a:srgbClr val="FF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1599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9">
            <a:hlinkClick r:id="rId2" action="ppaction://hlinksldjump"/>
            <a:extLst>
              <a:ext uri="{FF2B5EF4-FFF2-40B4-BE49-F238E27FC236}">
                <a16:creationId xmlns:a16="http://schemas.microsoft.com/office/drawing/2014/main" id="{0775ACDF-5498-438B-ADF4-6E4265CCC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843" y="5860973"/>
            <a:ext cx="7326314" cy="864162"/>
          </a:xfrm>
          <a:prstGeom prst="flowChartAlternateProcess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TÌM Ô CHỮ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B1A946-900A-4620-B2C8-D9A3A88CE824}"/>
              </a:ext>
            </a:extLst>
          </p:cNvPr>
          <p:cNvSpPr txBox="1"/>
          <p:nvPr/>
        </p:nvSpPr>
        <p:spPr>
          <a:xfrm>
            <a:off x="10124662" y="447261"/>
            <a:ext cx="1441174" cy="5953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97044F-B03E-4E2A-A6CD-B0F3D42940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5095" y="447260"/>
            <a:ext cx="6560210" cy="52374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Scroll: Vertical 4">
            <a:extLst>
              <a:ext uri="{FF2B5EF4-FFF2-40B4-BE49-F238E27FC236}">
                <a16:creationId xmlns:a16="http://schemas.microsoft.com/office/drawing/2014/main" id="{35398723-3DF0-4762-BEAA-9E541F0B4922}"/>
              </a:ext>
            </a:extLst>
          </p:cNvPr>
          <p:cNvSpPr/>
          <p:nvPr/>
        </p:nvSpPr>
        <p:spPr>
          <a:xfrm>
            <a:off x="152355" y="447259"/>
            <a:ext cx="22804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HÃY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TÌM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KIẾM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CHÚA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TR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</p:txBody>
      </p:sp>
      <p:sp>
        <p:nvSpPr>
          <p:cNvPr id="6" name="Scroll: Vertical 5">
            <a:extLst>
              <a:ext uri="{FF2B5EF4-FFF2-40B4-BE49-F238E27FC236}">
                <a16:creationId xmlns:a16="http://schemas.microsoft.com/office/drawing/2014/main" id="{9747D647-B092-4090-B09A-A617286477FC}"/>
              </a:ext>
            </a:extLst>
          </p:cNvPr>
          <p:cNvSpPr/>
          <p:nvPr/>
        </p:nvSpPr>
        <p:spPr>
          <a:xfrm>
            <a:off x="9777555" y="447259"/>
            <a:ext cx="22620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MỌI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SỰ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NG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ỜI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SẼ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LO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CHO</a:t>
            </a:r>
          </a:p>
        </p:txBody>
      </p:sp>
    </p:spTree>
    <p:extLst>
      <p:ext uri="{BB962C8B-B14F-4D97-AF65-F5344CB8AC3E}">
        <p14:creationId xmlns:p14="http://schemas.microsoft.com/office/powerpoint/2010/main" val="202692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4A4E883-FCB6-4A29-AED5-F00EFD997A30}"/>
              </a:ext>
            </a:extLst>
          </p:cNvPr>
          <p:cNvSpPr/>
          <p:nvPr/>
        </p:nvSpPr>
        <p:spPr>
          <a:xfrm>
            <a:off x="10761044" y="70948"/>
            <a:ext cx="1392283" cy="138688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HÀNG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DỌC</a:t>
            </a:r>
          </a:p>
        </p:txBody>
      </p:sp>
      <p:sp>
        <p:nvSpPr>
          <p:cNvPr id="19" name="Star: 10 Points 18">
            <a:extLst>
              <a:ext uri="{FF2B5EF4-FFF2-40B4-BE49-F238E27FC236}">
                <a16:creationId xmlns:a16="http://schemas.microsoft.com/office/drawing/2014/main" id="{7DDA5614-72C5-4089-8576-05FAC9405CCA}"/>
              </a:ext>
            </a:extLst>
          </p:cNvPr>
          <p:cNvSpPr/>
          <p:nvPr/>
        </p:nvSpPr>
        <p:spPr>
          <a:xfrm>
            <a:off x="358521" y="180766"/>
            <a:ext cx="632078" cy="585743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20" name="Star: 10 Points 19">
            <a:extLst>
              <a:ext uri="{FF2B5EF4-FFF2-40B4-BE49-F238E27FC236}">
                <a16:creationId xmlns:a16="http://schemas.microsoft.com/office/drawing/2014/main" id="{4377D926-FFF0-449D-8291-15C3F23C6E24}"/>
              </a:ext>
            </a:extLst>
          </p:cNvPr>
          <p:cNvSpPr/>
          <p:nvPr/>
        </p:nvSpPr>
        <p:spPr>
          <a:xfrm>
            <a:off x="358521" y="859371"/>
            <a:ext cx="632078" cy="585743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21" name="Star: 10 Points 20">
            <a:extLst>
              <a:ext uri="{FF2B5EF4-FFF2-40B4-BE49-F238E27FC236}">
                <a16:creationId xmlns:a16="http://schemas.microsoft.com/office/drawing/2014/main" id="{05ACA9F3-ECCA-4C89-9F0E-8AE8BB0F02AE}"/>
              </a:ext>
            </a:extLst>
          </p:cNvPr>
          <p:cNvSpPr/>
          <p:nvPr/>
        </p:nvSpPr>
        <p:spPr>
          <a:xfrm>
            <a:off x="358521" y="1531944"/>
            <a:ext cx="632078" cy="585743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22" name="Star: 10 Points 21">
            <a:extLst>
              <a:ext uri="{FF2B5EF4-FFF2-40B4-BE49-F238E27FC236}">
                <a16:creationId xmlns:a16="http://schemas.microsoft.com/office/drawing/2014/main" id="{6CA936C2-E6DD-4EEB-AE8C-6AC5FDE9CF3B}"/>
              </a:ext>
            </a:extLst>
          </p:cNvPr>
          <p:cNvSpPr/>
          <p:nvPr/>
        </p:nvSpPr>
        <p:spPr>
          <a:xfrm>
            <a:off x="358521" y="2204517"/>
            <a:ext cx="632078" cy="585743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23" name="Star: 10 Points 22">
            <a:extLst>
              <a:ext uri="{FF2B5EF4-FFF2-40B4-BE49-F238E27FC236}">
                <a16:creationId xmlns:a16="http://schemas.microsoft.com/office/drawing/2014/main" id="{D24EDBC7-07A1-4C4A-8613-55A57AE77FCF}"/>
              </a:ext>
            </a:extLst>
          </p:cNvPr>
          <p:cNvSpPr/>
          <p:nvPr/>
        </p:nvSpPr>
        <p:spPr>
          <a:xfrm>
            <a:off x="358521" y="2877870"/>
            <a:ext cx="632078" cy="585743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24" name="Star: 10 Points 23">
            <a:extLst>
              <a:ext uri="{FF2B5EF4-FFF2-40B4-BE49-F238E27FC236}">
                <a16:creationId xmlns:a16="http://schemas.microsoft.com/office/drawing/2014/main" id="{1B4680BC-77A9-4EAC-94ED-4C24A4CA229B}"/>
              </a:ext>
            </a:extLst>
          </p:cNvPr>
          <p:cNvSpPr/>
          <p:nvPr/>
        </p:nvSpPr>
        <p:spPr>
          <a:xfrm>
            <a:off x="358521" y="3551223"/>
            <a:ext cx="632078" cy="585743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6012A3E-F033-41A0-9DB3-226B33AD94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759522"/>
              </p:ext>
            </p:extLst>
          </p:nvPr>
        </p:nvGraphicFramePr>
        <p:xfrm>
          <a:off x="1609725" y="70948"/>
          <a:ext cx="8839201" cy="4815377"/>
        </p:xfrm>
        <a:graphic>
          <a:graphicData uri="http://schemas.openxmlformats.org/drawingml/2006/table">
            <a:tbl>
              <a:tblPr firstRow="1" firstCol="1" bandRow="1"/>
              <a:tblGrid>
                <a:gridCol w="880291">
                  <a:extLst>
                    <a:ext uri="{9D8B030D-6E8A-4147-A177-3AD203B41FA5}">
                      <a16:colId xmlns:a16="http://schemas.microsoft.com/office/drawing/2014/main" val="347461123"/>
                    </a:ext>
                  </a:extLst>
                </a:gridCol>
                <a:gridCol w="887549">
                  <a:extLst>
                    <a:ext uri="{9D8B030D-6E8A-4147-A177-3AD203B41FA5}">
                      <a16:colId xmlns:a16="http://schemas.microsoft.com/office/drawing/2014/main" val="3833400095"/>
                    </a:ext>
                  </a:extLst>
                </a:gridCol>
                <a:gridCol w="887549">
                  <a:extLst>
                    <a:ext uri="{9D8B030D-6E8A-4147-A177-3AD203B41FA5}">
                      <a16:colId xmlns:a16="http://schemas.microsoft.com/office/drawing/2014/main" val="1247055820"/>
                    </a:ext>
                  </a:extLst>
                </a:gridCol>
                <a:gridCol w="889623">
                  <a:extLst>
                    <a:ext uri="{9D8B030D-6E8A-4147-A177-3AD203B41FA5}">
                      <a16:colId xmlns:a16="http://schemas.microsoft.com/office/drawing/2014/main" val="1492339876"/>
                    </a:ext>
                  </a:extLst>
                </a:gridCol>
                <a:gridCol w="887549">
                  <a:extLst>
                    <a:ext uri="{9D8B030D-6E8A-4147-A177-3AD203B41FA5}">
                      <a16:colId xmlns:a16="http://schemas.microsoft.com/office/drawing/2014/main" val="497632690"/>
                    </a:ext>
                  </a:extLst>
                </a:gridCol>
                <a:gridCol w="887549">
                  <a:extLst>
                    <a:ext uri="{9D8B030D-6E8A-4147-A177-3AD203B41FA5}">
                      <a16:colId xmlns:a16="http://schemas.microsoft.com/office/drawing/2014/main" val="533234228"/>
                    </a:ext>
                  </a:extLst>
                </a:gridCol>
                <a:gridCol w="887549">
                  <a:extLst>
                    <a:ext uri="{9D8B030D-6E8A-4147-A177-3AD203B41FA5}">
                      <a16:colId xmlns:a16="http://schemas.microsoft.com/office/drawing/2014/main" val="1749689753"/>
                    </a:ext>
                  </a:extLst>
                </a:gridCol>
                <a:gridCol w="887549">
                  <a:extLst>
                    <a:ext uri="{9D8B030D-6E8A-4147-A177-3AD203B41FA5}">
                      <a16:colId xmlns:a16="http://schemas.microsoft.com/office/drawing/2014/main" val="2833329243"/>
                    </a:ext>
                  </a:extLst>
                </a:gridCol>
                <a:gridCol w="887549">
                  <a:extLst>
                    <a:ext uri="{9D8B030D-6E8A-4147-A177-3AD203B41FA5}">
                      <a16:colId xmlns:a16="http://schemas.microsoft.com/office/drawing/2014/main" val="4189539391"/>
                    </a:ext>
                  </a:extLst>
                </a:gridCol>
                <a:gridCol w="856444">
                  <a:extLst>
                    <a:ext uri="{9D8B030D-6E8A-4147-A177-3AD203B41FA5}">
                      <a16:colId xmlns:a16="http://schemas.microsoft.com/office/drawing/2014/main" val="1433251399"/>
                    </a:ext>
                  </a:extLst>
                </a:gridCol>
              </a:tblGrid>
              <a:tr h="6879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V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Ê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Á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9522459"/>
                  </a:ext>
                </a:extLst>
              </a:tr>
              <a:tr h="6879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Ứ</a:t>
                      </a:r>
                      <a:endParaRPr lang="en-US" sz="4400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O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6441694"/>
                  </a:ext>
                </a:extLst>
              </a:tr>
              <a:tr h="6879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O</a:t>
                      </a:r>
                      <a:endParaRPr lang="en-US" sz="4400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R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9329264"/>
                  </a:ext>
                </a:extLst>
              </a:tr>
              <a:tr h="6879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U</a:t>
                      </a:r>
                      <a:endParaRPr lang="en-US" sz="4400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Á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3271850"/>
                  </a:ext>
                </a:extLst>
              </a:tr>
              <a:tr h="6879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P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Ầ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4400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O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L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Ợ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6916748"/>
                  </a:ext>
                </a:extLst>
              </a:tr>
              <a:tr h="6879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O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R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Á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200717"/>
                  </a:ext>
                </a:extLst>
              </a:tr>
              <a:tr h="6879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Ô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Ơ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6264907"/>
                  </a:ext>
                </a:extLst>
              </a:tr>
            </a:tbl>
          </a:graphicData>
        </a:graphic>
      </p:graphicFrame>
      <p:sp>
        <p:nvSpPr>
          <p:cNvPr id="4" name="Star: 10 Points 3">
            <a:extLst>
              <a:ext uri="{FF2B5EF4-FFF2-40B4-BE49-F238E27FC236}">
                <a16:creationId xmlns:a16="http://schemas.microsoft.com/office/drawing/2014/main" id="{7A1FBFD6-3BA0-4CD9-9C85-496259AA56E6}"/>
              </a:ext>
            </a:extLst>
          </p:cNvPr>
          <p:cNvSpPr/>
          <p:nvPr/>
        </p:nvSpPr>
        <p:spPr>
          <a:xfrm>
            <a:off x="358521" y="4224576"/>
            <a:ext cx="632078" cy="585743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>
                <a:solidFill>
                  <a:srgbClr val="FF0000"/>
                </a:solidFill>
                <a:latin typeface="Calibri" panose="020F0502020204030204"/>
              </a:rPr>
              <a:t>7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5CDBA5AC-94DE-4131-A57A-69A04D1FC7B0}"/>
              </a:ext>
            </a:extLst>
          </p:cNvPr>
          <p:cNvSpPr/>
          <p:nvPr/>
        </p:nvSpPr>
        <p:spPr>
          <a:xfrm>
            <a:off x="-1715" y="5009558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36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1.	CHÍNH … … BỌN THỢ LOẠI RA, ĐÃ TRỞ NÊN … … GÓC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D1575704-C49F-4637-96C5-F8D84607F0B2}"/>
              </a:ext>
            </a:extLst>
          </p:cNvPr>
          <p:cNvSpPr/>
          <p:nvPr/>
        </p:nvSpPr>
        <p:spPr>
          <a:xfrm>
            <a:off x="-1715" y="5009558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36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2.	… … THỪA TỰ KIA RỒI, NÀO ANH EM! CHÚNG TA HÃY GIẾT NÓ ĐI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F7F956F0-DE04-479A-A69E-B7BB39597706}"/>
              </a:ext>
            </a:extLst>
          </p:cNvPr>
          <p:cNvSpPr/>
          <p:nvPr/>
        </p:nvSpPr>
        <p:spPr>
          <a:xfrm>
            <a:off x="-1715" y="5009558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3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3. SAU CÙNG CHỦ SAI CHÍNH … … MÌNH ĐẾN VỚI HỌ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4228A65B-0155-417E-8296-593B5F290090}"/>
              </a:ext>
            </a:extLst>
          </p:cNvPr>
          <p:cNvSpPr/>
          <p:nvPr/>
        </p:nvSpPr>
        <p:spPr>
          <a:xfrm>
            <a:off x="-1715" y="5009558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vi-VN" sz="3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4.	ÔNG SẼ TRU DIỆT BỌN … … ĐÓ, VÀ SẼ CHO NGƯỜI KHÁC THUÊ VƯỜN NHO</a:t>
            </a:r>
            <a:endParaRPr lang="en-US" sz="34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8B16D09D-92CF-4E91-B5A4-AA8AC8AC4BB0}"/>
              </a:ext>
            </a:extLst>
          </p:cNvPr>
          <p:cNvSpPr/>
          <p:nvPr/>
        </p:nvSpPr>
        <p:spPr>
          <a:xfrm>
            <a:off x="-1715" y="5009558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vi-VN" sz="3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5.	ÐẾN MÙA NHO, ÔNG SAI ĐẦY TỚ ĐẾN NHÀ TÁ ĐIỀN ĐỂ THU … … …</a:t>
            </a:r>
            <a:endParaRPr lang="en-US" sz="34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C6FD0DF5-E0C4-4241-8705-C5754AF920C7}"/>
              </a:ext>
            </a:extLst>
          </p:cNvPr>
          <p:cNvSpPr/>
          <p:nvPr/>
        </p:nvSpPr>
        <p:spPr>
          <a:xfrm>
            <a:off x="-1715" y="5009558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vi-VN" sz="3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6.	NƯỚC THIÊN CHÚA SẼ CẤT KHỎI CÁC ÔNG ĐỂ TRAO CHO DÂN TỘC KHÁC BIẾT LÀM CHO TRỔ SINH … …</a:t>
            </a:r>
            <a:endParaRPr lang="en-US" sz="34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9E7CD750-5AEB-45C6-9A2C-2550313632B8}"/>
              </a:ext>
            </a:extLst>
          </p:cNvPr>
          <p:cNvSpPr/>
          <p:nvPr/>
        </p:nvSpPr>
        <p:spPr>
          <a:xfrm>
            <a:off x="-1715" y="5009558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vi-VN" sz="3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7.	CHỦ LẠI SAI MỘT SỐ ĐẦY TỚ KHÁC … … TRƯỚC, NHƯNG HỌ CŨNG XỬ VỚI CHÚNG NHƯ VẬY.</a:t>
            </a:r>
            <a:endParaRPr lang="en-US" sz="34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39C953D-D01B-4AC3-942E-89720DC87A12}"/>
              </a:ext>
            </a:extLst>
          </p:cNvPr>
          <p:cNvSpPr/>
          <p:nvPr/>
        </p:nvSpPr>
        <p:spPr>
          <a:xfrm>
            <a:off x="1609724" y="2825885"/>
            <a:ext cx="886968" cy="6825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FC8B98CC-6A8B-42C1-B87F-A2E140D49280}"/>
              </a:ext>
            </a:extLst>
          </p:cNvPr>
          <p:cNvSpPr/>
          <p:nvPr/>
        </p:nvSpPr>
        <p:spPr>
          <a:xfrm>
            <a:off x="2489424" y="2825885"/>
            <a:ext cx="886968" cy="6825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1196C58D-A93C-4193-AC1A-2530BCAA38DA}"/>
              </a:ext>
            </a:extLst>
          </p:cNvPr>
          <p:cNvSpPr/>
          <p:nvPr/>
        </p:nvSpPr>
        <p:spPr>
          <a:xfrm>
            <a:off x="3376901" y="2825885"/>
            <a:ext cx="886968" cy="6825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FCED4885-0A34-46A1-8B16-67B9D96B4E0C}"/>
              </a:ext>
            </a:extLst>
          </p:cNvPr>
          <p:cNvSpPr/>
          <p:nvPr/>
        </p:nvSpPr>
        <p:spPr>
          <a:xfrm>
            <a:off x="4261728" y="2825885"/>
            <a:ext cx="886968" cy="6825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E85FFE0E-1912-4C93-8FE7-D0C6C8A2E9C2}"/>
              </a:ext>
            </a:extLst>
          </p:cNvPr>
          <p:cNvSpPr/>
          <p:nvPr/>
        </p:nvSpPr>
        <p:spPr>
          <a:xfrm>
            <a:off x="5153823" y="2828788"/>
            <a:ext cx="886968" cy="6825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008AB58C-84BE-4116-AC65-96BD11AB779C}"/>
              </a:ext>
            </a:extLst>
          </p:cNvPr>
          <p:cNvSpPr/>
          <p:nvPr/>
        </p:nvSpPr>
        <p:spPr>
          <a:xfrm>
            <a:off x="6033523" y="2828788"/>
            <a:ext cx="886968" cy="6825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0E98718A-9B48-4FBE-A67A-98850459FCC2}"/>
              </a:ext>
            </a:extLst>
          </p:cNvPr>
          <p:cNvSpPr/>
          <p:nvPr/>
        </p:nvSpPr>
        <p:spPr>
          <a:xfrm>
            <a:off x="6921000" y="2828788"/>
            <a:ext cx="886968" cy="6825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61264015-60E7-45C1-B56C-94BE2D319C7C}"/>
              </a:ext>
            </a:extLst>
          </p:cNvPr>
          <p:cNvSpPr/>
          <p:nvPr/>
        </p:nvSpPr>
        <p:spPr>
          <a:xfrm>
            <a:off x="7818222" y="2827615"/>
            <a:ext cx="886968" cy="6825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F2857BBB-D952-4472-8E22-5958B4FC8347}"/>
              </a:ext>
            </a:extLst>
          </p:cNvPr>
          <p:cNvSpPr/>
          <p:nvPr/>
        </p:nvSpPr>
        <p:spPr>
          <a:xfrm>
            <a:off x="8697922" y="2827615"/>
            <a:ext cx="886968" cy="6825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7277890D-E778-4114-B448-DF941ECED0B7}"/>
              </a:ext>
            </a:extLst>
          </p:cNvPr>
          <p:cNvSpPr/>
          <p:nvPr/>
        </p:nvSpPr>
        <p:spPr>
          <a:xfrm>
            <a:off x="9585399" y="2827615"/>
            <a:ext cx="886968" cy="6825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E924304C-D857-4EE6-A9A9-AF8F36E720FF}"/>
              </a:ext>
            </a:extLst>
          </p:cNvPr>
          <p:cNvSpPr/>
          <p:nvPr/>
        </p:nvSpPr>
        <p:spPr>
          <a:xfrm>
            <a:off x="4261727" y="3509020"/>
            <a:ext cx="886968" cy="6825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4E351383-EFDD-49D2-9760-2CB5609A01FC}"/>
              </a:ext>
            </a:extLst>
          </p:cNvPr>
          <p:cNvSpPr/>
          <p:nvPr/>
        </p:nvSpPr>
        <p:spPr>
          <a:xfrm>
            <a:off x="5153822" y="3511923"/>
            <a:ext cx="886968" cy="6825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AE136F21-D090-4AC0-B3DA-06AB81D04022}"/>
              </a:ext>
            </a:extLst>
          </p:cNvPr>
          <p:cNvSpPr/>
          <p:nvPr/>
        </p:nvSpPr>
        <p:spPr>
          <a:xfrm>
            <a:off x="6033522" y="3511923"/>
            <a:ext cx="886968" cy="6825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356B7FB1-99AB-404B-AA69-8890665A2A1F}"/>
              </a:ext>
            </a:extLst>
          </p:cNvPr>
          <p:cNvSpPr/>
          <p:nvPr/>
        </p:nvSpPr>
        <p:spPr>
          <a:xfrm>
            <a:off x="6920999" y="3511923"/>
            <a:ext cx="886968" cy="6825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225D3547-9D9C-4B0A-A05A-D8BC7998AD33}"/>
              </a:ext>
            </a:extLst>
          </p:cNvPr>
          <p:cNvSpPr/>
          <p:nvPr/>
        </p:nvSpPr>
        <p:spPr>
          <a:xfrm>
            <a:off x="7818221" y="3510750"/>
            <a:ext cx="886968" cy="6825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AED93FED-9328-40B1-9649-7C24C33B1835}"/>
              </a:ext>
            </a:extLst>
          </p:cNvPr>
          <p:cNvSpPr/>
          <p:nvPr/>
        </p:nvSpPr>
        <p:spPr>
          <a:xfrm>
            <a:off x="8697921" y="3510750"/>
            <a:ext cx="886968" cy="6825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F8BE94A4-A0FE-4DEC-83F0-6E090950F16B}"/>
              </a:ext>
            </a:extLst>
          </p:cNvPr>
          <p:cNvSpPr/>
          <p:nvPr/>
        </p:nvSpPr>
        <p:spPr>
          <a:xfrm>
            <a:off x="9585398" y="3510750"/>
            <a:ext cx="886968" cy="6825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E8162F58-0FE6-4EDE-97BE-E6CFFEF9FE82}"/>
              </a:ext>
            </a:extLst>
          </p:cNvPr>
          <p:cNvSpPr/>
          <p:nvPr/>
        </p:nvSpPr>
        <p:spPr>
          <a:xfrm>
            <a:off x="3376899" y="4192155"/>
            <a:ext cx="886968" cy="6825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00217A4F-C7D6-4238-9FF3-91FCB240B525}"/>
              </a:ext>
            </a:extLst>
          </p:cNvPr>
          <p:cNvSpPr/>
          <p:nvPr/>
        </p:nvSpPr>
        <p:spPr>
          <a:xfrm>
            <a:off x="4261726" y="4192155"/>
            <a:ext cx="886968" cy="6825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0D8B1836-9449-4813-B93B-6F4061B8A393}"/>
              </a:ext>
            </a:extLst>
          </p:cNvPr>
          <p:cNvSpPr/>
          <p:nvPr/>
        </p:nvSpPr>
        <p:spPr>
          <a:xfrm>
            <a:off x="5153821" y="4195058"/>
            <a:ext cx="886968" cy="6825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7701E869-682F-4E35-99B9-CED578A2ABD7}"/>
              </a:ext>
            </a:extLst>
          </p:cNvPr>
          <p:cNvSpPr/>
          <p:nvPr/>
        </p:nvSpPr>
        <p:spPr>
          <a:xfrm>
            <a:off x="6033521" y="4195058"/>
            <a:ext cx="886968" cy="6825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53D7AEE0-2E5C-4024-8F43-C0FCE263A8AB}"/>
              </a:ext>
            </a:extLst>
          </p:cNvPr>
          <p:cNvSpPr/>
          <p:nvPr/>
        </p:nvSpPr>
        <p:spPr>
          <a:xfrm>
            <a:off x="6920998" y="4195058"/>
            <a:ext cx="886968" cy="6825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CA2F2A00-138C-4E77-BE44-CE112DBF8417}"/>
              </a:ext>
            </a:extLst>
          </p:cNvPr>
          <p:cNvSpPr/>
          <p:nvPr/>
        </p:nvSpPr>
        <p:spPr>
          <a:xfrm>
            <a:off x="7818220" y="4193885"/>
            <a:ext cx="886968" cy="6825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76EB7E44-0C38-456F-BF18-1D132383E64B}"/>
              </a:ext>
            </a:extLst>
          </p:cNvPr>
          <p:cNvSpPr/>
          <p:nvPr/>
        </p:nvSpPr>
        <p:spPr>
          <a:xfrm>
            <a:off x="8697920" y="4193885"/>
            <a:ext cx="886968" cy="6825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B050877C-4F08-4703-945E-0CABEFA3E3C9}"/>
              </a:ext>
            </a:extLst>
          </p:cNvPr>
          <p:cNvSpPr/>
          <p:nvPr/>
        </p:nvSpPr>
        <p:spPr>
          <a:xfrm>
            <a:off x="4261726" y="68045"/>
            <a:ext cx="886968" cy="6825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CF751529-EAD7-4A27-B39C-0C27B4F1633F}"/>
              </a:ext>
            </a:extLst>
          </p:cNvPr>
          <p:cNvSpPr/>
          <p:nvPr/>
        </p:nvSpPr>
        <p:spPr>
          <a:xfrm>
            <a:off x="5153821" y="70948"/>
            <a:ext cx="886968" cy="6825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C7C7E637-9F86-4BE9-8E95-80DAFCA8F969}"/>
              </a:ext>
            </a:extLst>
          </p:cNvPr>
          <p:cNvSpPr/>
          <p:nvPr/>
        </p:nvSpPr>
        <p:spPr>
          <a:xfrm>
            <a:off x="6033521" y="70948"/>
            <a:ext cx="886968" cy="6825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27F6F5E6-BE57-4F03-B9E3-8825840BE5A6}"/>
              </a:ext>
            </a:extLst>
          </p:cNvPr>
          <p:cNvSpPr/>
          <p:nvPr/>
        </p:nvSpPr>
        <p:spPr>
          <a:xfrm>
            <a:off x="6920998" y="70948"/>
            <a:ext cx="886968" cy="6825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DF045B4C-5CE8-4FA4-9F62-63EFCCE0D56E}"/>
              </a:ext>
            </a:extLst>
          </p:cNvPr>
          <p:cNvSpPr/>
          <p:nvPr/>
        </p:nvSpPr>
        <p:spPr>
          <a:xfrm>
            <a:off x="7818220" y="69775"/>
            <a:ext cx="886968" cy="6825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6987A388-4496-4CB7-A1AB-320D3DC66006}"/>
              </a:ext>
            </a:extLst>
          </p:cNvPr>
          <p:cNvSpPr/>
          <p:nvPr/>
        </p:nvSpPr>
        <p:spPr>
          <a:xfrm>
            <a:off x="8697920" y="69775"/>
            <a:ext cx="886968" cy="6825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6D797C16-0F91-42F5-980F-C1A8150A01AF}"/>
              </a:ext>
            </a:extLst>
          </p:cNvPr>
          <p:cNvSpPr/>
          <p:nvPr/>
        </p:nvSpPr>
        <p:spPr>
          <a:xfrm>
            <a:off x="3376899" y="762657"/>
            <a:ext cx="886968" cy="6825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4A6F6171-C61E-4F4C-B85D-D77952032C5D}"/>
              </a:ext>
            </a:extLst>
          </p:cNvPr>
          <p:cNvSpPr/>
          <p:nvPr/>
        </p:nvSpPr>
        <p:spPr>
          <a:xfrm>
            <a:off x="4266599" y="767012"/>
            <a:ext cx="886968" cy="6825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5EDE7CC0-5E80-4361-ADA9-5F0CD71A9633}"/>
              </a:ext>
            </a:extLst>
          </p:cNvPr>
          <p:cNvSpPr/>
          <p:nvPr/>
        </p:nvSpPr>
        <p:spPr>
          <a:xfrm>
            <a:off x="5153821" y="765560"/>
            <a:ext cx="886968" cy="6825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DCF41FCA-A985-4FCA-AAB1-725AD287915D}"/>
              </a:ext>
            </a:extLst>
          </p:cNvPr>
          <p:cNvSpPr/>
          <p:nvPr/>
        </p:nvSpPr>
        <p:spPr>
          <a:xfrm>
            <a:off x="6033521" y="765560"/>
            <a:ext cx="886968" cy="6825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75DEA678-64C0-4594-AA5D-E6D3F9F2C1C7}"/>
              </a:ext>
            </a:extLst>
          </p:cNvPr>
          <p:cNvSpPr/>
          <p:nvPr/>
        </p:nvSpPr>
        <p:spPr>
          <a:xfrm>
            <a:off x="6920998" y="765560"/>
            <a:ext cx="886968" cy="6825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19F23F9D-5110-4F99-B94A-B69962925CFE}"/>
              </a:ext>
            </a:extLst>
          </p:cNvPr>
          <p:cNvSpPr/>
          <p:nvPr/>
        </p:nvSpPr>
        <p:spPr>
          <a:xfrm>
            <a:off x="7818220" y="764387"/>
            <a:ext cx="886968" cy="6825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1AFB7825-7723-44F5-916E-E42174A5BF61}"/>
              </a:ext>
            </a:extLst>
          </p:cNvPr>
          <p:cNvSpPr/>
          <p:nvPr/>
        </p:nvSpPr>
        <p:spPr>
          <a:xfrm>
            <a:off x="8697920" y="764387"/>
            <a:ext cx="886968" cy="6825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BC030D51-8C33-4B8F-8887-4B2782CE2ABD}"/>
              </a:ext>
            </a:extLst>
          </p:cNvPr>
          <p:cNvSpPr/>
          <p:nvPr/>
        </p:nvSpPr>
        <p:spPr>
          <a:xfrm>
            <a:off x="3376899" y="1457269"/>
            <a:ext cx="886968" cy="6825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70FDE44F-8D59-46B5-BF19-3383433136B0}"/>
              </a:ext>
            </a:extLst>
          </p:cNvPr>
          <p:cNvSpPr/>
          <p:nvPr/>
        </p:nvSpPr>
        <p:spPr>
          <a:xfrm>
            <a:off x="4268092" y="1458721"/>
            <a:ext cx="886968" cy="6825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4D9253B2-0657-4CF5-8F5D-85284FE9A7F0}"/>
              </a:ext>
            </a:extLst>
          </p:cNvPr>
          <p:cNvSpPr/>
          <p:nvPr/>
        </p:nvSpPr>
        <p:spPr>
          <a:xfrm>
            <a:off x="5153821" y="1460172"/>
            <a:ext cx="886968" cy="6825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23A886E5-77CA-46E2-838D-B70E0D5E34BA}"/>
              </a:ext>
            </a:extLst>
          </p:cNvPr>
          <p:cNvSpPr/>
          <p:nvPr/>
        </p:nvSpPr>
        <p:spPr>
          <a:xfrm>
            <a:off x="6033521" y="1460172"/>
            <a:ext cx="886968" cy="6825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33A6D9C6-D5E7-4B12-A3A2-9C29C75C510D}"/>
              </a:ext>
            </a:extLst>
          </p:cNvPr>
          <p:cNvSpPr/>
          <p:nvPr/>
        </p:nvSpPr>
        <p:spPr>
          <a:xfrm>
            <a:off x="6920998" y="1460172"/>
            <a:ext cx="886968" cy="6825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DDFF652F-EC9B-4708-9201-47F5111AF499}"/>
              </a:ext>
            </a:extLst>
          </p:cNvPr>
          <p:cNvSpPr/>
          <p:nvPr/>
        </p:nvSpPr>
        <p:spPr>
          <a:xfrm>
            <a:off x="7818220" y="1458999"/>
            <a:ext cx="886968" cy="6825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2C17EB6F-1BAE-487B-B68E-361DDB776043}"/>
              </a:ext>
            </a:extLst>
          </p:cNvPr>
          <p:cNvSpPr/>
          <p:nvPr/>
        </p:nvSpPr>
        <p:spPr>
          <a:xfrm>
            <a:off x="8697920" y="1458999"/>
            <a:ext cx="886968" cy="6825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5D8F33E0-F1C7-4DAC-A54B-F64A812492C6}"/>
              </a:ext>
            </a:extLst>
          </p:cNvPr>
          <p:cNvSpPr/>
          <p:nvPr/>
        </p:nvSpPr>
        <p:spPr>
          <a:xfrm>
            <a:off x="2489422" y="2151881"/>
            <a:ext cx="886968" cy="6825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2819D21D-8E0D-42C1-81BE-9BCEC562E39B}"/>
              </a:ext>
            </a:extLst>
          </p:cNvPr>
          <p:cNvSpPr/>
          <p:nvPr/>
        </p:nvSpPr>
        <p:spPr>
          <a:xfrm>
            <a:off x="3376899" y="2151881"/>
            <a:ext cx="886968" cy="6825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CD07531D-2B7A-4F27-87D4-CF82381D5164}"/>
              </a:ext>
            </a:extLst>
          </p:cNvPr>
          <p:cNvSpPr/>
          <p:nvPr/>
        </p:nvSpPr>
        <p:spPr>
          <a:xfrm>
            <a:off x="4261726" y="2151881"/>
            <a:ext cx="886968" cy="6825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8537271D-F181-4FCF-8E49-648501730EB7}"/>
              </a:ext>
            </a:extLst>
          </p:cNvPr>
          <p:cNvSpPr/>
          <p:nvPr/>
        </p:nvSpPr>
        <p:spPr>
          <a:xfrm>
            <a:off x="5153821" y="2154784"/>
            <a:ext cx="886968" cy="6825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6562784D-D6FB-49AC-B208-69BB651D4F84}"/>
              </a:ext>
            </a:extLst>
          </p:cNvPr>
          <p:cNvSpPr/>
          <p:nvPr/>
        </p:nvSpPr>
        <p:spPr>
          <a:xfrm>
            <a:off x="6033521" y="2154784"/>
            <a:ext cx="886968" cy="6825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Rectangle 184">
            <a:extLst>
              <a:ext uri="{FF2B5EF4-FFF2-40B4-BE49-F238E27FC236}">
                <a16:creationId xmlns:a16="http://schemas.microsoft.com/office/drawing/2014/main" id="{B3CF6EB3-CD96-40D1-91AD-2288CFA547E1}"/>
              </a:ext>
            </a:extLst>
          </p:cNvPr>
          <p:cNvSpPr/>
          <p:nvPr/>
        </p:nvSpPr>
        <p:spPr>
          <a:xfrm>
            <a:off x="6920998" y="2154784"/>
            <a:ext cx="886968" cy="6825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957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4" dur="1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" dur="1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0" dur="1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3" dur="1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6" dur="1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9" dur="1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9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3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4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8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9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3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4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8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9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3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4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8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9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05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08" dur="1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1" dur="1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4" dur="1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7" dur="1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0" dur="1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3" dur="1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6" dur="1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3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5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6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7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8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0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1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2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3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5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6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7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0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1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2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3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5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6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7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8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0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1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2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3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70" dur="1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73" dur="1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76" dur="1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79" dur="1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2" dur="1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5" dur="1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2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6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9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52" dur="1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55" dur="1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58" dur="1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1" dur="1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4" dur="1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7" dur="1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0" dur="1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3" dur="1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6" dur="1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3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5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6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2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5" dur="1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8" dur="1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1" dur="1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4" dur="1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7" dur="1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40" dur="1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43" dur="1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4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6" fill="hold">
                      <p:stCondLst>
                        <p:cond delay="0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0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0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5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9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0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3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4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5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8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9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4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5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6" fill="hold">
                      <p:stCondLst>
                        <p:cond delay="indefinite"/>
                      </p:stCondLst>
                      <p:childTnLst>
                        <p:par>
                          <p:cTn id="387" fill="hold">
                            <p:stCondLst>
                              <p:cond delay="0"/>
                            </p:stCondLst>
                            <p:childTnLst>
                              <p:par>
                                <p:cTn id="388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9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2" dur="1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5" dur="1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8" dur="1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1" dur="1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4" dur="1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7" dur="1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0" dur="1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1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3" fill="hold">
                      <p:stCondLst>
                        <p:cond delay="0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20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1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2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4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25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6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7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9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30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1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2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4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35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6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7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9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40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1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2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4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45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6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7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9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0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1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2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3" fill="hold">
                      <p:stCondLst>
                        <p:cond delay="indefinite"/>
                      </p:stCondLst>
                      <p:childTnLst>
                        <p:par>
                          <p:cTn id="454" fill="hold">
                            <p:stCondLst>
                              <p:cond delay="0"/>
                            </p:stCondLst>
                            <p:childTnLst>
                              <p:par>
                                <p:cTn id="45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56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59" dur="1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2" dur="1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5" dur="1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8" dur="1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1" dur="1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4" dur="1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7" dur="1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  <p:bldP spid="70" grpId="0" animBg="1"/>
      <p:bldP spid="70" grpId="1" animBg="1"/>
      <p:bldP spid="5" grpId="0" animBg="1"/>
      <p:bldP spid="5" grpId="1" animBg="1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76" grpId="0" animBg="1"/>
      <p:bldP spid="76" grpId="1" animBg="1"/>
      <p:bldP spid="77" grpId="0" animBg="1"/>
      <p:bldP spid="77" grpId="1" animBg="1"/>
      <p:bldP spid="78" grpId="0" animBg="1"/>
      <p:bldP spid="78" grpId="1" animBg="1"/>
      <p:bldP spid="79" grpId="0" animBg="1"/>
      <p:bldP spid="79" grpId="1" animBg="1"/>
      <p:bldP spid="80" grpId="0" animBg="1"/>
      <p:bldP spid="80" grpId="1" animBg="1"/>
      <p:bldP spid="84" grpId="0" animBg="1"/>
      <p:bldP spid="84" grpId="1" animBg="1"/>
      <p:bldP spid="85" grpId="0" animBg="1"/>
      <p:bldP spid="85" grpId="1" animBg="1"/>
      <p:bldP spid="86" grpId="0" animBg="1"/>
      <p:bldP spid="86" grpId="1" animBg="1"/>
      <p:bldP spid="87" grpId="0" animBg="1"/>
      <p:bldP spid="87" grpId="1" animBg="1"/>
      <p:bldP spid="88" grpId="0" animBg="1"/>
      <p:bldP spid="88" grpId="1" animBg="1"/>
      <p:bldP spid="89" grpId="0" animBg="1"/>
      <p:bldP spid="89" grpId="1" animBg="1"/>
      <p:bldP spid="90" grpId="0" animBg="1"/>
      <p:bldP spid="90" grpId="1" animBg="1"/>
      <p:bldP spid="94" grpId="0" animBg="1"/>
      <p:bldP spid="94" grpId="1" animBg="1"/>
      <p:bldP spid="95" grpId="0" animBg="1"/>
      <p:bldP spid="95" grpId="1" animBg="1"/>
      <p:bldP spid="96" grpId="0" animBg="1"/>
      <p:bldP spid="96" grpId="1" animBg="1"/>
      <p:bldP spid="97" grpId="0" animBg="1"/>
      <p:bldP spid="97" grpId="1" animBg="1"/>
      <p:bldP spid="98" grpId="0" animBg="1"/>
      <p:bldP spid="98" grpId="1" animBg="1"/>
      <p:bldP spid="101" grpId="0" animBg="1"/>
      <p:bldP spid="101" grpId="1" animBg="1"/>
      <p:bldP spid="102" grpId="0" animBg="1"/>
      <p:bldP spid="102" grpId="1" animBg="1"/>
      <p:bldP spid="107" grpId="0" animBg="1"/>
      <p:bldP spid="107" grpId="1" animBg="1"/>
      <p:bldP spid="108" grpId="0" animBg="1"/>
      <p:bldP spid="108" grpId="1" animBg="1"/>
      <p:bldP spid="109" grpId="0" animBg="1"/>
      <p:bldP spid="109" grpId="1" animBg="1"/>
      <p:bldP spid="110" grpId="0" animBg="1"/>
      <p:bldP spid="110" grpId="1" animBg="1"/>
      <p:bldP spid="111" grpId="0" animBg="1"/>
      <p:bldP spid="111" grpId="1" animBg="1"/>
      <p:bldP spid="112" grpId="0" animBg="1"/>
      <p:bldP spid="112" grpId="1" animBg="1"/>
      <p:bldP spid="116" grpId="0" animBg="1"/>
      <p:bldP spid="116" grpId="1" animBg="1"/>
      <p:bldP spid="117" grpId="0" animBg="1"/>
      <p:bldP spid="117" grpId="1" animBg="1"/>
      <p:bldP spid="121" grpId="0" animBg="1"/>
      <p:bldP spid="121" grpId="1" animBg="1"/>
      <p:bldP spid="130" grpId="0" animBg="1"/>
      <p:bldP spid="130" grpId="1" animBg="1"/>
      <p:bldP spid="131" grpId="0" animBg="1"/>
      <p:bldP spid="131" grpId="1" animBg="1"/>
      <p:bldP spid="141" grpId="0" animBg="1"/>
      <p:bldP spid="141" grpId="1" animBg="1"/>
      <p:bldP spid="149" grpId="0" animBg="1"/>
      <p:bldP spid="149" grpId="1" animBg="1"/>
      <p:bldP spid="153" grpId="0" animBg="1"/>
      <p:bldP spid="153" grpId="1" animBg="1"/>
      <p:bldP spid="159" grpId="0" animBg="1"/>
      <p:bldP spid="159" grpId="1" animBg="1"/>
      <p:bldP spid="160" grpId="0" animBg="1"/>
      <p:bldP spid="160" grpId="1" animBg="1"/>
      <p:bldP spid="161" grpId="0" animBg="1"/>
      <p:bldP spid="161" grpId="1" animBg="1"/>
      <p:bldP spid="162" grpId="0" animBg="1"/>
      <p:bldP spid="162" grpId="1" animBg="1"/>
      <p:bldP spid="163" grpId="0" animBg="1"/>
      <p:bldP spid="163" grpId="1" animBg="1"/>
      <p:bldP spid="171" grpId="0" animBg="1"/>
      <p:bldP spid="171" grpId="1" animBg="1"/>
      <p:bldP spid="180" grpId="0" animBg="1"/>
      <p:bldP spid="180" grpId="1" animBg="1"/>
      <p:bldP spid="181" grpId="0" animBg="1"/>
      <p:bldP spid="181" grpId="1" animBg="1"/>
      <p:bldP spid="182" grpId="0" animBg="1"/>
      <p:bldP spid="182" grpId="1" animBg="1"/>
      <p:bldP spid="183" grpId="0" animBg="1"/>
      <p:bldP spid="183" grpId="1" animBg="1"/>
      <p:bldP spid="184" grpId="0" animBg="1"/>
      <p:bldP spid="184" grpId="1" animBg="1"/>
      <p:bldP spid="185" grpId="0" animBg="1"/>
      <p:bldP spid="185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V.A – Tiếng Vỗ Tay">
            <a:hlinkClick r:id="" action="ppaction://media"/>
            <a:extLst>
              <a:ext uri="{FF2B5EF4-FFF2-40B4-BE49-F238E27FC236}">
                <a16:creationId xmlns:a16="http://schemas.microsoft.com/office/drawing/2014/main" id="{DCA2C0E7-7A17-45D2-8D21-7AB7604638B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369675" y="1654175"/>
            <a:ext cx="406400" cy="406400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7AC99CA-D69F-4B31-8063-F2EBA3EE05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2652343"/>
              </p:ext>
            </p:extLst>
          </p:nvPr>
        </p:nvGraphicFramePr>
        <p:xfrm>
          <a:off x="554804" y="390418"/>
          <a:ext cx="11024169" cy="6082300"/>
        </p:xfrm>
        <a:graphic>
          <a:graphicData uri="http://schemas.openxmlformats.org/drawingml/2006/table">
            <a:tbl>
              <a:tblPr firstRow="1" firstCol="1" bandRow="1"/>
              <a:tblGrid>
                <a:gridCol w="1097890">
                  <a:extLst>
                    <a:ext uri="{9D8B030D-6E8A-4147-A177-3AD203B41FA5}">
                      <a16:colId xmlns:a16="http://schemas.microsoft.com/office/drawing/2014/main" val="3334680205"/>
                    </a:ext>
                  </a:extLst>
                </a:gridCol>
                <a:gridCol w="1106943">
                  <a:extLst>
                    <a:ext uri="{9D8B030D-6E8A-4147-A177-3AD203B41FA5}">
                      <a16:colId xmlns:a16="http://schemas.microsoft.com/office/drawing/2014/main" val="1370237939"/>
                    </a:ext>
                  </a:extLst>
                </a:gridCol>
                <a:gridCol w="1106943">
                  <a:extLst>
                    <a:ext uri="{9D8B030D-6E8A-4147-A177-3AD203B41FA5}">
                      <a16:colId xmlns:a16="http://schemas.microsoft.com/office/drawing/2014/main" val="1566441413"/>
                    </a:ext>
                  </a:extLst>
                </a:gridCol>
                <a:gridCol w="1109530">
                  <a:extLst>
                    <a:ext uri="{9D8B030D-6E8A-4147-A177-3AD203B41FA5}">
                      <a16:colId xmlns:a16="http://schemas.microsoft.com/office/drawing/2014/main" val="2945392235"/>
                    </a:ext>
                  </a:extLst>
                </a:gridCol>
                <a:gridCol w="1106943">
                  <a:extLst>
                    <a:ext uri="{9D8B030D-6E8A-4147-A177-3AD203B41FA5}">
                      <a16:colId xmlns:a16="http://schemas.microsoft.com/office/drawing/2014/main" val="2144801664"/>
                    </a:ext>
                  </a:extLst>
                </a:gridCol>
                <a:gridCol w="1106943">
                  <a:extLst>
                    <a:ext uri="{9D8B030D-6E8A-4147-A177-3AD203B41FA5}">
                      <a16:colId xmlns:a16="http://schemas.microsoft.com/office/drawing/2014/main" val="711825985"/>
                    </a:ext>
                  </a:extLst>
                </a:gridCol>
                <a:gridCol w="1106943">
                  <a:extLst>
                    <a:ext uri="{9D8B030D-6E8A-4147-A177-3AD203B41FA5}">
                      <a16:colId xmlns:a16="http://schemas.microsoft.com/office/drawing/2014/main" val="1931953038"/>
                    </a:ext>
                  </a:extLst>
                </a:gridCol>
                <a:gridCol w="1106943">
                  <a:extLst>
                    <a:ext uri="{9D8B030D-6E8A-4147-A177-3AD203B41FA5}">
                      <a16:colId xmlns:a16="http://schemas.microsoft.com/office/drawing/2014/main" val="1888280132"/>
                    </a:ext>
                  </a:extLst>
                </a:gridCol>
                <a:gridCol w="1106943">
                  <a:extLst>
                    <a:ext uri="{9D8B030D-6E8A-4147-A177-3AD203B41FA5}">
                      <a16:colId xmlns:a16="http://schemas.microsoft.com/office/drawing/2014/main" val="2943806300"/>
                    </a:ext>
                  </a:extLst>
                </a:gridCol>
                <a:gridCol w="1068148">
                  <a:extLst>
                    <a:ext uri="{9D8B030D-6E8A-4147-A177-3AD203B41FA5}">
                      <a16:colId xmlns:a16="http://schemas.microsoft.com/office/drawing/2014/main" val="1687997831"/>
                    </a:ext>
                  </a:extLst>
                </a:gridCol>
              </a:tblGrid>
              <a:tr h="8689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V</a:t>
                      </a:r>
                      <a:endParaRPr lang="en-US" sz="4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Ê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Á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7911052"/>
                  </a:ext>
                </a:extLst>
              </a:tr>
              <a:tr h="8689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Ư</a:t>
                      </a:r>
                      <a:endParaRPr lang="en-US" sz="4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O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7839211"/>
                  </a:ext>
                </a:extLst>
              </a:tr>
              <a:tr h="8689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Ờ</a:t>
                      </a:r>
                      <a:endParaRPr lang="en-US" sz="4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R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9873916"/>
                  </a:ext>
                </a:extLst>
              </a:tr>
              <a:tr h="8689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U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4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Á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1353998"/>
                  </a:ext>
                </a:extLst>
              </a:tr>
              <a:tr h="8689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P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Ầ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4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O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L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Ợ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8295356"/>
                  </a:ext>
                </a:extLst>
              </a:tr>
              <a:tr h="8689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4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O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R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Á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8773511"/>
                  </a:ext>
                </a:extLst>
              </a:tr>
              <a:tr h="8689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O</a:t>
                      </a:r>
                      <a:endParaRPr lang="en-US" sz="4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Ơ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188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8066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07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773596" y="254000"/>
            <a:ext cx="10644809" cy="106479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ới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cùng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endParaRPr kumimoji="0" lang="en-US" sz="368400" b="1" i="0" u="none" strike="noStrike" kern="1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524001" y="5539206"/>
            <a:ext cx="9143999" cy="1064795"/>
          </a:xfrm>
          <a:prstGeom prst="flowChartAlternateProcess">
            <a:avLst/>
          </a:prstGeom>
          <a:solidFill>
            <a:srgbClr val="7030A0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TRẮC</a:t>
            </a:r>
            <a:r>
              <a:rPr kumimoji="0" lang="en-US" alt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NGHIỆM</a:t>
            </a:r>
            <a:endParaRPr kumimoji="0" lang="en-US" altLang="en-US" sz="60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27FFDE-9CD5-4E67-B014-858183DD86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49248" y="1591055"/>
            <a:ext cx="4875789" cy="36758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647008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4" grpId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4315A55-7274-42F7-AF7E-F8766496E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04874"/>
            <a:ext cx="12192000" cy="5953125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Khi ấy, Chúa Giêsu phán cùng các thượng tế và các kỳ lão trong dân rằng: </a:t>
            </a:r>
            <a:endParaRPr lang="en-US" sz="7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D1A515-5A14-4D60-B4DD-51DDF5EC02A1}"/>
              </a:ext>
            </a:extLst>
          </p:cNvPr>
          <p:cNvSpPr txBox="1"/>
          <p:nvPr/>
        </p:nvSpPr>
        <p:spPr>
          <a:xfrm>
            <a:off x="0" y="0"/>
            <a:ext cx="12192000" cy="144655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✠ 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 SemiBold" panose="00000700000000000000" pitchFamily="2" charset="0"/>
                <a:ea typeface="Verdana" panose="020B0604030504040204" pitchFamily="34" charset="0"/>
                <a:cs typeface="Tahoma" panose="020B0604030504040204" pitchFamily="34" charset="0"/>
              </a:rPr>
              <a:t>TIN MỪNG CHÚA GIÊ-SU KI-TÔ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 SemiBold" panose="00000700000000000000" pitchFamily="2" charset="0"/>
                <a:ea typeface="Verdana" panose="020B0604030504040204" pitchFamily="34" charset="0"/>
                <a:cs typeface="Tahoma" panose="020B0604030504040204" pitchFamily="34" charset="0"/>
              </a:rPr>
              <a:t>THEO </a:t>
            </a:r>
            <a:r>
              <a:rPr kumimoji="0" lang="en-US" sz="4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 SemiBold" panose="00000700000000000000" pitchFamily="2" charset="0"/>
                <a:ea typeface="Verdana" panose="020B0604030504040204" pitchFamily="34" charset="0"/>
                <a:cs typeface="Tahoma" panose="020B0604030504040204" pitchFamily="34" charset="0"/>
              </a:rPr>
              <a:t>THÁNH MÁT-THÊU </a:t>
            </a:r>
            <a:r>
              <a:rPr kumimoji="0" lang="en-US" sz="4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✠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82643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Cách làm vườn nho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Cách làm việc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Chương trình cứu độ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Thiên Chúa hà khắc</a:t>
              </a: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6" y="4505149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</a:t>
              </a: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Chương trình cứu độ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1.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Dụ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ngôn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trong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Tin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Mừng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có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ý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nghĩa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gì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149915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Các tiên tri và ngôn sứ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4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Các</a:t>
              </a:r>
              <a:r>
                <a:rPr kumimoji="0" lang="en-US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54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Thiên</a:t>
              </a:r>
              <a:r>
                <a:rPr kumimoji="0" lang="en-US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54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Thần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Đức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Giê-su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4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Các</a:t>
              </a:r>
              <a:r>
                <a:rPr kumimoji="0" lang="en-US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54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Tông</a:t>
              </a:r>
              <a:r>
                <a:rPr kumimoji="0" lang="en-US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54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đồ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6" y="2758547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A</a:t>
              </a: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Các tiên tri và ngôn sứ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2</a:t>
            </a: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Các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đầy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tớ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bị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giết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là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biểu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tượng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của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những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ai?</a:t>
            </a:r>
          </a:p>
        </p:txBody>
      </p:sp>
    </p:spTree>
    <p:extLst>
      <p:ext uri="{BB962C8B-B14F-4D97-AF65-F5344CB8AC3E}">
        <p14:creationId xmlns:p14="http://schemas.microsoft.com/office/powerpoint/2010/main" val="4076441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Các tông đồ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Con người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Đức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Ki-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tô</a:t>
              </a:r>
              <a:endParaRPr lang="en-US" sz="5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4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Chúa</a:t>
              </a:r>
              <a:r>
                <a:rPr kumimoji="0" lang="en-US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54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Thánh</a:t>
              </a:r>
              <a:r>
                <a:rPr kumimoji="0" lang="en-US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54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Thần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6" y="4515427"/>
            <a:ext cx="12240885" cy="806809"/>
            <a:chOff x="-1896924" y="4689630"/>
            <a:chExt cx="10566931" cy="691539"/>
          </a:xfrm>
          <a:solidFill>
            <a:srgbClr val="00B0F0"/>
          </a:solidFill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</a:t>
              </a: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30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Đức Ki-tô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noProof="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3</a:t>
            </a: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Người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con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trai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là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biểu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tượng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của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ai?</a:t>
            </a:r>
          </a:p>
        </p:txBody>
      </p:sp>
    </p:spTree>
    <p:extLst>
      <p:ext uri="{BB962C8B-B14F-4D97-AF65-F5344CB8AC3E}">
        <p14:creationId xmlns:p14="http://schemas.microsoft.com/office/powerpoint/2010/main" val="3836807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Tự mình đến tiêu giệt bọn hung ác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Bỏ chạy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Giảng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hòa</a:t>
              </a:r>
              <a:endParaRPr lang="en-US" sz="5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Sai người con trai thứ hai đến</a:t>
              </a: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6" y="2768827"/>
            <a:ext cx="12240885" cy="806809"/>
            <a:chOff x="-1896924" y="4689630"/>
            <a:chExt cx="10566931" cy="691539"/>
          </a:xfrm>
          <a:solidFill>
            <a:srgbClr val="00B0F0"/>
          </a:solidFill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A</a:t>
              </a: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30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Tự mình đến tiêu giệt bọn hung ác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4</a:t>
            </a: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Việc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làm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cuối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cùng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của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ông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chủ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vườn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nho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là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gì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68180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Làm vườn nho cho Chúa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Sống theo luật Chúa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Làm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đầy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tớ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Chúa</a:t>
              </a:r>
              <a:endParaRPr lang="en-US" sz="5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Trả phần hoa lợi cho Chúa</a:t>
              </a: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6" y="3659102"/>
            <a:ext cx="12240885" cy="803692"/>
            <a:chOff x="-1896924" y="4686563"/>
            <a:chExt cx="10566931" cy="688867"/>
          </a:xfrm>
          <a:solidFill>
            <a:srgbClr val="00B0F0"/>
          </a:solidFill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86563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B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30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Sống theo luật Chúa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noProof="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5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Chúng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ta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phải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làm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gì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để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không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bị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Thiên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Chúa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trừng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phạt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160803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"Các ông hãy nghe dụ ngôn này: Có ông chủ nhà kia trồng được một vườn nho.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058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Ông rào dậu chung quanh, đào hầm ép rượu và xây tháp canh, đoạn ông cho tá điền thuê, rồi đi phương xa.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0261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Ðến mùa nho, ông sai đầy tớ đến nhà tá điền để thu phần hoa lợi.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317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Nhưng những người làm vườn nho bắt các đầy tớ ông: đánh đứa này, giết đứa kia và ném đá đứa khác.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82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Chủ lại sai một số đầy tớ khác đông hơn trước, nhưng họ cũng xử với chúng như vậy.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034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Sau cùng chủ sai chính con trai mình đến với họ, vì nghĩ rằng: Họ sẽ kính nể con trai mình.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8378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Nhưng bọn làm vườn vừa thấy con trai ông chủ liền bảo nhau: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22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882</Words>
  <Application>Microsoft Office PowerPoint</Application>
  <PresentationFormat>Widescreen</PresentationFormat>
  <Paragraphs>251</Paragraphs>
  <Slides>24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Arial</vt:lpstr>
      <vt:lpstr>Calibri</vt:lpstr>
      <vt:lpstr>Calibri Light</vt:lpstr>
      <vt:lpstr>Montserrat SemiBold</vt:lpstr>
      <vt:lpstr>Tahoma</vt:lpstr>
      <vt:lpstr>Times New Roman</vt:lpstr>
      <vt:lpstr>Verdana</vt:lpstr>
      <vt:lpstr>Office Theme</vt:lpstr>
      <vt:lpstr>1_Office Theme</vt:lpstr>
      <vt:lpstr>PowerPoint Presentation</vt:lpstr>
      <vt:lpstr>PowerPoint Presentation</vt:lpstr>
      <vt:lpstr>"Các ông hãy nghe dụ ngôn này: Có ông chủ nhà kia trồng được một vườn nho. </vt:lpstr>
      <vt:lpstr>Ông rào dậu chung quanh, đào hầm ép rượu và xây tháp canh, đoạn ông cho tá điền thuê, rồi đi phương xa. </vt:lpstr>
      <vt:lpstr>Ðến mùa nho, ông sai đầy tớ đến nhà tá điền để thu phần hoa lợi. </vt:lpstr>
      <vt:lpstr>Nhưng những người làm vườn nho bắt các đầy tớ ông: đánh đứa này, giết đứa kia và ném đá đứa khác. </vt:lpstr>
      <vt:lpstr>Chủ lại sai một số đầy tớ khác đông hơn trước, nhưng họ cũng xử với chúng như vậy. </vt:lpstr>
      <vt:lpstr>Sau cùng chủ sai chính con trai mình đến với họ, vì nghĩ rằng: Họ sẽ kính nể con trai mình. </vt:lpstr>
      <vt:lpstr>Nhưng bọn làm vườn vừa thấy con trai ông chủ liền bảo nhau:</vt:lpstr>
      <vt:lpstr>"Ðứa con thừa tự kia rồi, nào anh em! Chúng ta hãy giết nó đi và chiếm lấy gia tài của nó".</vt:lpstr>
      <vt:lpstr>Rồi họ bắt cậu, lôi ra khỏi vườn nho mà giết. Vậy khi chủ về, ông sẽ xử trí với bọn họ thế nào?"</vt:lpstr>
      <vt:lpstr>Các ông trả lời, "Ông sẽ tru diệt bọn hung ác đó, và sẽ cho người khác thuê vườn nho để cứ mùa nộp phần hoa lợi".</vt:lpstr>
      <vt:lpstr>Chúa Giêsu phán: "Các ông chưa bao giờ đọc thấy trong Kinh Thánh: "Chính viên đá bọn thợ loại ra, đã trở nên viên đá góc. </vt:lpstr>
      <vt:lpstr>Ðó là việc Chúa làm và là việc lạ lùng trước mắt chúng ta!" </vt:lpstr>
      <vt:lpstr>Bởi vậy, Tôi bảo các ông: Nước Thiên Chúa sẽ cất khỏi các ông để trao cho dân tộc khác biết làm cho trổ sinh hoa trái". ĐÓ LÀ LỜI CHÚA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jacky phan</dc:creator>
  <cp:lastModifiedBy>Mr Tam Nguyen</cp:lastModifiedBy>
  <cp:revision>9</cp:revision>
  <dcterms:created xsi:type="dcterms:W3CDTF">2020-10-02T13:44:12Z</dcterms:created>
  <dcterms:modified xsi:type="dcterms:W3CDTF">2020-10-02T14:54:18Z</dcterms:modified>
</cp:coreProperties>
</file>