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293" r:id="rId18"/>
    <p:sldId id="294" r:id="rId19"/>
    <p:sldId id="327" r:id="rId20"/>
    <p:sldId id="260" r:id="rId21"/>
    <p:sldId id="308" r:id="rId22"/>
    <p:sldId id="344" r:id="rId23"/>
    <p:sldId id="345" r:id="rId24"/>
    <p:sldId id="346" r:id="rId25"/>
    <p:sldId id="34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E563-DD77-40DB-89C0-B9F9104C0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E1530-7AAD-493E-8A08-F60CB9F8D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4DFD4-5D47-4976-AFF0-07208EDC3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9442-6570-4E3B-A1B5-7B9C3B07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D917C-5776-4871-A2F4-8645C3AC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3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BA3C9-960B-4AB5-9F53-9C1881751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87DB31-6B09-49C2-8687-F9E3E2A15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2AF0A-04E6-4CBD-B5CB-76289E9E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EBCFF-20EA-480B-AD90-40CD6563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0A975-4FBD-447F-9C14-6798E863E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0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5F8F7F-1A50-41CC-A850-C9DDF1AA2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34E26-348B-4229-854F-28D8C0D33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92244-5103-4F73-AA5F-75B02F337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8B417-05F4-4693-A1D1-9A6B944B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369D7-85DC-4071-91A7-D5E6C42E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89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AD2C-89F6-4D9B-B1A0-987BCB1E3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B3DDC-39C6-4799-A555-D07180DF8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28DF-7389-413E-91CC-640D95BE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9EEC4-4673-4236-9289-3605C64A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F4CA7-ED5A-4730-ACE0-D0E03761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47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2A71-EC3E-4BE1-B35F-C530002A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456BF-BF3C-4919-970A-5B9BDC15A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C9681-870F-4BB2-962F-B290CBCE5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63B5F-BE75-4B7B-A871-39C20877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98FB4-BC38-4FB3-9E20-5D831374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5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7B040-F1FD-457F-A0A5-378DF22F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F6B8D-CAD1-4B6A-AF50-A6E0BFF2D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7537F-4A52-4AF0-8A10-95730E75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A36E1-25CF-4D21-90BC-74C571DA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253BE-8D28-4312-BA7D-ECC6CB2D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7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7B86-E71C-48CC-8B87-85D77360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479E-8181-48D5-A359-EFBB0AFDB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137C4-0C13-4CAB-AB39-6027B1E58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3B306-4EFA-4C48-862B-204D27ED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1CDA4-45A7-40CC-B233-15654FD7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B003D-49A4-4987-B153-D31B3C0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18A19-4960-4A9B-A2FC-914F4469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46E56-E1CA-426C-86EB-F2D30CBA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7F15F-5BD0-4856-B2A8-B17E6E19D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64EBAF-9F88-410D-B89C-120644259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9147A-1F1B-4F2E-9EE8-5E6B36933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44EA43-88E9-4F53-9EF1-DAEE36EF6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0C97F-8FB4-4FD6-A25E-C55DDECF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C35E28-C5A0-4C27-89EA-31916FF2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60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970FB-665C-41B0-ABC8-E3D0D78A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252700-847A-4262-AA53-022CA6D8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3B4B1C-4500-4BEF-9C21-4D2B02E26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92B64-4491-4CC3-994A-8F92C98F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41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6AA4A6-C098-468E-B965-E254C797B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24C5B-8283-47D2-8D76-19AACEC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81488-713B-4CED-98F8-3394B0E0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040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17279-0E5D-4DD0-88C5-F115AF54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BDA7C-E820-478A-93AD-94794E0F6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97BD2-75E0-4294-9FE1-F84194B7F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7F573-E7C7-4FDF-9A37-9AEB21D7F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8AB92-B730-4697-884B-A8723816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55899-7BD4-4E3F-A3A8-E96F49A6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94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6C3C-5533-4168-8A2F-FCD4409FC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D12CB-0C74-4929-B273-E0FF19A74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D3557-D501-41B3-A174-B6088CCDB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A67F4-60C8-4EFB-9763-00C065254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79F78-0F5D-4985-8A0D-0D76537CF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63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D8A04-9C6C-402D-82FC-6DAFFC492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F75FBB-2747-4A80-84C2-00C5571FD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9981A-83FE-4D77-866B-67D38A8FA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40E45-57CA-49CD-9396-A9B771C6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0B4A8-5C37-4389-AB51-1DC2107C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D589C-985A-4029-AFA5-B20454C4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29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8F8B0-4EB0-4B49-A056-3873D76DE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C1E82-5C52-4D44-A1C3-06F94F729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7A161-F26E-4AF3-81E4-F995EB46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653DF-BB70-48ED-98AA-DD036856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9BE83-04A9-4B6C-8215-1DE133CE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71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8317E-0676-4FE8-866A-01DEE190A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B2B60-171E-41DF-9ED0-E18794A52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DF8C-107D-47B0-85AB-AA770784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CDC1A-1FBA-4A5D-962B-88229C07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6B86B-568C-4647-A5CA-EE902430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5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0D82C-3A8B-4615-A817-F9AC6526F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E2511-4898-41A3-8F10-9A380B5CA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E571B-E96D-47AA-BE61-C75A2EB0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47C7F-1CF3-46B9-B91B-D05627165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02D26-95BC-4795-92A7-ED6E1CA9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D5201-38ED-4D61-8160-182291C4E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8AEE-8699-404D-92F8-76891112E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0B6FE-6DF7-4F67-AA63-CE090E157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D46DF-5C84-41BF-A6FE-B78EB4D8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ADBA6-52B9-4AD0-AED2-060825E8F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B06D6-3100-43E9-9B30-9937B35E0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8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881BC-3061-4BE2-BD1B-7251A1291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2E1CB-D4E5-4538-9953-77D3EDD72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668D0D-2D3B-4F4C-8669-8040766C0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DF7ABA-EBB8-40BF-AA85-7BA3134784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0C0E79-C1A2-4D73-8DE4-395ECC93E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A7E6C-0541-4D2E-8005-851504F83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FE8232-D72A-4442-A178-E86F00C0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5281AB-8332-45D0-AD9E-C3F3D806C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3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D3EB-3D20-4248-966B-519B7A10B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F36D2B-F985-4A42-8BC0-AC6E71C66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6CC767-4EF6-4288-93CC-827E1FC0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2779B-9489-4413-B794-44610FEE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5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1C4E56-930A-4F1E-B3C3-CD7386912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5D3B0D-4040-493D-B0D5-F159A86CD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9C0D16-1B10-4607-A951-82D16320D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2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5803C-FD71-4C61-B4F9-021FDD97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19102-C6FF-4AF7-8AA9-EC3AAED5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BB356-7E0D-4EB3-BD1A-43A255E70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91D46-A765-429F-BDC6-D11683CEB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F2BB6-CA4A-4C67-86E4-3E9DCDB5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C3C99-B824-4E28-BD62-AEA7BE3BD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1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74A67-3FDE-444D-A2B3-312729F4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5FC5B-3C77-4424-B481-638B5331C2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DD49B-9E05-40CD-9CA9-BB75C1A5C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E5567-B514-4D3C-BBA6-B6139B2F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8139F-63AB-4152-B872-208ADEC1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C9BED-1AE4-4767-8D39-48204233D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8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235758-A925-424F-8641-6794E367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BFE6F-4C31-43CA-811B-6C590E45F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A36E8-DC0A-44A3-86FF-40DE1933F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EA9E4-5FCD-403B-B5D6-8426DC102F6F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52B81-5271-4BF4-B4D4-30DC25BAA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8016A-4CB3-456B-BC61-6F336DE33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A007B-1393-4E9B-B23E-A8ABFB1B5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4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C1B068-A670-4EA4-9B63-A1424DBA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4D4A6-7451-4DD9-811A-8178C596C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1F4C8-0225-4BD4-AC86-686DD1F30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9DA5-632D-42FA-80B7-11CE332D1AA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B0F1E-776E-4ED2-8F22-42FC58233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896BF-D6C2-448C-8FFB-DEB4984B2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61106-F7CB-46E0-8351-6BEE4574C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8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4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NHẬT XXVII THƯỜNG NIÊN – NĂM A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01100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CỨU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ĐỘ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61847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THIÊN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"Ðứa con thừa tự kia rồi, nào anh em! Chúng ta hãy giết nó đi và chiếm lấy gia tài của nó".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01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họ bắt cậu, lôi ra khỏi vườn nho mà giết. Vậy khi chủ về, ông sẽ xử trí với bọn họ thế nào?"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470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trả lời, "Ông sẽ tru diệt bọn hung ác đó, và sẽ cho người khác thuê vườn nho để cứ mùa nộp phần hoa lợi".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416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Chúa Giêsu phán: "Các ông chưa bao giờ đọc thấy trong Kinh Thánh: "Chính viên đá bọn thợ loại ra, đã trở nên viên đá góc. 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993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Ðó là việc Chúa làm và là việc lạ lùng trước mắt chúng ta!"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407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Bởi vậy, Tôi bảo các ông: Nước Thiên Chúa sẽ cất khỏi các ông để trao cho dân tộc khác biết làm cho trổ sinh hoa trái".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159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80766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859371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531944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204517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877870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551223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6012A3E-F033-41A0-9DB3-226B33AD9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759522"/>
              </p:ext>
            </p:extLst>
          </p:nvPr>
        </p:nvGraphicFramePr>
        <p:xfrm>
          <a:off x="1609725" y="70948"/>
          <a:ext cx="8839201" cy="4815377"/>
        </p:xfrm>
        <a:graphic>
          <a:graphicData uri="http://schemas.openxmlformats.org/drawingml/2006/table">
            <a:tbl>
              <a:tblPr firstRow="1" firstCol="1" bandRow="1"/>
              <a:tblGrid>
                <a:gridCol w="880291">
                  <a:extLst>
                    <a:ext uri="{9D8B030D-6E8A-4147-A177-3AD203B41FA5}">
                      <a16:colId xmlns:a16="http://schemas.microsoft.com/office/drawing/2014/main" val="347461123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3833400095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1247055820"/>
                    </a:ext>
                  </a:extLst>
                </a:gridCol>
                <a:gridCol w="889623">
                  <a:extLst>
                    <a:ext uri="{9D8B030D-6E8A-4147-A177-3AD203B41FA5}">
                      <a16:colId xmlns:a16="http://schemas.microsoft.com/office/drawing/2014/main" val="1492339876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497632690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533234228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1749689753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2833329243"/>
                    </a:ext>
                  </a:extLst>
                </a:gridCol>
                <a:gridCol w="887549">
                  <a:extLst>
                    <a:ext uri="{9D8B030D-6E8A-4147-A177-3AD203B41FA5}">
                      <a16:colId xmlns:a16="http://schemas.microsoft.com/office/drawing/2014/main" val="4189539391"/>
                    </a:ext>
                  </a:extLst>
                </a:gridCol>
                <a:gridCol w="856444">
                  <a:extLst>
                    <a:ext uri="{9D8B030D-6E8A-4147-A177-3AD203B41FA5}">
                      <a16:colId xmlns:a16="http://schemas.microsoft.com/office/drawing/2014/main" val="1433251399"/>
                    </a:ext>
                  </a:extLst>
                </a:gridCol>
              </a:tblGrid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522459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441694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329264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271850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916748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00717"/>
                  </a:ext>
                </a:extLst>
              </a:tr>
              <a:tr h="6879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264907"/>
                  </a:ext>
                </a:extLst>
              </a:tr>
            </a:tbl>
          </a:graphicData>
        </a:graphic>
      </p:graphicFrame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4224576"/>
            <a:ext cx="632078" cy="585743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CDBA5AC-94DE-4131-A57A-69A04D1FC7B0}"/>
              </a:ext>
            </a:extLst>
          </p:cNvPr>
          <p:cNvSpPr/>
          <p:nvPr/>
        </p:nvSpPr>
        <p:spPr>
          <a:xfrm>
            <a:off x="-1715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CHÍNH … … BỌN THỢ LOẠI RA, ĐÃ TRỞ NÊN … … GÓC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1575704-C49F-4637-96C5-F8D84607F0B2}"/>
              </a:ext>
            </a:extLst>
          </p:cNvPr>
          <p:cNvSpPr/>
          <p:nvPr/>
        </p:nvSpPr>
        <p:spPr>
          <a:xfrm>
            <a:off x="-1715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… … THỪA TỰ KIA RỒI, NÀO ANH EM! CHÚNG TA HÃY GIẾT NÓ ĐI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7F956F0-DE04-479A-A69E-B7BB39597706}"/>
              </a:ext>
            </a:extLst>
          </p:cNvPr>
          <p:cNvSpPr/>
          <p:nvPr/>
        </p:nvSpPr>
        <p:spPr>
          <a:xfrm>
            <a:off x="-1715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SAU CÙNG CHỦ SAI CHÍNH … … MÌNH ĐẾN VỚI HỌ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228A65B-0155-417E-8296-593B5F290090}"/>
              </a:ext>
            </a:extLst>
          </p:cNvPr>
          <p:cNvSpPr/>
          <p:nvPr/>
        </p:nvSpPr>
        <p:spPr>
          <a:xfrm>
            <a:off x="-1715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ÔNG SẼ TRU DIỆT BỌN … … ĐÓ, VÀ SẼ CHO NGƯỜI KHÁC THUÊ VƯỜN NHO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B16D09D-92CF-4E91-B5A4-AA8AC8AC4BB0}"/>
              </a:ext>
            </a:extLst>
          </p:cNvPr>
          <p:cNvSpPr/>
          <p:nvPr/>
        </p:nvSpPr>
        <p:spPr>
          <a:xfrm>
            <a:off x="-1715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ÐẾN MÙA NHO, ÔNG SAI ĐẦY TỚ ĐẾN NHÀ TÁ ĐIỀN ĐỂ THU … … …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6FD0DF5-E0C4-4241-8705-C5754AF920C7}"/>
              </a:ext>
            </a:extLst>
          </p:cNvPr>
          <p:cNvSpPr/>
          <p:nvPr/>
        </p:nvSpPr>
        <p:spPr>
          <a:xfrm>
            <a:off x="-1715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NƯỚC THIÊN CHÚA SẼ CẤT KHỎI CÁC ÔNG ĐỂ TRAO CHO DÂN TỘC KHÁC BIẾT LÀM CHO TRỔ SINH … …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E7CD750-5AEB-45C6-9A2C-2550313632B8}"/>
              </a:ext>
            </a:extLst>
          </p:cNvPr>
          <p:cNvSpPr/>
          <p:nvPr/>
        </p:nvSpPr>
        <p:spPr>
          <a:xfrm>
            <a:off x="-1715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CHỦ LẠI SAI MỘT SỐ ĐẦY TỚ KHÁC … … TRƯỚC, NHƯNG HỌ CŨNG XỬ VỚI CHÚNG NHƯ VẬY.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9C953D-D01B-4AC3-942E-89720DC87A12}"/>
              </a:ext>
            </a:extLst>
          </p:cNvPr>
          <p:cNvSpPr/>
          <p:nvPr/>
        </p:nvSpPr>
        <p:spPr>
          <a:xfrm>
            <a:off x="1609724" y="2825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C8B98CC-6A8B-42C1-B87F-A2E140D49280}"/>
              </a:ext>
            </a:extLst>
          </p:cNvPr>
          <p:cNvSpPr/>
          <p:nvPr/>
        </p:nvSpPr>
        <p:spPr>
          <a:xfrm>
            <a:off x="2489424" y="2825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196C58D-A93C-4193-AC1A-2530BCAA38DA}"/>
              </a:ext>
            </a:extLst>
          </p:cNvPr>
          <p:cNvSpPr/>
          <p:nvPr/>
        </p:nvSpPr>
        <p:spPr>
          <a:xfrm>
            <a:off x="3376901" y="2825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CED4885-0A34-46A1-8B16-67B9D96B4E0C}"/>
              </a:ext>
            </a:extLst>
          </p:cNvPr>
          <p:cNvSpPr/>
          <p:nvPr/>
        </p:nvSpPr>
        <p:spPr>
          <a:xfrm>
            <a:off x="4261728" y="2825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85FFE0E-1912-4C93-8FE7-D0C6C8A2E9C2}"/>
              </a:ext>
            </a:extLst>
          </p:cNvPr>
          <p:cNvSpPr/>
          <p:nvPr/>
        </p:nvSpPr>
        <p:spPr>
          <a:xfrm>
            <a:off x="5153823" y="282878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08AB58C-84BE-4116-AC65-96BD11AB779C}"/>
              </a:ext>
            </a:extLst>
          </p:cNvPr>
          <p:cNvSpPr/>
          <p:nvPr/>
        </p:nvSpPr>
        <p:spPr>
          <a:xfrm>
            <a:off x="6033523" y="282878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E98718A-9B48-4FBE-A67A-98850459FCC2}"/>
              </a:ext>
            </a:extLst>
          </p:cNvPr>
          <p:cNvSpPr/>
          <p:nvPr/>
        </p:nvSpPr>
        <p:spPr>
          <a:xfrm>
            <a:off x="6921000" y="282878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264015-60E7-45C1-B56C-94BE2D319C7C}"/>
              </a:ext>
            </a:extLst>
          </p:cNvPr>
          <p:cNvSpPr/>
          <p:nvPr/>
        </p:nvSpPr>
        <p:spPr>
          <a:xfrm>
            <a:off x="7818222" y="282761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2857BBB-D952-4472-8E22-5958B4FC8347}"/>
              </a:ext>
            </a:extLst>
          </p:cNvPr>
          <p:cNvSpPr/>
          <p:nvPr/>
        </p:nvSpPr>
        <p:spPr>
          <a:xfrm>
            <a:off x="8697922" y="282761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277890D-E778-4114-B448-DF941ECED0B7}"/>
              </a:ext>
            </a:extLst>
          </p:cNvPr>
          <p:cNvSpPr/>
          <p:nvPr/>
        </p:nvSpPr>
        <p:spPr>
          <a:xfrm>
            <a:off x="9585399" y="282761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924304C-D857-4EE6-A9A9-AF8F36E720FF}"/>
              </a:ext>
            </a:extLst>
          </p:cNvPr>
          <p:cNvSpPr/>
          <p:nvPr/>
        </p:nvSpPr>
        <p:spPr>
          <a:xfrm>
            <a:off x="4261727" y="350902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E351383-EFDD-49D2-9760-2CB5609A01FC}"/>
              </a:ext>
            </a:extLst>
          </p:cNvPr>
          <p:cNvSpPr/>
          <p:nvPr/>
        </p:nvSpPr>
        <p:spPr>
          <a:xfrm>
            <a:off x="5153822" y="3511923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E136F21-D090-4AC0-B3DA-06AB81D04022}"/>
              </a:ext>
            </a:extLst>
          </p:cNvPr>
          <p:cNvSpPr/>
          <p:nvPr/>
        </p:nvSpPr>
        <p:spPr>
          <a:xfrm>
            <a:off x="6033522" y="3511923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56B7FB1-99AB-404B-AA69-8890665A2A1F}"/>
              </a:ext>
            </a:extLst>
          </p:cNvPr>
          <p:cNvSpPr/>
          <p:nvPr/>
        </p:nvSpPr>
        <p:spPr>
          <a:xfrm>
            <a:off x="6920999" y="3511923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25D3547-9D9C-4B0A-A05A-D8BC7998AD33}"/>
              </a:ext>
            </a:extLst>
          </p:cNvPr>
          <p:cNvSpPr/>
          <p:nvPr/>
        </p:nvSpPr>
        <p:spPr>
          <a:xfrm>
            <a:off x="7818221" y="351075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ED93FED-9328-40B1-9649-7C24C33B1835}"/>
              </a:ext>
            </a:extLst>
          </p:cNvPr>
          <p:cNvSpPr/>
          <p:nvPr/>
        </p:nvSpPr>
        <p:spPr>
          <a:xfrm>
            <a:off x="8697921" y="351075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8BE94A4-A0FE-4DEC-83F0-6E090950F16B}"/>
              </a:ext>
            </a:extLst>
          </p:cNvPr>
          <p:cNvSpPr/>
          <p:nvPr/>
        </p:nvSpPr>
        <p:spPr>
          <a:xfrm>
            <a:off x="9585398" y="351075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8162F58-0FE6-4EDE-97BE-E6CFFEF9FE82}"/>
              </a:ext>
            </a:extLst>
          </p:cNvPr>
          <p:cNvSpPr/>
          <p:nvPr/>
        </p:nvSpPr>
        <p:spPr>
          <a:xfrm>
            <a:off x="3376899" y="419215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0217A4F-C7D6-4238-9FF3-91FCB240B525}"/>
              </a:ext>
            </a:extLst>
          </p:cNvPr>
          <p:cNvSpPr/>
          <p:nvPr/>
        </p:nvSpPr>
        <p:spPr>
          <a:xfrm>
            <a:off x="4261726" y="419215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D8B1836-9449-4813-B93B-6F4061B8A393}"/>
              </a:ext>
            </a:extLst>
          </p:cNvPr>
          <p:cNvSpPr/>
          <p:nvPr/>
        </p:nvSpPr>
        <p:spPr>
          <a:xfrm>
            <a:off x="5153821" y="419505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701E869-682F-4E35-99B9-CED578A2ABD7}"/>
              </a:ext>
            </a:extLst>
          </p:cNvPr>
          <p:cNvSpPr/>
          <p:nvPr/>
        </p:nvSpPr>
        <p:spPr>
          <a:xfrm>
            <a:off x="6033521" y="419505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3D7AEE0-2E5C-4024-8F43-C0FCE263A8AB}"/>
              </a:ext>
            </a:extLst>
          </p:cNvPr>
          <p:cNvSpPr/>
          <p:nvPr/>
        </p:nvSpPr>
        <p:spPr>
          <a:xfrm>
            <a:off x="6920998" y="419505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A2F2A00-138C-4E77-BE44-CE112DBF8417}"/>
              </a:ext>
            </a:extLst>
          </p:cNvPr>
          <p:cNvSpPr/>
          <p:nvPr/>
        </p:nvSpPr>
        <p:spPr>
          <a:xfrm>
            <a:off x="7818220" y="4193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6EB7E44-0C38-456F-BF18-1D132383E64B}"/>
              </a:ext>
            </a:extLst>
          </p:cNvPr>
          <p:cNvSpPr/>
          <p:nvPr/>
        </p:nvSpPr>
        <p:spPr>
          <a:xfrm>
            <a:off x="8697920" y="419388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050877C-4F08-4703-945E-0CABEFA3E3C9}"/>
              </a:ext>
            </a:extLst>
          </p:cNvPr>
          <p:cNvSpPr/>
          <p:nvPr/>
        </p:nvSpPr>
        <p:spPr>
          <a:xfrm>
            <a:off x="4261726" y="6804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F751529-EAD7-4A27-B39C-0C27B4F1633F}"/>
              </a:ext>
            </a:extLst>
          </p:cNvPr>
          <p:cNvSpPr/>
          <p:nvPr/>
        </p:nvSpPr>
        <p:spPr>
          <a:xfrm>
            <a:off x="5153821" y="7094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7C7E637-9F86-4BE9-8E95-80DAFCA8F969}"/>
              </a:ext>
            </a:extLst>
          </p:cNvPr>
          <p:cNvSpPr/>
          <p:nvPr/>
        </p:nvSpPr>
        <p:spPr>
          <a:xfrm>
            <a:off x="6033521" y="7094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7F6F5E6-BE57-4F03-B9E3-8825840BE5A6}"/>
              </a:ext>
            </a:extLst>
          </p:cNvPr>
          <p:cNvSpPr/>
          <p:nvPr/>
        </p:nvSpPr>
        <p:spPr>
          <a:xfrm>
            <a:off x="6920998" y="70948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F045B4C-5CE8-4FA4-9F62-63EFCCE0D56E}"/>
              </a:ext>
            </a:extLst>
          </p:cNvPr>
          <p:cNvSpPr/>
          <p:nvPr/>
        </p:nvSpPr>
        <p:spPr>
          <a:xfrm>
            <a:off x="7818220" y="6977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987A388-4496-4CB7-A1AB-320D3DC66006}"/>
              </a:ext>
            </a:extLst>
          </p:cNvPr>
          <p:cNvSpPr/>
          <p:nvPr/>
        </p:nvSpPr>
        <p:spPr>
          <a:xfrm>
            <a:off x="8697920" y="69775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D797C16-0F91-42F5-980F-C1A8150A01AF}"/>
              </a:ext>
            </a:extLst>
          </p:cNvPr>
          <p:cNvSpPr/>
          <p:nvPr/>
        </p:nvSpPr>
        <p:spPr>
          <a:xfrm>
            <a:off x="3376899" y="762657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A6F6171-C61E-4F4C-B85D-D77952032C5D}"/>
              </a:ext>
            </a:extLst>
          </p:cNvPr>
          <p:cNvSpPr/>
          <p:nvPr/>
        </p:nvSpPr>
        <p:spPr>
          <a:xfrm>
            <a:off x="4266599" y="767012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EDE7CC0-5E80-4361-ADA9-5F0CD71A9633}"/>
              </a:ext>
            </a:extLst>
          </p:cNvPr>
          <p:cNvSpPr/>
          <p:nvPr/>
        </p:nvSpPr>
        <p:spPr>
          <a:xfrm>
            <a:off x="5153821" y="76556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DCF41FCA-A985-4FCA-AAB1-725AD287915D}"/>
              </a:ext>
            </a:extLst>
          </p:cNvPr>
          <p:cNvSpPr/>
          <p:nvPr/>
        </p:nvSpPr>
        <p:spPr>
          <a:xfrm>
            <a:off x="6033521" y="76556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5DEA678-64C0-4594-AA5D-E6D3F9F2C1C7}"/>
              </a:ext>
            </a:extLst>
          </p:cNvPr>
          <p:cNvSpPr/>
          <p:nvPr/>
        </p:nvSpPr>
        <p:spPr>
          <a:xfrm>
            <a:off x="6920998" y="765560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19F23F9D-5110-4F99-B94A-B69962925CFE}"/>
              </a:ext>
            </a:extLst>
          </p:cNvPr>
          <p:cNvSpPr/>
          <p:nvPr/>
        </p:nvSpPr>
        <p:spPr>
          <a:xfrm>
            <a:off x="7818220" y="764387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AFB7825-7723-44F5-916E-E42174A5BF61}"/>
              </a:ext>
            </a:extLst>
          </p:cNvPr>
          <p:cNvSpPr/>
          <p:nvPr/>
        </p:nvSpPr>
        <p:spPr>
          <a:xfrm>
            <a:off x="8697920" y="764387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BC030D51-8C33-4B8F-8887-4B2782CE2ABD}"/>
              </a:ext>
            </a:extLst>
          </p:cNvPr>
          <p:cNvSpPr/>
          <p:nvPr/>
        </p:nvSpPr>
        <p:spPr>
          <a:xfrm>
            <a:off x="3376899" y="1457269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0FDE44F-8D59-46B5-BF19-3383433136B0}"/>
              </a:ext>
            </a:extLst>
          </p:cNvPr>
          <p:cNvSpPr/>
          <p:nvPr/>
        </p:nvSpPr>
        <p:spPr>
          <a:xfrm>
            <a:off x="4268092" y="1458721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D9253B2-0657-4CF5-8F5D-85284FE9A7F0}"/>
              </a:ext>
            </a:extLst>
          </p:cNvPr>
          <p:cNvSpPr/>
          <p:nvPr/>
        </p:nvSpPr>
        <p:spPr>
          <a:xfrm>
            <a:off x="5153821" y="1460172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23A886E5-77CA-46E2-838D-B70E0D5E34BA}"/>
              </a:ext>
            </a:extLst>
          </p:cNvPr>
          <p:cNvSpPr/>
          <p:nvPr/>
        </p:nvSpPr>
        <p:spPr>
          <a:xfrm>
            <a:off x="6033521" y="1460172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3A6D9C6-D5E7-4B12-A3A2-9C29C75C510D}"/>
              </a:ext>
            </a:extLst>
          </p:cNvPr>
          <p:cNvSpPr/>
          <p:nvPr/>
        </p:nvSpPr>
        <p:spPr>
          <a:xfrm>
            <a:off x="6920998" y="1460172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DFF652F-EC9B-4708-9201-47F5111AF499}"/>
              </a:ext>
            </a:extLst>
          </p:cNvPr>
          <p:cNvSpPr/>
          <p:nvPr/>
        </p:nvSpPr>
        <p:spPr>
          <a:xfrm>
            <a:off x="7818220" y="1458999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2C17EB6F-1BAE-487B-B68E-361DDB776043}"/>
              </a:ext>
            </a:extLst>
          </p:cNvPr>
          <p:cNvSpPr/>
          <p:nvPr/>
        </p:nvSpPr>
        <p:spPr>
          <a:xfrm>
            <a:off x="8697920" y="1458999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5D8F33E0-F1C7-4DAC-A54B-F64A812492C6}"/>
              </a:ext>
            </a:extLst>
          </p:cNvPr>
          <p:cNvSpPr/>
          <p:nvPr/>
        </p:nvSpPr>
        <p:spPr>
          <a:xfrm>
            <a:off x="2489422" y="2151881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2819D21D-8E0D-42C1-81BE-9BCEC562E39B}"/>
              </a:ext>
            </a:extLst>
          </p:cNvPr>
          <p:cNvSpPr/>
          <p:nvPr/>
        </p:nvSpPr>
        <p:spPr>
          <a:xfrm>
            <a:off x="3376899" y="2151881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CD07531D-2B7A-4F27-87D4-CF82381D5164}"/>
              </a:ext>
            </a:extLst>
          </p:cNvPr>
          <p:cNvSpPr/>
          <p:nvPr/>
        </p:nvSpPr>
        <p:spPr>
          <a:xfrm>
            <a:off x="4261726" y="2151881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537271D-F181-4FCF-8E49-648501730EB7}"/>
              </a:ext>
            </a:extLst>
          </p:cNvPr>
          <p:cNvSpPr/>
          <p:nvPr/>
        </p:nvSpPr>
        <p:spPr>
          <a:xfrm>
            <a:off x="5153821" y="2154784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6562784D-D6FB-49AC-B208-69BB651D4F84}"/>
              </a:ext>
            </a:extLst>
          </p:cNvPr>
          <p:cNvSpPr/>
          <p:nvPr/>
        </p:nvSpPr>
        <p:spPr>
          <a:xfrm>
            <a:off x="6033521" y="2154784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B3CF6EB3-CD96-40D1-91AD-2288CFA547E1}"/>
              </a:ext>
            </a:extLst>
          </p:cNvPr>
          <p:cNvSpPr/>
          <p:nvPr/>
        </p:nvSpPr>
        <p:spPr>
          <a:xfrm>
            <a:off x="6920998" y="2154784"/>
            <a:ext cx="886968" cy="68255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1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1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1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1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0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3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6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9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2" dur="1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5" dur="1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5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5" dur="1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8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1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4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1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9" dur="1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2" dur="1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5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8" dur="1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1" dur="1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1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5" grpId="0" animBg="1"/>
      <p:bldP spid="5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01" grpId="0" animBg="1"/>
      <p:bldP spid="101" grpId="1" animBg="1"/>
      <p:bldP spid="102" grpId="0" animBg="1"/>
      <p:bldP spid="102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6" grpId="0" animBg="1"/>
      <p:bldP spid="116" grpId="1" animBg="1"/>
      <p:bldP spid="117" grpId="0" animBg="1"/>
      <p:bldP spid="117" grpId="1" animBg="1"/>
      <p:bldP spid="121" grpId="0" animBg="1"/>
      <p:bldP spid="121" grpId="1" animBg="1"/>
      <p:bldP spid="130" grpId="0" animBg="1"/>
      <p:bldP spid="130" grpId="1" animBg="1"/>
      <p:bldP spid="131" grpId="0" animBg="1"/>
      <p:bldP spid="131" grpId="1" animBg="1"/>
      <p:bldP spid="141" grpId="0" animBg="1"/>
      <p:bldP spid="141" grpId="1" animBg="1"/>
      <p:bldP spid="149" grpId="0" animBg="1"/>
      <p:bldP spid="149" grpId="1" animBg="1"/>
      <p:bldP spid="153" grpId="0" animBg="1"/>
      <p:bldP spid="153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71" grpId="0" animBg="1"/>
      <p:bldP spid="171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7AC99CA-D69F-4B31-8063-F2EBA3EE0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652343"/>
              </p:ext>
            </p:extLst>
          </p:nvPr>
        </p:nvGraphicFramePr>
        <p:xfrm>
          <a:off x="554804" y="390418"/>
          <a:ext cx="11024169" cy="6082300"/>
        </p:xfrm>
        <a:graphic>
          <a:graphicData uri="http://schemas.openxmlformats.org/drawingml/2006/table">
            <a:tbl>
              <a:tblPr firstRow="1" firstCol="1" bandRow="1"/>
              <a:tblGrid>
                <a:gridCol w="1097890">
                  <a:extLst>
                    <a:ext uri="{9D8B030D-6E8A-4147-A177-3AD203B41FA5}">
                      <a16:colId xmlns:a16="http://schemas.microsoft.com/office/drawing/2014/main" val="3334680205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1370237939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1566441413"/>
                    </a:ext>
                  </a:extLst>
                </a:gridCol>
                <a:gridCol w="1109530">
                  <a:extLst>
                    <a:ext uri="{9D8B030D-6E8A-4147-A177-3AD203B41FA5}">
                      <a16:colId xmlns:a16="http://schemas.microsoft.com/office/drawing/2014/main" val="2945392235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2144801664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711825985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1931953038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1888280132"/>
                    </a:ext>
                  </a:extLst>
                </a:gridCol>
                <a:gridCol w="1106943">
                  <a:extLst>
                    <a:ext uri="{9D8B030D-6E8A-4147-A177-3AD203B41FA5}">
                      <a16:colId xmlns:a16="http://schemas.microsoft.com/office/drawing/2014/main" val="2943806300"/>
                    </a:ext>
                  </a:extLst>
                </a:gridCol>
                <a:gridCol w="1068148">
                  <a:extLst>
                    <a:ext uri="{9D8B030D-6E8A-4147-A177-3AD203B41FA5}">
                      <a16:colId xmlns:a16="http://schemas.microsoft.com/office/drawing/2014/main" val="1687997831"/>
                    </a:ext>
                  </a:extLst>
                </a:gridCol>
              </a:tblGrid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911052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839211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873916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53998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Ầ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295356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773511"/>
                  </a:ext>
                </a:extLst>
              </a:tr>
              <a:tr h="868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Ơ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88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Chúa Giêsu phán cùng các thượng tế và các kỳ lão trong dân rằng: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THÁNH MÁT-THÊU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Cách làm vườn nho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Cách làm việc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Chương trình cứu độ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 hà khắc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514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Chương trình cứu độ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Dụ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Tin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Mừng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ý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nghĩa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tiên tri và ngôn sứ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Giê-su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Tông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đồ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58547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tiên tri và ngôn sứ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đầy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tớ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bị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giết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biểu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tượng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ai?</a:t>
            </a:r>
          </a:p>
        </p:txBody>
      </p:sp>
    </p:spTree>
    <p:extLst>
      <p:ext uri="{BB962C8B-B14F-4D97-AF65-F5344CB8AC3E}">
        <p14:creationId xmlns:p14="http://schemas.microsoft.com/office/powerpoint/2010/main" val="407644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tông đồ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Ki-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tô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Thánh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15427"/>
            <a:ext cx="12240885" cy="806809"/>
            <a:chOff x="-1896924" y="4689630"/>
            <a:chExt cx="10566931" cy="691539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3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trai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biểu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tượng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ai?</a:t>
            </a:r>
          </a:p>
        </p:txBody>
      </p:sp>
    </p:spTree>
    <p:extLst>
      <p:ext uri="{BB962C8B-B14F-4D97-AF65-F5344CB8AC3E}">
        <p14:creationId xmlns:p14="http://schemas.microsoft.com/office/powerpoint/2010/main" val="383680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Tự mình đến tiêu giệt bọn hung ác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Bỏ chạy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Giảng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hòa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Sai người con trai thứ hai đến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68827"/>
            <a:ext cx="12240885" cy="806809"/>
            <a:chOff x="-1896924" y="4689630"/>
            <a:chExt cx="10566931" cy="691539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3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Tự mình đến tiêu giệt bọn hung ác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Việc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cuối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cùng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chủ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vườn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nho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6818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vườn nho cho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theo luật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đầy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tớ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Trả phần hoa lợi cho Chúa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59102"/>
            <a:ext cx="12240885" cy="803692"/>
            <a:chOff x="-1896924" y="4686563"/>
            <a:chExt cx="10566931" cy="688867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65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3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 theo luật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phải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không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bị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trừng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phạt</a:t>
            </a:r>
            <a:r>
              <a:rPr lang="en-US" sz="5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6080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"Các ông hãy nghe dụ ngôn này: Có ông chủ nhà kia trồng được một vườn nho.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05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rào dậu chung quanh, đào hầm ép rượu và xây tháp canh, đoạn ông cho tá điền thuê, rồi đi phương xa.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6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Ðến mùa nho, ông sai đầy tớ đến nhà tá điền để thu phần hoa lợi.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31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những người làm vườn nho bắt các đầy tớ ông: đánh đứa này, giết đứa kia và ném đá đứa khác.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Chủ lại sai một số đầy tớ khác đông hơn trước, nhưng họ cũng xử với chúng như vậy.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034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Sau cùng chủ sai chính con trai mình đến với họ, vì nghĩ rằng: Họ sẽ kính nể con trai mình.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378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bọn làm vườn vừa thấy con trai ông chủ liền bảo nhau: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22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882</Words>
  <Application>Microsoft Office PowerPoint</Application>
  <PresentationFormat>Widescreen</PresentationFormat>
  <Paragraphs>251</Paragraphs>
  <Slides>24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Light</vt:lpstr>
      <vt:lpstr>Montserrat SemiBold</vt:lpstr>
      <vt:lpstr>Tahoma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"Các ông hãy nghe dụ ngôn này: Có ông chủ nhà kia trồng được một vườn nho. </vt:lpstr>
      <vt:lpstr>Ông rào dậu chung quanh, đào hầm ép rượu và xây tháp canh, đoạn ông cho tá điền thuê, rồi đi phương xa. </vt:lpstr>
      <vt:lpstr>Ðến mùa nho, ông sai đầy tớ đến nhà tá điền để thu phần hoa lợi. </vt:lpstr>
      <vt:lpstr>Nhưng những người làm vườn nho bắt các đầy tớ ông: đánh đứa này, giết đứa kia và ném đá đứa khác. </vt:lpstr>
      <vt:lpstr>Chủ lại sai một số đầy tớ khác đông hơn trước, nhưng họ cũng xử với chúng như vậy. </vt:lpstr>
      <vt:lpstr>Sau cùng chủ sai chính con trai mình đến với họ, vì nghĩ rằng: Họ sẽ kính nể con trai mình. </vt:lpstr>
      <vt:lpstr>Nhưng bọn làm vườn vừa thấy con trai ông chủ liền bảo nhau:</vt:lpstr>
      <vt:lpstr>"Ðứa con thừa tự kia rồi, nào anh em! Chúng ta hãy giết nó đi và chiếm lấy gia tài của nó".</vt:lpstr>
      <vt:lpstr>Rồi họ bắt cậu, lôi ra khỏi vườn nho mà giết. Vậy khi chủ về, ông sẽ xử trí với bọn họ thế nào?"</vt:lpstr>
      <vt:lpstr>Các ông trả lời, "Ông sẽ tru diệt bọn hung ác đó, và sẽ cho người khác thuê vườn nho để cứ mùa nộp phần hoa lợi".</vt:lpstr>
      <vt:lpstr>Chúa Giêsu phán: "Các ông chưa bao giờ đọc thấy trong Kinh Thánh: "Chính viên đá bọn thợ loại ra, đã trở nên viên đá góc. </vt:lpstr>
      <vt:lpstr>Ðó là việc Chúa làm và là việc lạ lùng trước mắt chúng ta!" </vt:lpstr>
      <vt:lpstr>Bởi vậy, Tôi bảo các ông: Nước Thiên Chúa sẽ cất khỏi các ông để trao cho dân tộc khác biết làm cho trổ sinh hoa trái".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</cp:revision>
  <dcterms:created xsi:type="dcterms:W3CDTF">2020-10-02T13:44:12Z</dcterms:created>
  <dcterms:modified xsi:type="dcterms:W3CDTF">2020-10-02T14:54:18Z</dcterms:modified>
</cp:coreProperties>
</file>