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9" r:id="rId4"/>
    <p:sldId id="310" r:id="rId5"/>
    <p:sldId id="311" r:id="rId6"/>
    <p:sldId id="318" r:id="rId7"/>
    <p:sldId id="312" r:id="rId8"/>
    <p:sldId id="319" r:id="rId9"/>
    <p:sldId id="313" r:id="rId10"/>
    <p:sldId id="314" r:id="rId11"/>
    <p:sldId id="315" r:id="rId12"/>
    <p:sldId id="320" r:id="rId13"/>
    <p:sldId id="316" r:id="rId14"/>
    <p:sldId id="317" r:id="rId15"/>
    <p:sldId id="321" r:id="rId16"/>
    <p:sldId id="324" r:id="rId17"/>
    <p:sldId id="322" r:id="rId18"/>
    <p:sldId id="323" r:id="rId19"/>
    <p:sldId id="325" r:id="rId20"/>
    <p:sldId id="326" r:id="rId21"/>
    <p:sldId id="327" r:id="rId22"/>
    <p:sldId id="335" r:id="rId23"/>
    <p:sldId id="328" r:id="rId24"/>
    <p:sldId id="329" r:id="rId25"/>
    <p:sldId id="336" r:id="rId26"/>
    <p:sldId id="330" r:id="rId27"/>
    <p:sldId id="331" r:id="rId28"/>
    <p:sldId id="293" r:id="rId29"/>
    <p:sldId id="294" r:id="rId30"/>
    <p:sldId id="341" r:id="rId31"/>
    <p:sldId id="337" r:id="rId32"/>
    <p:sldId id="260" r:id="rId33"/>
    <p:sldId id="308" r:id="rId34"/>
    <p:sldId id="338" r:id="rId35"/>
    <p:sldId id="339" r:id="rId36"/>
    <p:sldId id="340" r:id="rId37"/>
    <p:sldId id="296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668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31F1-975B-4561-9AFC-F358260169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761414-169E-460F-987D-C67E00FDB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8C0AB-8161-4ED0-AD4B-C682D52B8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92C82-6DF7-4918-B3CD-6C2A7A3CA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A1378-348C-4548-AAC7-BF6D61A8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5657E-657B-4E1D-B0BF-6A05CFCB7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AC69EF-98CC-40D5-8BBB-FAB2FE419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7A43A-9795-45A9-82C4-8174094BC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0CBE6-C4DE-4A99-9B26-27C1B1945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9DC48-FBE7-44CE-B1F8-A031B1C3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19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F418AF-8E1D-4E19-A1C4-D29D4AE385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21A065-75EB-4BDD-98A7-C79D95139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B02A6-8A90-4875-9FB9-94A95C8AF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F104F6-AAF0-4539-8DB4-47A175EE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8CB99-9D66-49AA-A59B-F45D0ECE6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29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7720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720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207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676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371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9464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03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0216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20483-26E7-448F-8F0F-88E1709DF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FF198-E8CF-4EFF-B5F5-46A84CAC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E6E36-67A6-4D83-982F-DF9457EF3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A20EA-B090-4722-BE09-41525592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BE0C2-BB44-4D1D-8762-435C3B07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78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6681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8696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1218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0443-1370-461B-B04C-E415087B6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0CA33-482F-440B-833C-CDC2E7BB67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524E2-13FB-4F01-A831-B2A548EF2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4EC6-B497-4EC6-B64A-4AE1385B1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1BE8A-1459-471C-99EF-81156066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6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7CDB6-5042-493A-B4BF-95C9ED065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EC483-DBAE-46EF-B1DE-BE744B70E1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719CF2-C453-4045-9E90-4C4793D1C2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87CAB-608D-4261-AAF3-1E08B786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49817-C3E2-4534-928D-1A6718E5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06FCDC-045E-4C7F-96AE-D8515B8E3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8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FF2A-6B60-40C2-995E-7DF864EFF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02A6B-7D94-4D70-AB2B-DE940F46D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EBE7F-76F6-4BC6-A375-ECFF43337D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3DB8D6-2EBE-40DA-B1FB-04C255E70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215C00-AE1E-423E-A7D2-8BE012881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555786-1F4E-4144-BC9D-BDF130FF4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EB8657-2336-4760-917E-2A7C05469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5AFCF6-1508-4126-A1F3-B11AA7488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77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527D2-7111-445E-AAA0-AB80676EF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100EED-87C7-4951-801C-BBF888F1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4F356-0197-4C3E-8842-171FBBB9F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824D76-92DB-4156-8E5C-CA6E49A0C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802E60-7202-42B8-82BF-8FA63EBC0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DFF21-CC13-4C3F-AD0A-0882568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7FA9A-E2E0-49A6-8E6C-EF755C1A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60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AE4D-E801-4622-984B-3E9B5DDE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E891C-D2D6-4BE0-89FB-A92039235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B097F-F295-4084-B334-AF27C883C3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3595E-07A7-4ADB-995F-7215F9CE7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75F641-1473-49FB-BEC7-2BA4BFC21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652F00-D221-45D8-BCA9-472FD11A1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83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46669-38F2-422C-AACB-9CF6FDE42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262D3-4848-4E3F-A1FF-85A69A6DD7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1A654B-3419-4075-9C89-53C889E0B9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0C650-7878-4B22-8E46-57AC82B8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7EFA0-3F80-438D-9AED-1D160EC93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A2775C-3E86-43A9-830E-7FFAB23B7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8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0A37CD5-5023-4F39-B032-965381F5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3AB06-AB46-44D6-926D-65D22DF93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7197C-AFC6-4669-A945-79D6BE97D7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38732-9998-4599-8860-22A18EF0ED30}" type="datetimeFigureOut">
              <a:rPr lang="en-US" smtClean="0"/>
              <a:t>7/18/2020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B1937-4517-4C2C-8FDB-1ADD1F7632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A0E96-08DA-4387-9D93-CBEDF650D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7177B-7E3F-4EA5-81BD-06550A0BB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7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18/07/2020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761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3.wav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A9463B5-091E-4278-908D-57630E0C12E1}"/>
              </a:ext>
            </a:extLst>
          </p:cNvPr>
          <p:cNvSpPr txBox="1"/>
          <p:nvPr/>
        </p:nvSpPr>
        <p:spPr>
          <a:xfrm>
            <a:off x="1284632" y="633713"/>
            <a:ext cx="9622735" cy="5072504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  <a:r>
              <a:rPr kumimoji="0" lang="en-US" sz="34400" b="1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VUI HỌC KINH THÁNH</a:t>
            </a:r>
            <a:r>
              <a:rPr kumimoji="0" lang="en-US" sz="3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99F3E6-0860-432F-A369-FF36A5E80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55527" y="1424798"/>
            <a:ext cx="4480946" cy="42807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55437"/>
            <a:ext cx="12192000" cy="74635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0" cap="none" spc="0" normalizeH="0" baseline="0" noProof="0" dirty="0">
                <a:ln w="9525">
                  <a:noFill/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XV THƯỜNG NIÊN - NĂM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09E55EC-B1FD-4C86-8E05-AA5C6E61F8DA}"/>
              </a:ext>
            </a:extLst>
          </p:cNvPr>
          <p:cNvSpPr txBox="1"/>
          <p:nvPr/>
        </p:nvSpPr>
        <p:spPr>
          <a:xfrm>
            <a:off x="8193984" y="4089441"/>
            <a:ext cx="3809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 GIỮ LỜI THẦY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D3FAF6-AAC4-4566-AC54-18ECD0D69DEE}"/>
              </a:ext>
            </a:extLst>
          </p:cNvPr>
          <p:cNvSpPr txBox="1"/>
          <p:nvPr/>
        </p:nvSpPr>
        <p:spPr>
          <a:xfrm>
            <a:off x="-33959" y="4089441"/>
            <a:ext cx="4031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YÊU MẾN THẦY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8" grpId="0"/>
      <p:bldP spid="8" grpId="1"/>
      <p:bldP spid="10" grpId="0"/>
      <p:bldP spid="10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Đức Giê-su còn trình bày cho họ nghe một dụ ngôn khác. Người nói 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6186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“Nước Trời cũng giống như chuyện hạt cải người nọ lấy gieo trong ruộng mình.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062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Tuy nó là loại nhỏ nhất trong tất cả các hạt giống, nhưng khi lớn lên, thì lại là thứ rau lớn nhất;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72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nó trở thành cây, đến nỗi chim trời tới làm tổ trên cành được.”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324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còn kể cho họ một dụ ngôn khác : “Nước Trời cũng giống như chuyện nắm men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065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bà kia lấy vùi vào ba thúng bột, cho đến khi tất cả bột dậy men.”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61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Tất cả các điều ấy, Đức Giê-su dùng dụ ngôn mà nói với đám đông ; và Người không nói gì với họ mà không dùng dụ ngôn, 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454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hầu ứng nghiệm lời ngôn sứ đã nói : Mở miệng ra, tôi sẽ kể dụ ngôn, công bố những điều được giữ kín từ tạo thiên lập địa.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7009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giờ, Đức Giê-su bỏ đám đông mà về nhà. Các môn đệ lại gần Người và thưa rằng :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673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“Xin Thầy giải nghĩa dụ ngôn cỏ lùng trong ruộng cho chúng con nghe.”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027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315A55-7274-42F7-AF7E-F8766496E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54108"/>
            <a:ext cx="12192000" cy="5903892"/>
          </a:xfrm>
        </p:spPr>
        <p:txBody>
          <a:bodyPr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vi-VN" sz="7200" b="1" dirty="0">
                <a:solidFill>
                  <a:srgbClr val="333333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Khi ấy, Đức Giê-su trình bày cho dân chúng nghe dụ ngôn sau đây:</a:t>
            </a:r>
            <a:endParaRPr lang="en-US" sz="7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A515-5A14-4D60-B4DD-51DDF5EC02A1}"/>
              </a:ext>
            </a:extLst>
          </p:cNvPr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✠ KẾT THÚC TIN MỪNG CHÚA GIÊ-SU KI-TÔ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THEO THÁNH MÁT-THÊU✠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8264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Người đáp : “Kẻ gieo hạt giống tốt là Con Người. Ruộng là thế gian.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855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Hạt giống tốt, đó là con cái Nước Trời. Cỏ lùng là con cái Ác Thần.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9022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Kẻ thù đã gieo cỏ lùng là quỷ dữ. Mùa gặt là ngày tận thế. Thợ gặt là các thiên sứ.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3283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Vậy, như người ta gom cỏ lùng rồi lấy lửa đốt đi thế nào, thì đến ngày tận thế cũng sẽ xảy ra như vậy.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246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Con Người sẽ sai các thiên sứ của Người tập trung mọi kẻ làm gương mù gương xấu và mọi kẻ làm điều gian ác,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199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mà tống ra khỏi Nước của Người, rồi quăng chúng vào lò lửa; ở đó, người ta sẽ phải khóc lóc nghiến răng.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861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Bấy giờ người công chính sẽ chói lọi như mặt trời, trong Nước của Cha họ. Ai có tai thì nghe.”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7200" b="1" i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ĐÓ LÀ LỜI CHÚA</a:t>
            </a:r>
            <a:endParaRPr lang="en-US" sz="7200" b="1" i="1" dirty="0">
              <a:solidFill>
                <a:srgbClr val="FF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375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9">
            <a:hlinkClick r:id="rId2" action="ppaction://hlinksldjump"/>
            <a:extLst>
              <a:ext uri="{FF2B5EF4-FFF2-40B4-BE49-F238E27FC236}">
                <a16:creationId xmlns:a16="http://schemas.microsoft.com/office/drawing/2014/main" id="{0775ACDF-5498-438B-ADF4-6E4265CC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2843" y="5860973"/>
            <a:ext cx="7326314" cy="864162"/>
          </a:xfrm>
          <a:prstGeom prst="flowChartAlternateProcess">
            <a:avLst/>
          </a:prstGeom>
          <a:solidFill>
            <a:srgbClr val="00B0F0"/>
          </a:solidFill>
          <a:ln>
            <a:headEnd/>
            <a:tailEnd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B1A946-900A-4620-B2C8-D9A3A88CE824}"/>
              </a:ext>
            </a:extLst>
          </p:cNvPr>
          <p:cNvSpPr txBox="1"/>
          <p:nvPr/>
        </p:nvSpPr>
        <p:spPr>
          <a:xfrm>
            <a:off x="10124662" y="447261"/>
            <a:ext cx="1441174" cy="5953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97044F-B03E-4E2A-A6CD-B0F3D42940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5095" y="447260"/>
            <a:ext cx="6560210" cy="52374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croll: Vertical 4">
            <a:extLst>
              <a:ext uri="{FF2B5EF4-FFF2-40B4-BE49-F238E27FC236}">
                <a16:creationId xmlns:a16="http://schemas.microsoft.com/office/drawing/2014/main" id="{35398723-3DF0-4762-BEAA-9E541F0B4922}"/>
              </a:ext>
            </a:extLst>
          </p:cNvPr>
          <p:cNvSpPr/>
          <p:nvPr/>
        </p:nvSpPr>
        <p:spPr>
          <a:xfrm>
            <a:off x="152355" y="447259"/>
            <a:ext cx="22804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HÃY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TÌM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KIẾM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CHÚA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TR</a:t>
            </a:r>
            <a:r>
              <a:rPr kumimoji="0" lang="vi-VN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ỚC</a:t>
            </a:r>
          </a:p>
        </p:txBody>
      </p:sp>
      <p:sp>
        <p:nvSpPr>
          <p:cNvPr id="6" name="Scroll: Vertical 5">
            <a:extLst>
              <a:ext uri="{FF2B5EF4-FFF2-40B4-BE49-F238E27FC236}">
                <a16:creationId xmlns:a16="http://schemas.microsoft.com/office/drawing/2014/main" id="{9747D647-B092-4090-B09A-A617286477FC}"/>
              </a:ext>
            </a:extLst>
          </p:cNvPr>
          <p:cNvSpPr/>
          <p:nvPr/>
        </p:nvSpPr>
        <p:spPr>
          <a:xfrm>
            <a:off x="9777555" y="447259"/>
            <a:ext cx="2262090" cy="4994001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MỌI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SỰ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NG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Ư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ỜI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SẼ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LO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</a:p>
        </p:txBody>
      </p:sp>
    </p:spTree>
    <p:extLst>
      <p:ext uri="{BB962C8B-B14F-4D97-AF65-F5344CB8AC3E}">
        <p14:creationId xmlns:p14="http://schemas.microsoft.com/office/powerpoint/2010/main" val="20269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4A4E883-FCB6-4A29-AED5-F00EFD997A30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9" name="Star: 10 Points 18">
            <a:extLst>
              <a:ext uri="{FF2B5EF4-FFF2-40B4-BE49-F238E27FC236}">
                <a16:creationId xmlns:a16="http://schemas.microsoft.com/office/drawing/2014/main" id="{7DDA5614-72C5-4089-8576-05FAC9405CCA}"/>
              </a:ext>
            </a:extLst>
          </p:cNvPr>
          <p:cNvSpPr/>
          <p:nvPr/>
        </p:nvSpPr>
        <p:spPr>
          <a:xfrm>
            <a:off x="339484" y="131844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0" name="Star: 10 Points 19">
            <a:extLst>
              <a:ext uri="{FF2B5EF4-FFF2-40B4-BE49-F238E27FC236}">
                <a16:creationId xmlns:a16="http://schemas.microsoft.com/office/drawing/2014/main" id="{4377D926-FFF0-449D-8291-15C3F23C6E24}"/>
              </a:ext>
            </a:extLst>
          </p:cNvPr>
          <p:cNvSpPr/>
          <p:nvPr/>
        </p:nvSpPr>
        <p:spPr>
          <a:xfrm>
            <a:off x="339484" y="744977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1" name="Star: 10 Points 20">
            <a:extLst>
              <a:ext uri="{FF2B5EF4-FFF2-40B4-BE49-F238E27FC236}">
                <a16:creationId xmlns:a16="http://schemas.microsoft.com/office/drawing/2014/main" id="{05ACA9F3-ECCA-4C89-9F0E-8AE8BB0F02AE}"/>
              </a:ext>
            </a:extLst>
          </p:cNvPr>
          <p:cNvSpPr/>
          <p:nvPr/>
        </p:nvSpPr>
        <p:spPr>
          <a:xfrm>
            <a:off x="339484" y="1358532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2" name="Star: 10 Points 21">
            <a:extLst>
              <a:ext uri="{FF2B5EF4-FFF2-40B4-BE49-F238E27FC236}">
                <a16:creationId xmlns:a16="http://schemas.microsoft.com/office/drawing/2014/main" id="{6CA936C2-E6DD-4EEB-AE8C-6AC5FDE9CF3B}"/>
              </a:ext>
            </a:extLst>
          </p:cNvPr>
          <p:cNvSpPr/>
          <p:nvPr/>
        </p:nvSpPr>
        <p:spPr>
          <a:xfrm>
            <a:off x="339484" y="1933565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3" name="Star: 10 Points 22">
            <a:extLst>
              <a:ext uri="{FF2B5EF4-FFF2-40B4-BE49-F238E27FC236}">
                <a16:creationId xmlns:a16="http://schemas.microsoft.com/office/drawing/2014/main" id="{D24EDBC7-07A1-4C4A-8613-55A57AE77FCF}"/>
              </a:ext>
            </a:extLst>
          </p:cNvPr>
          <p:cNvSpPr/>
          <p:nvPr/>
        </p:nvSpPr>
        <p:spPr>
          <a:xfrm>
            <a:off x="339484" y="2574406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24" name="Star: 10 Points 23">
            <a:extLst>
              <a:ext uri="{FF2B5EF4-FFF2-40B4-BE49-F238E27FC236}">
                <a16:creationId xmlns:a16="http://schemas.microsoft.com/office/drawing/2014/main" id="{1B4680BC-77A9-4EAC-94ED-4C24A4CA229B}"/>
              </a:ext>
            </a:extLst>
          </p:cNvPr>
          <p:cNvSpPr/>
          <p:nvPr/>
        </p:nvSpPr>
        <p:spPr>
          <a:xfrm>
            <a:off x="339484" y="3175796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EED4F4C-DFAD-4D22-A859-0C0469376CBB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1.	MỞ MIỆNG RA, TÔI SẼ KỂ DỤ NGÔN, CÔNG BỐ NHỮNG ĐIỀU ĐƯỢC … … TỪ TẠO THIÊN LẬP ĐỊA.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940EF2-C483-487D-BE73-5058429B7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542313"/>
              </p:ext>
            </p:extLst>
          </p:nvPr>
        </p:nvGraphicFramePr>
        <p:xfrm>
          <a:off x="1304924" y="80182"/>
          <a:ext cx="9105903" cy="4815672"/>
        </p:xfrm>
        <a:graphic>
          <a:graphicData uri="http://schemas.openxmlformats.org/drawingml/2006/table">
            <a:tbl>
              <a:tblPr firstRow="1" firstCol="1" bandRow="1"/>
              <a:tblGrid>
                <a:gridCol w="1011767">
                  <a:extLst>
                    <a:ext uri="{9D8B030D-6E8A-4147-A177-3AD203B41FA5}">
                      <a16:colId xmlns:a16="http://schemas.microsoft.com/office/drawing/2014/main" val="3560006027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814015395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944890878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157977172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1684969017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459507066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921950820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3574814631"/>
                    </a:ext>
                  </a:extLst>
                </a:gridCol>
                <a:gridCol w="1011767">
                  <a:extLst>
                    <a:ext uri="{9D8B030D-6E8A-4147-A177-3AD203B41FA5}">
                      <a16:colId xmlns:a16="http://schemas.microsoft.com/office/drawing/2014/main" val="2719642207"/>
                    </a:ext>
                  </a:extLst>
                </a:gridCol>
              </a:tblGrid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890610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327473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01830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0509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51281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Ẻ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Ù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854565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Ù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321838"/>
                  </a:ext>
                </a:extLst>
              </a:tr>
              <a:tr h="6019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68341"/>
                  </a:ext>
                </a:extLst>
              </a:tr>
            </a:tbl>
          </a:graphicData>
        </a:graphic>
      </p:graphicFrame>
      <p:sp>
        <p:nvSpPr>
          <p:cNvPr id="66" name="Star: 10 Points 65">
            <a:extLst>
              <a:ext uri="{FF2B5EF4-FFF2-40B4-BE49-F238E27FC236}">
                <a16:creationId xmlns:a16="http://schemas.microsoft.com/office/drawing/2014/main" id="{53DC7DFF-EA5E-4A83-9817-CD4DFFD04E76}"/>
              </a:ext>
            </a:extLst>
          </p:cNvPr>
          <p:cNvSpPr/>
          <p:nvPr/>
        </p:nvSpPr>
        <p:spPr>
          <a:xfrm>
            <a:off x="339483" y="3759347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7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Star: 10 Points 67">
            <a:extLst>
              <a:ext uri="{FF2B5EF4-FFF2-40B4-BE49-F238E27FC236}">
                <a16:creationId xmlns:a16="http://schemas.microsoft.com/office/drawing/2014/main" id="{5805A384-3591-4F5E-A234-3066F6A07A84}"/>
              </a:ext>
            </a:extLst>
          </p:cNvPr>
          <p:cNvSpPr/>
          <p:nvPr/>
        </p:nvSpPr>
        <p:spPr>
          <a:xfrm>
            <a:off x="339484" y="4342899"/>
            <a:ext cx="546341" cy="510379"/>
          </a:xfrm>
          <a:prstGeom prst="star10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rgbClr val="FF0000"/>
                </a:solidFill>
                <a:latin typeface="Calibri" panose="020F0502020204030204"/>
              </a:rPr>
              <a:t>8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0446AD57-39CC-4597-A07C-A512862FF3A2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2.	BẤY GIỜ NGƯỜI CÔNG CHÍNH SẼ … … NHƯ MẶT TRỜI, TRONG NƯỚC CỦA CHA HỌ.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8EDAE670-F7A5-410F-AB6D-55559738F010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3.	KHI CẮT NGHĨA, CHÚA GIÊ-SU NÓI RUỘNG TRONG DỤ NGÔN NGHĨA LÀ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4BB5DD8-9FD3-4809-A1C1-3D5365167736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4.	MÙA GẶT NGHĨA LÀ KHI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AEDBDF19-BDC6-40F0-ABC9-FF94BD9FCEB0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5.	NHỮNG KẺ LÀM ĐIỀU GÌ SẼ BỊ TỐNG RA KHỎI NƯỚC THIÊN CHÚA?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F675147-65AA-498F-8D66-A385EEFE0658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7.	CỨ ĐỂ CẢ HAI CÙNG LỚN LÊN CHO TỚI… …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1F6D211-FCC4-49D7-91FD-59A3D875D49A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8.	KẺ THÙ ĐÃ GIEO CỎ LÙNG VÀO RUỘNG KHI ÔNG CHỦ ĐANG LÀM GÌ?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B8A2D071-9A73-4C78-B213-31139E5FD21F}"/>
              </a:ext>
            </a:extLst>
          </p:cNvPr>
          <p:cNvSpPr/>
          <p:nvPr/>
        </p:nvSpPr>
        <p:spPr>
          <a:xfrm>
            <a:off x="0" y="5039767"/>
            <a:ext cx="12192000" cy="181823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defTabSz="457200">
              <a:defRPr/>
            </a:pPr>
            <a:r>
              <a:rPr lang="vi-VN" sz="3600" b="1" dirty="0">
                <a:solidFill>
                  <a:srgbClr val="FF0000"/>
                </a:solidFill>
                <a:latin typeface="Arial (Body)"/>
              </a:rPr>
              <a:t>6.	KẺ NÀO ĐÃ GIEO CỎ LÙNG VÀO RUỘNG?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(Body)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C8D849-BE9E-4E27-B596-0BBD842A92D2}"/>
              </a:ext>
            </a:extLst>
          </p:cNvPr>
          <p:cNvSpPr/>
          <p:nvPr/>
        </p:nvSpPr>
        <p:spPr>
          <a:xfrm>
            <a:off x="1304924" y="430053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CF798F8-6E90-4FF0-9AB4-64DF56BF398E}"/>
              </a:ext>
            </a:extLst>
          </p:cNvPr>
          <p:cNvSpPr/>
          <p:nvPr/>
        </p:nvSpPr>
        <p:spPr>
          <a:xfrm>
            <a:off x="2317750" y="430053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0361538-D1F3-41BA-A152-397105605317}"/>
              </a:ext>
            </a:extLst>
          </p:cNvPr>
          <p:cNvSpPr/>
          <p:nvPr/>
        </p:nvSpPr>
        <p:spPr>
          <a:xfrm>
            <a:off x="3330576" y="430120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F043702-0170-42E3-9CC3-4F63AFD0A120}"/>
              </a:ext>
            </a:extLst>
          </p:cNvPr>
          <p:cNvSpPr/>
          <p:nvPr/>
        </p:nvSpPr>
        <p:spPr>
          <a:xfrm>
            <a:off x="4340226" y="430120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7000726-D46B-486C-A650-CE1F925D983B}"/>
              </a:ext>
            </a:extLst>
          </p:cNvPr>
          <p:cNvSpPr/>
          <p:nvPr/>
        </p:nvSpPr>
        <p:spPr>
          <a:xfrm>
            <a:off x="5353045" y="430053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E5EF6AE-F73D-41BA-9AEC-53BA7260AE2E}"/>
              </a:ext>
            </a:extLst>
          </p:cNvPr>
          <p:cNvSpPr/>
          <p:nvPr/>
        </p:nvSpPr>
        <p:spPr>
          <a:xfrm>
            <a:off x="6364283" y="430120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28A11FBF-2077-4033-8A55-1604D63DDEC6}"/>
              </a:ext>
            </a:extLst>
          </p:cNvPr>
          <p:cNvSpPr/>
          <p:nvPr/>
        </p:nvSpPr>
        <p:spPr>
          <a:xfrm>
            <a:off x="7377853" y="430120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00AD8C90-3186-4AFB-A862-2C68D1CD42B4}"/>
              </a:ext>
            </a:extLst>
          </p:cNvPr>
          <p:cNvSpPr/>
          <p:nvPr/>
        </p:nvSpPr>
        <p:spPr>
          <a:xfrm>
            <a:off x="3328981" y="369534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DAD40F3-6A35-4F2C-ADCA-DE0078639A40}"/>
              </a:ext>
            </a:extLst>
          </p:cNvPr>
          <p:cNvSpPr/>
          <p:nvPr/>
        </p:nvSpPr>
        <p:spPr>
          <a:xfrm>
            <a:off x="4341807" y="369534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6D0A09E9-2265-4430-BCE5-010E40EE7A23}"/>
              </a:ext>
            </a:extLst>
          </p:cNvPr>
          <p:cNvSpPr/>
          <p:nvPr/>
        </p:nvSpPr>
        <p:spPr>
          <a:xfrm>
            <a:off x="5354633" y="369600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ACCEE955-D12A-4B0F-8B39-FC862B055CDC}"/>
              </a:ext>
            </a:extLst>
          </p:cNvPr>
          <p:cNvSpPr/>
          <p:nvPr/>
        </p:nvSpPr>
        <p:spPr>
          <a:xfrm>
            <a:off x="6364283" y="369600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A62364B2-CBA4-48E5-8C7E-60650BED850D}"/>
              </a:ext>
            </a:extLst>
          </p:cNvPr>
          <p:cNvSpPr/>
          <p:nvPr/>
        </p:nvSpPr>
        <p:spPr>
          <a:xfrm>
            <a:off x="7377102" y="369534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852BB913-2C25-4CFF-82D5-5B06E6DCD9B3}"/>
              </a:ext>
            </a:extLst>
          </p:cNvPr>
          <p:cNvSpPr/>
          <p:nvPr/>
        </p:nvSpPr>
        <p:spPr>
          <a:xfrm>
            <a:off x="8388340" y="369600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AAA5507-617D-4EE3-A7F8-1343BA23ED02}"/>
              </a:ext>
            </a:extLst>
          </p:cNvPr>
          <p:cNvSpPr/>
          <p:nvPr/>
        </p:nvSpPr>
        <p:spPr>
          <a:xfrm>
            <a:off x="2316155" y="308478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31F5A90-4C51-4CAD-A3F0-454E6C84C8EC}"/>
              </a:ext>
            </a:extLst>
          </p:cNvPr>
          <p:cNvSpPr/>
          <p:nvPr/>
        </p:nvSpPr>
        <p:spPr>
          <a:xfrm>
            <a:off x="3328981" y="308478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A40C4826-9458-4C9C-B020-DC41DFBA6867}"/>
              </a:ext>
            </a:extLst>
          </p:cNvPr>
          <p:cNvSpPr/>
          <p:nvPr/>
        </p:nvSpPr>
        <p:spPr>
          <a:xfrm>
            <a:off x="4341807" y="308545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A585D265-0BEE-488F-B64E-8FE63ADD7AF2}"/>
              </a:ext>
            </a:extLst>
          </p:cNvPr>
          <p:cNvSpPr/>
          <p:nvPr/>
        </p:nvSpPr>
        <p:spPr>
          <a:xfrm>
            <a:off x="5351457" y="308545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FE2DCC0A-3620-4518-BFDF-C9CB65DEA13E}"/>
              </a:ext>
            </a:extLst>
          </p:cNvPr>
          <p:cNvSpPr/>
          <p:nvPr/>
        </p:nvSpPr>
        <p:spPr>
          <a:xfrm>
            <a:off x="6364276" y="308478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BBA11A6-EDE8-486D-8382-FC63BBA109EF}"/>
              </a:ext>
            </a:extLst>
          </p:cNvPr>
          <p:cNvSpPr/>
          <p:nvPr/>
        </p:nvSpPr>
        <p:spPr>
          <a:xfrm>
            <a:off x="2318899" y="248212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58C03CFC-B2DE-45B6-A756-E40A14CFC35E}"/>
              </a:ext>
            </a:extLst>
          </p:cNvPr>
          <p:cNvSpPr/>
          <p:nvPr/>
        </p:nvSpPr>
        <p:spPr>
          <a:xfrm>
            <a:off x="3331725" y="248212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7513E95B-B86E-45B0-BE8B-0EB68B3E2DB0}"/>
              </a:ext>
            </a:extLst>
          </p:cNvPr>
          <p:cNvSpPr/>
          <p:nvPr/>
        </p:nvSpPr>
        <p:spPr>
          <a:xfrm>
            <a:off x="4344551" y="248278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2308A4BA-233A-478A-A481-960A5CDE2F52}"/>
              </a:ext>
            </a:extLst>
          </p:cNvPr>
          <p:cNvSpPr/>
          <p:nvPr/>
        </p:nvSpPr>
        <p:spPr>
          <a:xfrm>
            <a:off x="5354201" y="248278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20B20E44-F8D0-41E9-B919-B960CA31E637}"/>
              </a:ext>
            </a:extLst>
          </p:cNvPr>
          <p:cNvSpPr/>
          <p:nvPr/>
        </p:nvSpPr>
        <p:spPr>
          <a:xfrm>
            <a:off x="6367020" y="2482122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10AA6D5C-2863-4F41-B8C5-8135D3D83B99}"/>
              </a:ext>
            </a:extLst>
          </p:cNvPr>
          <p:cNvSpPr/>
          <p:nvPr/>
        </p:nvSpPr>
        <p:spPr>
          <a:xfrm>
            <a:off x="7378258" y="2482787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14C8750D-EDAD-4635-A425-44DCA825B991}"/>
              </a:ext>
            </a:extLst>
          </p:cNvPr>
          <p:cNvSpPr/>
          <p:nvPr/>
        </p:nvSpPr>
        <p:spPr>
          <a:xfrm>
            <a:off x="3327393" y="1870502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01FAD3CB-11F9-40AD-BBD2-736CCF6DC363}"/>
              </a:ext>
            </a:extLst>
          </p:cNvPr>
          <p:cNvSpPr/>
          <p:nvPr/>
        </p:nvSpPr>
        <p:spPr>
          <a:xfrm>
            <a:off x="4340219" y="1870502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08F70E28-73D8-4079-9045-6125804F49C0}"/>
              </a:ext>
            </a:extLst>
          </p:cNvPr>
          <p:cNvSpPr/>
          <p:nvPr/>
        </p:nvSpPr>
        <p:spPr>
          <a:xfrm>
            <a:off x="5353045" y="1871167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62B8DD8C-A163-44E2-B29D-67C76859FA08}"/>
              </a:ext>
            </a:extLst>
          </p:cNvPr>
          <p:cNvSpPr/>
          <p:nvPr/>
        </p:nvSpPr>
        <p:spPr>
          <a:xfrm>
            <a:off x="6362695" y="1871167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EC1DF7C8-98FD-4003-9EC4-547EDA2EEE21}"/>
              </a:ext>
            </a:extLst>
          </p:cNvPr>
          <p:cNvSpPr/>
          <p:nvPr/>
        </p:nvSpPr>
        <p:spPr>
          <a:xfrm>
            <a:off x="7375514" y="1870502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22B2BB6A-3333-4904-A3EC-57B04C47BAA8}"/>
              </a:ext>
            </a:extLst>
          </p:cNvPr>
          <p:cNvSpPr/>
          <p:nvPr/>
        </p:nvSpPr>
        <p:spPr>
          <a:xfrm>
            <a:off x="8386752" y="1871167"/>
            <a:ext cx="1012826" cy="61028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48DDAD87-40B8-4D7F-BDF5-1DCE929EC31B}"/>
              </a:ext>
            </a:extLst>
          </p:cNvPr>
          <p:cNvSpPr/>
          <p:nvPr/>
        </p:nvSpPr>
        <p:spPr>
          <a:xfrm>
            <a:off x="3325805" y="128097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7E11EB2-F359-482C-B718-0ED67566C239}"/>
              </a:ext>
            </a:extLst>
          </p:cNvPr>
          <p:cNvSpPr/>
          <p:nvPr/>
        </p:nvSpPr>
        <p:spPr>
          <a:xfrm>
            <a:off x="4338631" y="128097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4DC9962A-DA0A-4B58-B4E0-D1EC4BB8CFD2}"/>
              </a:ext>
            </a:extLst>
          </p:cNvPr>
          <p:cNvSpPr/>
          <p:nvPr/>
        </p:nvSpPr>
        <p:spPr>
          <a:xfrm>
            <a:off x="5351457" y="128164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3500C2B2-F4FC-4BBF-BDEF-621FAA863BC5}"/>
              </a:ext>
            </a:extLst>
          </p:cNvPr>
          <p:cNvSpPr/>
          <p:nvPr/>
        </p:nvSpPr>
        <p:spPr>
          <a:xfrm>
            <a:off x="6361107" y="128164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5B100FFB-ABCD-4E0F-9C93-335250A19546}"/>
              </a:ext>
            </a:extLst>
          </p:cNvPr>
          <p:cNvSpPr/>
          <p:nvPr/>
        </p:nvSpPr>
        <p:spPr>
          <a:xfrm>
            <a:off x="7373926" y="1280975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BA685B5-20AB-43CE-8869-376DBD587A68}"/>
              </a:ext>
            </a:extLst>
          </p:cNvPr>
          <p:cNvSpPr/>
          <p:nvPr/>
        </p:nvSpPr>
        <p:spPr>
          <a:xfrm>
            <a:off x="8385164" y="128164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A460BBD2-662C-4069-B19E-8E801338D59D}"/>
              </a:ext>
            </a:extLst>
          </p:cNvPr>
          <p:cNvSpPr/>
          <p:nvPr/>
        </p:nvSpPr>
        <p:spPr>
          <a:xfrm>
            <a:off x="9398734" y="1281640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CB3D016D-12E8-4125-BB97-6E8CA11515C7}"/>
              </a:ext>
            </a:extLst>
          </p:cNvPr>
          <p:cNvSpPr/>
          <p:nvPr/>
        </p:nvSpPr>
        <p:spPr>
          <a:xfrm>
            <a:off x="2312979" y="68614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9C907843-F181-4778-9FB1-EAB86686D672}"/>
              </a:ext>
            </a:extLst>
          </p:cNvPr>
          <p:cNvSpPr/>
          <p:nvPr/>
        </p:nvSpPr>
        <p:spPr>
          <a:xfrm>
            <a:off x="3325805" y="68614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26E1809-CE12-47D7-A825-B37F523AE0C9}"/>
              </a:ext>
            </a:extLst>
          </p:cNvPr>
          <p:cNvSpPr/>
          <p:nvPr/>
        </p:nvSpPr>
        <p:spPr>
          <a:xfrm>
            <a:off x="4338631" y="68680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86609FF-191E-42BD-8B5E-F43E152A9904}"/>
              </a:ext>
            </a:extLst>
          </p:cNvPr>
          <p:cNvSpPr/>
          <p:nvPr/>
        </p:nvSpPr>
        <p:spPr>
          <a:xfrm>
            <a:off x="5348281" y="68680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8B32C35-F47B-49D1-BECA-C196F4A16FED}"/>
              </a:ext>
            </a:extLst>
          </p:cNvPr>
          <p:cNvSpPr/>
          <p:nvPr/>
        </p:nvSpPr>
        <p:spPr>
          <a:xfrm>
            <a:off x="6361100" y="686143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8A01AA27-BB5C-42F8-AE92-E12EB887E96B}"/>
              </a:ext>
            </a:extLst>
          </p:cNvPr>
          <p:cNvSpPr/>
          <p:nvPr/>
        </p:nvSpPr>
        <p:spPr>
          <a:xfrm>
            <a:off x="7372338" y="68680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20F991D0-9322-4393-8548-3FEEFE5A97C3}"/>
              </a:ext>
            </a:extLst>
          </p:cNvPr>
          <p:cNvSpPr/>
          <p:nvPr/>
        </p:nvSpPr>
        <p:spPr>
          <a:xfrm>
            <a:off x="8385908" y="686808"/>
            <a:ext cx="1012826" cy="5953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6ACD938-0571-4582-BA15-249DB3DB905A}"/>
              </a:ext>
            </a:extLst>
          </p:cNvPr>
          <p:cNvSpPr/>
          <p:nvPr/>
        </p:nvSpPr>
        <p:spPr>
          <a:xfrm>
            <a:off x="2312972" y="71706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D976AB27-C52F-4FFA-A298-5311F50C0A80}"/>
              </a:ext>
            </a:extLst>
          </p:cNvPr>
          <p:cNvSpPr/>
          <p:nvPr/>
        </p:nvSpPr>
        <p:spPr>
          <a:xfrm>
            <a:off x="3325798" y="71706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FB30720-D58B-4AA0-BD81-AAED8BC92E49}"/>
              </a:ext>
            </a:extLst>
          </p:cNvPr>
          <p:cNvSpPr/>
          <p:nvPr/>
        </p:nvSpPr>
        <p:spPr>
          <a:xfrm>
            <a:off x="4338624" y="72371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F159F47-D16F-454D-A6F2-5387AF9CC89C}"/>
              </a:ext>
            </a:extLst>
          </p:cNvPr>
          <p:cNvSpPr/>
          <p:nvPr/>
        </p:nvSpPr>
        <p:spPr>
          <a:xfrm>
            <a:off x="5348274" y="72371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05993EAB-BD7E-42F7-A37B-464BA21BEF06}"/>
              </a:ext>
            </a:extLst>
          </p:cNvPr>
          <p:cNvSpPr/>
          <p:nvPr/>
        </p:nvSpPr>
        <p:spPr>
          <a:xfrm>
            <a:off x="6361093" y="71706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767B7EC8-E02B-4BFF-A615-FFA8A95AC2DE}"/>
              </a:ext>
            </a:extLst>
          </p:cNvPr>
          <p:cNvSpPr/>
          <p:nvPr/>
        </p:nvSpPr>
        <p:spPr>
          <a:xfrm>
            <a:off x="7372331" y="72371"/>
            <a:ext cx="1012826" cy="6117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5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1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1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1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1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1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1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8" dur="1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1" dur="1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4" dur="1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7" dur="1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0" dur="1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3" dur="1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1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1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2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5" dur="1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8" dur="1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1" dur="1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4" dur="1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7" dur="1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0" dur="1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93" dur="1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2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3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7" dur="1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0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3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6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9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2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6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1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1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1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1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1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1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1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1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1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1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1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1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4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6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9" dur="1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2" dur="1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5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8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63" grpId="0" animBg="1"/>
      <p:bldP spid="63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7" grpId="0" animBg="1"/>
      <p:bldP spid="77" grpId="1" animBg="1"/>
      <p:bldP spid="78" grpId="0" animBg="1"/>
      <p:bldP spid="78" grpId="1" animBg="1"/>
      <p:bldP spid="4" grpId="0" animBg="1"/>
      <p:bldP spid="4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9" grpId="0" animBg="1"/>
      <p:bldP spid="89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101" grpId="0" animBg="1"/>
      <p:bldP spid="101" grpId="1" animBg="1"/>
      <p:bldP spid="104" grpId="0" animBg="1"/>
      <p:bldP spid="104" grpId="1" animBg="1"/>
      <p:bldP spid="105" grpId="0" animBg="1"/>
      <p:bldP spid="105" grpId="1" animBg="1"/>
      <p:bldP spid="111" grpId="0" animBg="1"/>
      <p:bldP spid="111" grpId="1" animBg="1"/>
      <p:bldP spid="112" grpId="0" animBg="1"/>
      <p:bldP spid="112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66" grpId="0" animBg="1"/>
      <p:bldP spid="166" grpId="1" animBg="1"/>
      <p:bldP spid="173" grpId="0" animBg="1"/>
      <p:bldP spid="173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6940EF2-C483-487D-BE73-5058429B7A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1947769"/>
              </p:ext>
            </p:extLst>
          </p:nvPr>
        </p:nvGraphicFramePr>
        <p:xfrm>
          <a:off x="0" y="80182"/>
          <a:ext cx="12192003" cy="6777816"/>
        </p:xfrm>
        <a:graphic>
          <a:graphicData uri="http://schemas.openxmlformats.org/drawingml/2006/table">
            <a:tbl>
              <a:tblPr firstRow="1" firstCol="1" bandRow="1"/>
              <a:tblGrid>
                <a:gridCol w="1354667">
                  <a:extLst>
                    <a:ext uri="{9D8B030D-6E8A-4147-A177-3AD203B41FA5}">
                      <a16:colId xmlns:a16="http://schemas.microsoft.com/office/drawing/2014/main" val="35600060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81401539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44890878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579771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849690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59507066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921950820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57481463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719642207"/>
                    </a:ext>
                  </a:extLst>
                </a:gridCol>
              </a:tblGrid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Ữ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Í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5890610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Ó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4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L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Ọ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327473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Ê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801830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Ậ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Ế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940509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I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Á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C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7151281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K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Ẻ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H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Ù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8854565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M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Ù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Ẫ</a:t>
                      </a:r>
                      <a:endParaRPr lang="en-US" sz="4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Ặ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T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321838"/>
                  </a:ext>
                </a:extLst>
              </a:tr>
              <a:tr h="8472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Đ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A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N</a:t>
                      </a:r>
                      <a:endParaRPr lang="en-US" sz="54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G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Ủ</a:t>
                      </a:r>
                      <a:endParaRPr lang="en-US" sz="280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FFFF"/>
                          </a:solidFill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</a:rPr>
                        <a:t> </a:t>
                      </a:r>
                      <a:endParaRPr lang="en-US" sz="2800" dirty="0">
                        <a:solidFill>
                          <a:srgbClr val="333333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87668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58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“Nước Trời ví như chuyện người kia gieo giống tốt trong ruộng mình.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7523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80B677-8687-4476-ADE8-6489C24E3D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83" y="318123"/>
            <a:ext cx="6951887" cy="61220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FE019-7EAA-4BB0-8D91-963F5E464BF2}"/>
              </a:ext>
            </a:extLst>
          </p:cNvPr>
          <p:cNvSpPr txBox="1"/>
          <p:nvPr/>
        </p:nvSpPr>
        <p:spPr>
          <a:xfrm>
            <a:off x="7983794" y="1074510"/>
            <a:ext cx="360843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Cứ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cả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cùng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lớn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lên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tới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mùa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gặt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4749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773596" y="254000"/>
            <a:ext cx="10644809" cy="106479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ới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68400" b="1" i="0" u="none" strike="noStrike" kern="1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8400" b="1" i="0" u="none" strike="noStrike" kern="1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Giê-su</a:t>
            </a:r>
            <a:endParaRPr kumimoji="0" lang="en-US" sz="368400" b="1" i="0" u="none" strike="noStrike" kern="1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AutoShape 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1524001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7FFDE-9CD5-4E67-B014-858183DD8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8105" y="1591056"/>
            <a:ext cx="4875789" cy="3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54" grpId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trừng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ác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chiến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ma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quỷ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Cuộc chiến giữa con người và ma quỷ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 Chúa chờ điều tốt đẹp nơi thế gian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5355295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Thiên Chúa chờ điều tốt đẹp nơi thế gian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Dụ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ngôn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cỏ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lùng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nấm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men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có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ý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nghĩa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99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Sai người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nhổ</a:t>
              </a: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cỏ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Phun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thuốc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trừ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cỏ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Chờ tới mùa gặt mới gom cỏ lùng đốt đi.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Bón phân cho lúa lớn hơn cỏ lùng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4498045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Chờ tới mùa gặt mới gom cỏ lùng đốt đi.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5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 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kẻ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thù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gieo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cỏ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lùng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ruộng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nhà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mình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chủ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đã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hành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động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54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3836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Lòng bao dung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 chính trực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 nghiêm khắc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3640795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Sự công bằng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3.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Hình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ảnh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ông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chủ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kiên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nhẫn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chờ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tới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mùa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gặt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mới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gom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cỏ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lùng</a:t>
            </a:r>
            <a:r>
              <a:rPr lang="en-US" sz="4800" b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đốt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giống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với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điều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gì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ở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020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Trừng trị ngay lập tức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8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endParaRPr lang="en-US" sz="4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it-IT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vào luyện ngục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Cho thời gian ăn năn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7237" y="5355295"/>
            <a:ext cx="12240986" cy="818492"/>
            <a:chOff x="-1896924" y="4711697"/>
            <a:chExt cx="10567018" cy="701552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8975" y="4727449"/>
              <a:ext cx="9639069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48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Cho thời gian ăn năn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4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4.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Bài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Tin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Mừng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gợi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cho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ta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thấy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con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người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phạm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tội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Thiên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Chúa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hành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động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như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thế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nào</a:t>
            </a:r>
            <a:r>
              <a:rPr lang="en-US" sz="4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8486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1E6FF85-6756-434B-A8E1-E10F6E46C5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070" y="3211551"/>
            <a:ext cx="4022323" cy="3288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431C5340-3CA1-47F1-8EAE-0D2383149045}"/>
              </a:ext>
            </a:extLst>
          </p:cNvPr>
          <p:cNvSpPr/>
          <p:nvPr/>
        </p:nvSpPr>
        <p:spPr>
          <a:xfrm>
            <a:off x="4572001" y="111512"/>
            <a:ext cx="7620000" cy="6289288"/>
          </a:xfrm>
          <a:prstGeom prst="cloudCallout">
            <a:avLst>
              <a:gd name="adj1" fmla="val -47502"/>
              <a:gd name="adj2" fmla="val 49905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ADFAF-9DC5-4BFB-A7AD-1DD2DCFFB09F}"/>
              </a:ext>
            </a:extLst>
          </p:cNvPr>
          <p:cNvSpPr txBox="1"/>
          <p:nvPr/>
        </p:nvSpPr>
        <p:spPr>
          <a:xfrm>
            <a:off x="5327627" y="1124287"/>
            <a:ext cx="6083719" cy="4459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Thiếu nhi cần đáp lại lòng bao dung của Thiên Chú</a:t>
            </a:r>
            <a:r>
              <a:rPr lang="en-US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</a:t>
            </a:r>
            <a:r>
              <a:rPr lang="vi-VN" sz="5400" b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5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như thế nào?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EF6069-D6E0-4AA3-BC00-AEC2B19ED6CD}"/>
              </a:ext>
            </a:extLst>
          </p:cNvPr>
          <p:cNvSpPr txBox="1"/>
          <p:nvPr/>
        </p:nvSpPr>
        <p:spPr>
          <a:xfrm>
            <a:off x="780654" y="725711"/>
            <a:ext cx="2862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+mn-cs"/>
              </a:rPr>
              <a:t>THIẾU NHI YÊU CHÚA</a:t>
            </a:r>
          </a:p>
        </p:txBody>
      </p:sp>
    </p:spTree>
    <p:extLst>
      <p:ext uri="{BB962C8B-B14F-4D97-AF65-F5344CB8AC3E}">
        <p14:creationId xmlns:p14="http://schemas.microsoft.com/office/powerpoint/2010/main" val="59399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9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CE250"/>
                                      </p:to>
                                    </p:animClr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mọi người đang ngủ, thì kẻ thù của ông đến gieo thêm cỏ lùng vào giữa lúa, rồi đi mất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21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Khi lúa mọc lên và trổ bông, thì cỏ lùng cũng xuất hiện.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82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Đầy tớ mới đến thưa chủ nhà rằng: ‘Thưa ông, không phải ông đã gieo giống tốt trong ruộng ông sao?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52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Thế thì cỏ lùng ở đâu mà ra vậy ?’Ông đáp : ‘Kẻ thù đã làm đó !’ Đầy tớ nói: ‘Vậy ông có muốn chúng tôi ra đi gom lại không ?’ </a:t>
            </a:r>
            <a:endParaRPr lang="en-US" sz="71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8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Ông đáp: ‘Đừng, sợ rằng khi gom cỏ lùng, các anh làm bật luôn rễ lúa.</a:t>
            </a:r>
            <a:r>
              <a:rPr lang="en-US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Cứ để cả hai cùng lớn lên cho tới mùa gặt. 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72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Đến ngày mùa, tôi sẽ bảo thợ gặt: Hãy gom cỏ lùng lại, bó thành bó mà đốt đi, còn lúa, thì hãy thu vào kho lẫm cho tôi’.”</a:t>
            </a:r>
            <a:endParaRPr lang="en-US" sz="72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52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1197</Words>
  <Application>Microsoft Office PowerPoint</Application>
  <PresentationFormat>Widescreen</PresentationFormat>
  <Paragraphs>259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Algerian</vt:lpstr>
      <vt:lpstr>Arial</vt:lpstr>
      <vt:lpstr>Arial (Body)</vt:lpstr>
      <vt:lpstr>Calibri</vt:lpstr>
      <vt:lpstr>Calibri Light</vt:lpstr>
      <vt:lpstr>Tahoma</vt:lpstr>
      <vt:lpstr>Times New Roman</vt:lpstr>
      <vt:lpstr>Verdana</vt:lpstr>
      <vt:lpstr>Office Theme</vt:lpstr>
      <vt:lpstr>1_Office Theme</vt:lpstr>
      <vt:lpstr>PowerPoint Presentation</vt:lpstr>
      <vt:lpstr>PowerPoint Presentation</vt:lpstr>
      <vt:lpstr>“Nước Trời ví như chuyện người kia gieo giống tốt trong ruộng mình. </vt:lpstr>
      <vt:lpstr>Khi mọi người đang ngủ, thì kẻ thù của ông đến gieo thêm cỏ lùng vào giữa lúa, rồi đi mất.</vt:lpstr>
      <vt:lpstr>Khi lúa mọc lên và trổ bông, thì cỏ lùng cũng xuất hiện. </vt:lpstr>
      <vt:lpstr>Đầy tớ mới đến thưa chủ nhà rằng: ‘Thưa ông, không phải ông đã gieo giống tốt trong ruộng ông sao?</vt:lpstr>
      <vt:lpstr>Thế thì cỏ lùng ở đâu mà ra vậy ?’Ông đáp : ‘Kẻ thù đã làm đó !’ Đầy tớ nói: ‘Vậy ông có muốn chúng tôi ra đi gom lại không ?’ </vt:lpstr>
      <vt:lpstr>Ông đáp: ‘Đừng, sợ rằng khi gom cỏ lùng, các anh làm bật luôn rễ lúa. Cứ để cả hai cùng lớn lên cho tới mùa gặt. </vt:lpstr>
      <vt:lpstr>Đến ngày mùa, tôi sẽ bảo thợ gặt: Hãy gom cỏ lùng lại, bó thành bó mà đốt đi, còn lúa, thì hãy thu vào kho lẫm cho tôi’.”</vt:lpstr>
      <vt:lpstr>Đức Giê-su còn trình bày cho họ nghe một dụ ngôn khác. Người nói :</vt:lpstr>
      <vt:lpstr>“Nước Trời cũng giống như chuyện hạt cải người nọ lấy gieo trong ruộng mình.</vt:lpstr>
      <vt:lpstr>Tuy nó là loại nhỏ nhất trong tất cả các hạt giống, nhưng khi lớn lên, thì lại là thứ rau lớn nhất;</vt:lpstr>
      <vt:lpstr>nó trở thành cây, đến nỗi chim trời tới làm tổ trên cành được.”</vt:lpstr>
      <vt:lpstr>Người còn kể cho họ một dụ ngôn khác : “Nước Trời cũng giống như chuyện nắm men</vt:lpstr>
      <vt:lpstr>bà kia lấy vùi vào ba thúng bột, cho đến khi tất cả bột dậy men.”</vt:lpstr>
      <vt:lpstr>Tất cả các điều ấy, Đức Giê-su dùng dụ ngôn mà nói với đám đông ; và Người không nói gì với họ mà không dùng dụ ngôn, </vt:lpstr>
      <vt:lpstr>hầu ứng nghiệm lời ngôn sứ đã nói : Mở miệng ra, tôi sẽ kể dụ ngôn, công bố những điều được giữ kín từ tạo thiên lập địa.</vt:lpstr>
      <vt:lpstr>Bấy giờ, Đức Giê-su bỏ đám đông mà về nhà. Các môn đệ lại gần Người và thưa rằng :</vt:lpstr>
      <vt:lpstr>“Xin Thầy giải nghĩa dụ ngôn cỏ lùng trong ruộng cho chúng con nghe.” </vt:lpstr>
      <vt:lpstr>Người đáp : “Kẻ gieo hạt giống tốt là Con Người. Ruộng là thế gian. </vt:lpstr>
      <vt:lpstr>Hạt giống tốt, đó là con cái Nước Trời. Cỏ lùng là con cái Ác Thần.</vt:lpstr>
      <vt:lpstr>Kẻ thù đã gieo cỏ lùng là quỷ dữ. Mùa gặt là ngày tận thế. Thợ gặt là các thiên sứ. </vt:lpstr>
      <vt:lpstr>Vậy, như người ta gom cỏ lùng rồi lấy lửa đốt đi thế nào, thì đến ngày tận thế cũng sẽ xảy ra như vậy. </vt:lpstr>
      <vt:lpstr>Con Người sẽ sai các thiên sứ của Người tập trung mọi kẻ làm gương mù gương xấu và mọi kẻ làm điều gian ác,</vt:lpstr>
      <vt:lpstr>mà tống ra khỏi Nước của Người, rồi quăng chúng vào lò lửa; ở đó, người ta sẽ phải khóc lóc nghiến răng. </vt:lpstr>
      <vt:lpstr>Bấy giờ người công chính sẽ chói lọi như mặt trời, trong Nước của Cha họ. Ai có tai thì nghe.” ĐÓ LÀ LỜI CHÚA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8</cp:revision>
  <dcterms:created xsi:type="dcterms:W3CDTF">2020-07-17T08:00:30Z</dcterms:created>
  <dcterms:modified xsi:type="dcterms:W3CDTF">2020-07-18T08:49:38Z</dcterms:modified>
</cp:coreProperties>
</file>