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1"/>
  </p:notesMasterIdLst>
  <p:sldIdLst>
    <p:sldId id="311" r:id="rId3"/>
    <p:sldId id="314" r:id="rId4"/>
    <p:sldId id="688" r:id="rId5"/>
    <p:sldId id="687" r:id="rId6"/>
    <p:sldId id="332" r:id="rId7"/>
    <p:sldId id="685" r:id="rId8"/>
    <p:sldId id="408" r:id="rId9"/>
    <p:sldId id="581" r:id="rId10"/>
    <p:sldId id="328" r:id="rId11"/>
    <p:sldId id="674" r:id="rId12"/>
    <p:sldId id="677" r:id="rId13"/>
    <p:sldId id="675" r:id="rId14"/>
    <p:sldId id="689" r:id="rId15"/>
    <p:sldId id="676" r:id="rId16"/>
    <p:sldId id="256" r:id="rId17"/>
    <p:sldId id="686" r:id="rId18"/>
    <p:sldId id="257" r:id="rId19"/>
    <p:sldId id="6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 varScale="1">
        <p:scale>
          <a:sx n="75" d="100"/>
          <a:sy n="75" d="100"/>
        </p:scale>
        <p:origin x="3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716F-124D-4481-A607-685ACC0D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C7782-CBB0-46A1-85E7-881891048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9F96-BE5B-4045-B665-137A041A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CD85-EB78-4297-A173-7FFA5B01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FA395-3E37-476A-A995-6484D8A1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A24A-778E-4001-9C44-11A429D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0C78-6F67-4021-A71C-0C98964F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DF738-2CFA-4056-848E-FC519850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EE2B4-1B20-4281-B6F5-2742BB7C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D2B3-9758-42BC-8127-BC2045A0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3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629E-DB4D-4C1A-ACAD-FE84235A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C7E3A-EAB7-407A-A547-36CDEA94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B2099-C687-4C23-A3D7-8F5B9CBD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ACC55-BB9B-43A0-961E-39B9192F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AA28-DFF9-45F7-BF82-95677083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FD5C-63DA-4D7E-9DF2-27A8D839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0215-3662-4550-86D3-70CA859AF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CC50-87C8-42C4-B26D-76FC137DD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B9C40-0D48-4919-86AB-077D0EDF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28F46-8D8B-47BD-88F7-8DDF41F7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9DEAF-9849-49E1-AEE0-B26B66E5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5C3B-832E-4869-BB99-026E3C28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AA498-D24E-4230-BB4C-C06CAA52F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D56D7-B495-4776-89E6-4DAE93E7C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D0E3D-4CBC-43F0-B308-1E589ED55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9C0CC-6F52-404A-971D-9EF8FBC9C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C1DDF-AD88-470C-A2F3-954D7EF5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788E-17E2-496C-AC34-CD465CD6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1F94E-1942-4FF1-8BE4-42DA7AB9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18A3-C03A-4DA7-8782-6B460463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EB840-0C48-49A3-BF43-1815FDA7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7F5A4-76EC-45C6-B5BD-3259FF9D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8AD74-FD3F-4072-B03D-E8CA4BD8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44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58393-3F76-459A-85EB-A9BCAD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3329A-0944-4806-BCE5-B95CC375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C8CB7-3771-4DFA-B993-D731C9C6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CC1F-16F1-471F-BDC1-B7B68382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D720E-D66A-48F8-A3F5-840A5DCA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DC3F8-D2B4-4823-B89E-AD25E564C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0B94-FC5E-4A38-A36D-A1B57EA3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49836-744B-440E-9AE0-6DE0FA5E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5C07-B445-4221-8AF8-3D7D42A4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2B90-1D82-46E2-83EA-5F0CEAB3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8AFD1-7125-4167-B434-7EE60A4DC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8BF51-8BAE-4527-BD07-51864427A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CE46A-52FA-41F2-A90A-B6CAE350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A388C-1B55-45BD-9D37-0B399A7A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D848B-7175-48F6-B07C-ACB6165F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9664-3D03-45BE-A645-718E340E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DFFC-1F4F-4515-A148-66E53FC8C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07AC-2E48-482B-B593-69276C4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5DD2-1DCE-4DF5-9A12-DF722927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ED7DD-B756-488A-BA78-8C0B26E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1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E3F6E-E278-4940-963B-1B202EB86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C26D-75D8-4650-BF27-304A3D01B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12914-215E-43FC-8F71-960887D2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6AB42-BED8-482D-A04E-93A18E4B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265F-0EEC-49F5-9BCD-C99BCD95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2FB6B-CD9B-4808-BE3D-10FF8BBF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AB7E6-17F6-46A0-9CC6-901DF2159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FC76-7039-4D8D-ADF2-77DCC7341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58C6-91F7-48E6-848D-AC93DBDC516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7535-0ACF-4C5B-B0BD-3E9BA6D2A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7E9F-EAC0-44BE-AB52-AFB62938F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78CE-41F7-46F3-9D11-B94D847D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II MÙA CHAY - NĂM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 dirty="0">
                  <a:latin typeface="Times New Roman" pitchFamily="18" charset="0"/>
                  <a:cs typeface="Times New Roman" pitchFamily="18" charset="0"/>
                </a:rPr>
                <a:t>Phêrô, Anrê và Gioan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 dirty="0">
                  <a:latin typeface="Times New Roman" pitchFamily="18" charset="0"/>
                  <a:cs typeface="Times New Roman" pitchFamily="18" charset="0"/>
                </a:rPr>
                <a:t>Phêrô, Giacôbê và Gioan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Phêrô, Gioan và Philipphê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6000" b="1">
                  <a:latin typeface="Times New Roman" pitchFamily="18" charset="0"/>
                  <a:cs typeface="Times New Roman" pitchFamily="18" charset="0"/>
                </a:rPr>
                <a:t>Phêrô, Anrê và Giacôbê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271" y="3645787"/>
            <a:ext cx="12211121" cy="813549"/>
            <a:chOff x="-1896924" y="4700183"/>
            <a:chExt cx="10541236" cy="69731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9231" y="470018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6000" b="1" dirty="0">
                  <a:latin typeface="Times New Roman" pitchFamily="18" charset="0"/>
                  <a:cs typeface="Times New Roman" pitchFamily="18" charset="0"/>
                </a:rPr>
                <a:t>Phêrô, Giacôbê và Gioan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cs typeface="Arial" panose="020B0604020202020204" pitchFamily="34" charset="0"/>
              </a:rPr>
              <a:t>1. </a:t>
            </a:r>
            <a:r>
              <a:rPr lang="vi-VN" sz="8000" b="1" dirty="0">
                <a:cs typeface="Arial" panose="020B0604020202020204" pitchFamily="34" charset="0"/>
              </a:rPr>
              <a:t>Đức Giêsu đã đưa những </a:t>
            </a:r>
            <a:r>
              <a:rPr lang="vi-VN" sz="8000" b="1" u="sng" dirty="0">
                <a:solidFill>
                  <a:srgbClr val="FF0000"/>
                </a:solidFill>
                <a:cs typeface="Arial" panose="020B0604020202020204" pitchFamily="34" charset="0"/>
              </a:rPr>
              <a:t>ai</a:t>
            </a:r>
            <a:r>
              <a:rPr lang="vi-VN" sz="8000" b="1" dirty="0">
                <a:cs typeface="Arial" panose="020B0604020202020204" pitchFamily="34" charset="0"/>
              </a:rPr>
              <a:t> theo mình?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Tỏ vinh quang của Ngài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Mặc khải Nước Trời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Cầu nguyện 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Tất cả các ý trên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606890"/>
            <a:ext cx="12222962" cy="814690"/>
            <a:chOff x="-1907887" y="3951975"/>
            <a:chExt cx="10551453" cy="69829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396446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9977" y="395197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Tỏ vinh quang của Ngài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cs typeface="Arial" panose="020B0604020202020204" pitchFamily="34" charset="0"/>
              </a:rPr>
              <a:t>2. </a:t>
            </a:r>
            <a:r>
              <a:rPr lang="vi-VN" sz="5400" b="1" dirty="0">
                <a:cs typeface="Arial" panose="020B0604020202020204" pitchFamily="34" charset="0"/>
              </a:rPr>
              <a:t>Đức Giêsu đưa các ông Phêrô, Giacôbê và Gioan lên núi </a:t>
            </a:r>
            <a:r>
              <a:rPr lang="vi-VN" sz="5400" b="1" u="sng" dirty="0">
                <a:solidFill>
                  <a:srgbClr val="FF0000"/>
                </a:solidFill>
                <a:cs typeface="Arial" panose="020B0604020202020204" pitchFamily="34" charset="0"/>
              </a:rPr>
              <a:t>để làm gì</a:t>
            </a:r>
            <a:r>
              <a:rPr lang="vi-VN" sz="5400" b="1" dirty="0">
                <a:cs typeface="Arial" panose="020B0604020202020204" pitchFamily="34" charset="0"/>
              </a:rPr>
              <a:t>?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Êlia và Êlisa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Êlisa và Môsê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Môsê và Aharon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Môsê và Êlia</a:t>
              </a:r>
              <a:endParaRPr lang="pt-B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372" y="5211974"/>
            <a:ext cx="12219307" cy="814183"/>
            <a:chOff x="-1896924" y="6131185"/>
            <a:chExt cx="10548301" cy="69786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614324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166" y="613118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Môsê và Êlia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31231" cy="2553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Giêsu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5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5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đàm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5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Ngài</a:t>
            </a:r>
            <a:r>
              <a:rPr lang="en-US" sz="5000" b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5000" b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Phê-rô</a:t>
              </a: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Gioan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Ê-li-a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Mô-sê</a:t>
              </a:r>
              <a:endParaRPr lang="pt-B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372" y="5223332"/>
            <a:ext cx="12210242" cy="802828"/>
            <a:chOff x="-1896924" y="6140918"/>
            <a:chExt cx="10540475" cy="68812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614324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9992" y="614091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Mô-sê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31231" cy="2553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7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7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7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đàm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Giêsu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ai?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 dirty="0">
                  <a:latin typeface="Times New Roman" pitchFamily="18" charset="0"/>
                  <a:cs typeface="Times New Roman" pitchFamily="18" charset="0"/>
                </a:rPr>
                <a:t>Môn đệ Gioan.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 dirty="0">
                  <a:latin typeface="Times New Roman" pitchFamily="18" charset="0"/>
                  <a:cs typeface="Times New Roman" pitchFamily="18" charset="0"/>
                </a:rPr>
                <a:t>Môn đệ Giacôbê.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Môn đệ Phêrô.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Môn đệ Tôma.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5" y="4361542"/>
            <a:ext cx="12240984" cy="802336"/>
            <a:chOff x="-1884590" y="6121227"/>
            <a:chExt cx="10567012" cy="68770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4590" y="612122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41121" y="612313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 dirty="0">
                  <a:latin typeface="Times New Roman" pitchFamily="18" charset="0"/>
                  <a:cs typeface="Times New Roman" pitchFamily="18" charset="0"/>
                </a:rPr>
                <a:t>Môn đệ Phêrô.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5. “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con ở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hay”.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6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48135" y="93601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28881" y="851327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  <a:endParaRPr lang="vi-VN" sz="32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28881" y="1627181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  <a:endParaRPr lang="vi-VN" sz="32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63234" y="2407560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  <a:endParaRPr lang="vi-VN" sz="32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48135" y="3183415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  <a:endParaRPr lang="vi-VN" sz="32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57038" y="3941141"/>
            <a:ext cx="731520" cy="64008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vi-VN" sz="3200" b="1" dirty="0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19085"/>
              </p:ext>
            </p:extLst>
          </p:nvPr>
        </p:nvGraphicFramePr>
        <p:xfrm>
          <a:off x="2318173" y="70948"/>
          <a:ext cx="75544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388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839388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</a:tblGrid>
              <a:tr h="756592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756592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F742D1-C723-4F79-88B6-EF971C4039AB}"/>
              </a:ext>
            </a:extLst>
          </p:cNvPr>
          <p:cNvSpPr/>
          <p:nvPr/>
        </p:nvSpPr>
        <p:spPr>
          <a:xfrm>
            <a:off x="3149600" y="388408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1E4355-8F0E-4DCE-B075-F42F3E0F4C00}"/>
              </a:ext>
            </a:extLst>
          </p:cNvPr>
          <p:cNvSpPr/>
          <p:nvPr/>
        </p:nvSpPr>
        <p:spPr>
          <a:xfrm>
            <a:off x="3987800" y="388408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B7AD2C-3474-4269-9100-7619EDE2BE23}"/>
              </a:ext>
            </a:extLst>
          </p:cNvPr>
          <p:cNvSpPr/>
          <p:nvPr/>
        </p:nvSpPr>
        <p:spPr>
          <a:xfrm>
            <a:off x="4824996" y="388408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2910450-1E56-4D87-95B8-F000B023F59E}"/>
              </a:ext>
            </a:extLst>
          </p:cNvPr>
          <p:cNvSpPr/>
          <p:nvPr/>
        </p:nvSpPr>
        <p:spPr>
          <a:xfrm>
            <a:off x="5663196" y="3884085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24B796-5A97-4114-A157-5ABE251AF60D}"/>
              </a:ext>
            </a:extLst>
          </p:cNvPr>
          <p:cNvSpPr/>
          <p:nvPr/>
        </p:nvSpPr>
        <p:spPr>
          <a:xfrm>
            <a:off x="6508750" y="3884085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16C19F0-5460-40BD-94CB-F764BF71B4BB}"/>
              </a:ext>
            </a:extLst>
          </p:cNvPr>
          <p:cNvSpPr/>
          <p:nvPr/>
        </p:nvSpPr>
        <p:spPr>
          <a:xfrm>
            <a:off x="7346950" y="3884084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C2FEB9-B49E-433A-BFE2-D1CD726E75F6}"/>
              </a:ext>
            </a:extLst>
          </p:cNvPr>
          <p:cNvSpPr/>
          <p:nvPr/>
        </p:nvSpPr>
        <p:spPr>
          <a:xfrm>
            <a:off x="8184146" y="3884084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61DFAD-B5F7-4EAC-AF14-1C18669636DA}"/>
              </a:ext>
            </a:extLst>
          </p:cNvPr>
          <p:cNvSpPr/>
          <p:nvPr/>
        </p:nvSpPr>
        <p:spPr>
          <a:xfrm>
            <a:off x="9022346" y="3884083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604F089-5083-430E-965A-F1DC5665C692}"/>
              </a:ext>
            </a:extLst>
          </p:cNvPr>
          <p:cNvSpPr/>
          <p:nvPr/>
        </p:nvSpPr>
        <p:spPr>
          <a:xfrm>
            <a:off x="2317641" y="3120559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CF433A-4AD6-4EA5-915D-6C0BF8B45968}"/>
              </a:ext>
            </a:extLst>
          </p:cNvPr>
          <p:cNvSpPr/>
          <p:nvPr/>
        </p:nvSpPr>
        <p:spPr>
          <a:xfrm>
            <a:off x="3155841" y="3120558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1E31446-C7EF-4AAD-A239-B9DC3B508EC6}"/>
              </a:ext>
            </a:extLst>
          </p:cNvPr>
          <p:cNvSpPr/>
          <p:nvPr/>
        </p:nvSpPr>
        <p:spPr>
          <a:xfrm>
            <a:off x="3993037" y="3120558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AB4149-461A-4F86-AD7D-77C579846FF1}"/>
              </a:ext>
            </a:extLst>
          </p:cNvPr>
          <p:cNvSpPr/>
          <p:nvPr/>
        </p:nvSpPr>
        <p:spPr>
          <a:xfrm>
            <a:off x="4831237" y="312055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08533BF-8871-49CF-8B8C-6C05CC6C3B21}"/>
              </a:ext>
            </a:extLst>
          </p:cNvPr>
          <p:cNvSpPr/>
          <p:nvPr/>
        </p:nvSpPr>
        <p:spPr>
          <a:xfrm>
            <a:off x="5676791" y="312055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2C70F6D-A63E-4414-84FF-CDF3B4A2EDD4}"/>
              </a:ext>
            </a:extLst>
          </p:cNvPr>
          <p:cNvSpPr/>
          <p:nvPr/>
        </p:nvSpPr>
        <p:spPr>
          <a:xfrm>
            <a:off x="6514991" y="312055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655A29-9022-4E2A-A600-EAAF008600D7}"/>
              </a:ext>
            </a:extLst>
          </p:cNvPr>
          <p:cNvSpPr/>
          <p:nvPr/>
        </p:nvSpPr>
        <p:spPr>
          <a:xfrm>
            <a:off x="7352187" y="312055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46D863-822B-4C6D-BEA4-A8C71CB81E1B}"/>
              </a:ext>
            </a:extLst>
          </p:cNvPr>
          <p:cNvSpPr/>
          <p:nvPr/>
        </p:nvSpPr>
        <p:spPr>
          <a:xfrm>
            <a:off x="8190387" y="3120555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EBA2EB4-687D-4161-975D-8BC4A421599E}"/>
              </a:ext>
            </a:extLst>
          </p:cNvPr>
          <p:cNvSpPr/>
          <p:nvPr/>
        </p:nvSpPr>
        <p:spPr>
          <a:xfrm>
            <a:off x="3994150" y="235322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A339FDC-53C6-4DC9-84D2-0BA14D42E153}"/>
              </a:ext>
            </a:extLst>
          </p:cNvPr>
          <p:cNvSpPr/>
          <p:nvPr/>
        </p:nvSpPr>
        <p:spPr>
          <a:xfrm>
            <a:off x="4832350" y="235322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3665734-F741-4A4A-B594-6B3BB1B92892}"/>
              </a:ext>
            </a:extLst>
          </p:cNvPr>
          <p:cNvSpPr/>
          <p:nvPr/>
        </p:nvSpPr>
        <p:spPr>
          <a:xfrm>
            <a:off x="5677904" y="2353226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89F65ED-0131-40F6-970B-20FCD486F52C}"/>
              </a:ext>
            </a:extLst>
          </p:cNvPr>
          <p:cNvSpPr/>
          <p:nvPr/>
        </p:nvSpPr>
        <p:spPr>
          <a:xfrm>
            <a:off x="6516104" y="2353225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1B75B45-8A1B-45E5-9655-4BEF380235E4}"/>
              </a:ext>
            </a:extLst>
          </p:cNvPr>
          <p:cNvSpPr/>
          <p:nvPr/>
        </p:nvSpPr>
        <p:spPr>
          <a:xfrm>
            <a:off x="7353300" y="2353225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60B1133-E1E9-438D-A7E9-55D02EE375AF}"/>
              </a:ext>
            </a:extLst>
          </p:cNvPr>
          <p:cNvSpPr/>
          <p:nvPr/>
        </p:nvSpPr>
        <p:spPr>
          <a:xfrm>
            <a:off x="8191500" y="2353224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3D1841-3B10-49AB-8715-7D37EC9275EA}"/>
              </a:ext>
            </a:extLst>
          </p:cNvPr>
          <p:cNvSpPr/>
          <p:nvPr/>
        </p:nvSpPr>
        <p:spPr>
          <a:xfrm>
            <a:off x="4000501" y="1598083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2362609-EC3F-4CF2-A1F5-BC086FD0A842}"/>
              </a:ext>
            </a:extLst>
          </p:cNvPr>
          <p:cNvSpPr/>
          <p:nvPr/>
        </p:nvSpPr>
        <p:spPr>
          <a:xfrm>
            <a:off x="4838701" y="1598082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3210FD1-5F0B-41F5-860A-AF68587AA0D5}"/>
              </a:ext>
            </a:extLst>
          </p:cNvPr>
          <p:cNvSpPr/>
          <p:nvPr/>
        </p:nvSpPr>
        <p:spPr>
          <a:xfrm>
            <a:off x="5684255" y="1598082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40DF538-F064-4964-A147-DD5011099C9B}"/>
              </a:ext>
            </a:extLst>
          </p:cNvPr>
          <p:cNvSpPr/>
          <p:nvPr/>
        </p:nvSpPr>
        <p:spPr>
          <a:xfrm>
            <a:off x="6522455" y="1598081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9D21963-F096-446C-AE14-109EA23FE817}"/>
              </a:ext>
            </a:extLst>
          </p:cNvPr>
          <p:cNvSpPr/>
          <p:nvPr/>
        </p:nvSpPr>
        <p:spPr>
          <a:xfrm>
            <a:off x="7359651" y="1598081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3C6E7C8-F07D-4277-9743-7DC44402410A}"/>
              </a:ext>
            </a:extLst>
          </p:cNvPr>
          <p:cNvSpPr/>
          <p:nvPr/>
        </p:nvSpPr>
        <p:spPr>
          <a:xfrm>
            <a:off x="8197851" y="1598080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413E6A9-A099-4C20-A67B-4FB89DCA5208}"/>
              </a:ext>
            </a:extLst>
          </p:cNvPr>
          <p:cNvSpPr/>
          <p:nvPr/>
        </p:nvSpPr>
        <p:spPr>
          <a:xfrm>
            <a:off x="2309960" y="842940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69B095A-32D3-4FEF-99F0-D3D7E97CFACA}"/>
              </a:ext>
            </a:extLst>
          </p:cNvPr>
          <p:cNvSpPr/>
          <p:nvPr/>
        </p:nvSpPr>
        <p:spPr>
          <a:xfrm>
            <a:off x="3147156" y="842940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826E659-5A9D-4990-81FF-FA2E167A9C06}"/>
              </a:ext>
            </a:extLst>
          </p:cNvPr>
          <p:cNvSpPr/>
          <p:nvPr/>
        </p:nvSpPr>
        <p:spPr>
          <a:xfrm>
            <a:off x="3992129" y="842939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C85FFC6-F7D9-4104-A7F9-F9F8D4E4406B}"/>
              </a:ext>
            </a:extLst>
          </p:cNvPr>
          <p:cNvSpPr/>
          <p:nvPr/>
        </p:nvSpPr>
        <p:spPr>
          <a:xfrm>
            <a:off x="4837153" y="84293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F97E4A9-D53C-428E-A164-4EE9E94FFF04}"/>
              </a:ext>
            </a:extLst>
          </p:cNvPr>
          <p:cNvSpPr/>
          <p:nvPr/>
        </p:nvSpPr>
        <p:spPr>
          <a:xfrm>
            <a:off x="5683576" y="84293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7F0747-D468-425B-B3C4-77BE6B593767}"/>
              </a:ext>
            </a:extLst>
          </p:cNvPr>
          <p:cNvSpPr/>
          <p:nvPr/>
        </p:nvSpPr>
        <p:spPr>
          <a:xfrm>
            <a:off x="6519852" y="842938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EC895BA-2F9D-41E8-8B60-EF69804B105E}"/>
              </a:ext>
            </a:extLst>
          </p:cNvPr>
          <p:cNvSpPr/>
          <p:nvPr/>
        </p:nvSpPr>
        <p:spPr>
          <a:xfrm>
            <a:off x="7358052" y="842937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BE7E7E1-45B3-43D2-B7BF-88802A24696F}"/>
              </a:ext>
            </a:extLst>
          </p:cNvPr>
          <p:cNvSpPr/>
          <p:nvPr/>
        </p:nvSpPr>
        <p:spPr>
          <a:xfrm>
            <a:off x="3140383" y="80561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0AD3497-0FEB-4906-9F32-E17E935E5599}"/>
              </a:ext>
            </a:extLst>
          </p:cNvPr>
          <p:cNvSpPr/>
          <p:nvPr/>
        </p:nvSpPr>
        <p:spPr>
          <a:xfrm>
            <a:off x="3984352" y="80561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873328-F779-4C3A-8C9C-D8BEDB7AAF78}"/>
              </a:ext>
            </a:extLst>
          </p:cNvPr>
          <p:cNvSpPr/>
          <p:nvPr/>
        </p:nvSpPr>
        <p:spPr>
          <a:xfrm>
            <a:off x="4829325" y="80560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F1A62BB-030D-4A86-AB7A-CFB62EC4BBF1}"/>
              </a:ext>
            </a:extLst>
          </p:cNvPr>
          <p:cNvSpPr/>
          <p:nvPr/>
        </p:nvSpPr>
        <p:spPr>
          <a:xfrm>
            <a:off x="5674879" y="80560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75ED4C9-13BE-49D9-BB73-8E7FAAFB62E7}"/>
              </a:ext>
            </a:extLst>
          </p:cNvPr>
          <p:cNvSpPr/>
          <p:nvPr/>
        </p:nvSpPr>
        <p:spPr>
          <a:xfrm>
            <a:off x="6513079" y="80559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56B044C-E3B5-4CBC-8269-29343EAF2515}"/>
              </a:ext>
            </a:extLst>
          </p:cNvPr>
          <p:cNvSpPr/>
          <p:nvPr/>
        </p:nvSpPr>
        <p:spPr>
          <a:xfrm>
            <a:off x="7350275" y="80559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65A0C17-B72E-481C-8352-DCCCE01DA273}"/>
              </a:ext>
            </a:extLst>
          </p:cNvPr>
          <p:cNvSpPr/>
          <p:nvPr/>
        </p:nvSpPr>
        <p:spPr>
          <a:xfrm>
            <a:off x="8188475" y="80558"/>
            <a:ext cx="844550" cy="758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A7828-A162-4E64-BC8F-AB072F152D28}"/>
              </a:ext>
            </a:extLst>
          </p:cNvPr>
          <p:cNvSpPr/>
          <p:nvPr/>
        </p:nvSpPr>
        <p:spPr>
          <a:xfrm>
            <a:off x="9627" y="4642944"/>
            <a:ext cx="1217274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000" b="1" dirty="0"/>
              <a:t>1.	KHI CHÚA GIÊSU BIẾN HÌNH, DUNG NHAN NGƯỜI CHÓI LỌI NHƯ </a:t>
            </a:r>
            <a:r>
              <a:rPr lang="vi-VN" sz="5000" b="1" dirty="0">
                <a:solidFill>
                  <a:srgbClr val="FF0000"/>
                </a:solidFill>
              </a:rPr>
              <a:t>CÁI GÌ? 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F74E97B-A2C6-4047-8B84-AC2A56D33215}"/>
              </a:ext>
            </a:extLst>
          </p:cNvPr>
          <p:cNvSpPr/>
          <p:nvPr/>
        </p:nvSpPr>
        <p:spPr>
          <a:xfrm>
            <a:off x="19254" y="4645489"/>
            <a:ext cx="1217274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2.	</a:t>
            </a:r>
            <a:r>
              <a:rPr lang="vi-VN" sz="4800" b="1" dirty="0">
                <a:solidFill>
                  <a:srgbClr val="FF0000"/>
                </a:solidFill>
              </a:rPr>
              <a:t>TÊN CỦA MỘT </a:t>
            </a:r>
            <a:r>
              <a:rPr lang="vi-VN" sz="4800" b="1" dirty="0"/>
              <a:t>TRONG BA MÔN ĐỆ ĐƯỢC CHÚA GIÊSU ĐƯA LÊN NÚI?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D0C8E8B-665C-480B-982F-BFBB656E2F19}"/>
              </a:ext>
            </a:extLst>
          </p:cNvPr>
          <p:cNvSpPr/>
          <p:nvPr/>
        </p:nvSpPr>
        <p:spPr>
          <a:xfrm>
            <a:off x="28881" y="4655836"/>
            <a:ext cx="1217274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>
              <a:buAutoNum type="arabicPeriod" startAt="3"/>
            </a:pPr>
            <a:r>
              <a:rPr lang="vi-VN" sz="4800" b="1" dirty="0"/>
              <a:t>ÔNG PHÊRÔ ĐANG NÓI, CHỢT CÓ </a:t>
            </a:r>
            <a:endParaRPr lang="en-US" sz="4800" b="1" dirty="0"/>
          </a:p>
          <a:p>
            <a:pPr algn="ctr"/>
            <a:r>
              <a:rPr lang="vi-VN" sz="4800" b="1" dirty="0"/>
              <a:t>… … SÁNG NGỜI BAO PHỦ CÁC ÔNG.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998EB1E-8D88-441C-8784-B51709B94692}"/>
              </a:ext>
            </a:extLst>
          </p:cNvPr>
          <p:cNvSpPr/>
          <p:nvPr/>
        </p:nvSpPr>
        <p:spPr>
          <a:xfrm>
            <a:off x="48135" y="4693998"/>
            <a:ext cx="1217274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4.	ĐỨC GIÊ-SU ĐEM BA TÔNG ĐỒ ĐI TỚI </a:t>
            </a:r>
            <a:r>
              <a:rPr lang="vi-VN" sz="4800" b="1" u="sng" dirty="0">
                <a:solidFill>
                  <a:srgbClr val="FF0000"/>
                </a:solidFill>
              </a:rPr>
              <a:t>MỘT NGỌN GÌ</a:t>
            </a:r>
            <a:r>
              <a:rPr lang="vi-VN" sz="4800" b="1" dirty="0"/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D8C93B6-D67B-4DE3-812F-B6E69357AF53}"/>
              </a:ext>
            </a:extLst>
          </p:cNvPr>
          <p:cNvSpPr/>
          <p:nvPr/>
        </p:nvSpPr>
        <p:spPr>
          <a:xfrm>
            <a:off x="67389" y="4650663"/>
            <a:ext cx="1217274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>
              <a:buAutoNum type="arabicPeriod" startAt="5"/>
            </a:pPr>
            <a:r>
              <a:rPr lang="en-US" sz="4800" b="1" dirty="0"/>
              <a:t>“</a:t>
            </a:r>
            <a:r>
              <a:rPr lang="vi-VN" sz="4800" b="1" dirty="0"/>
              <a:t>ĐÂY LÀ CON YÊU DẤU CỦA TA, </a:t>
            </a:r>
            <a:endParaRPr lang="en-US" sz="4800" b="1" dirty="0"/>
          </a:p>
          <a:p>
            <a:pPr algn="ctr"/>
            <a:r>
              <a:rPr lang="vi-VN" sz="4800" b="1" dirty="0"/>
              <a:t>TA HÀI LÒNG VỀ NGƯỜI. CÁC NGƯƠI HÃY </a:t>
            </a:r>
            <a:r>
              <a:rPr lang="en-US" sz="4800" b="1" dirty="0"/>
              <a:t>… …</a:t>
            </a:r>
            <a:r>
              <a:rPr lang="vi-VN" sz="4800" b="1" dirty="0"/>
              <a:t>LỜI NGƯỜI</a:t>
            </a:r>
            <a:r>
              <a:rPr lang="en-US" sz="4800" b="1" dirty="0"/>
              <a:t>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AAF550-E4E7-4292-BAA2-0F0E1CBD6722}"/>
              </a:ext>
            </a:extLst>
          </p:cNvPr>
          <p:cNvSpPr/>
          <p:nvPr/>
        </p:nvSpPr>
        <p:spPr>
          <a:xfrm>
            <a:off x="-48135" y="4675387"/>
            <a:ext cx="12269016" cy="2202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6. </a:t>
            </a:r>
            <a:r>
              <a:rPr lang="vi-VN" sz="4800" b="1" dirty="0"/>
              <a:t>ĐỨC GIÊ SU DẪN 3 TÔNG ĐỒ LÊN NÚI RỒI NGƯỜI BIỂN ĐỔI </a:t>
            </a:r>
            <a:r>
              <a:rPr lang="vi-VN" sz="4800" b="1" u="sng" dirty="0">
                <a:solidFill>
                  <a:srgbClr val="FF0000"/>
                </a:solidFill>
              </a:rPr>
              <a:t>CÁI GÌ </a:t>
            </a:r>
            <a:r>
              <a:rPr lang="vi-VN" sz="4800" b="1" dirty="0"/>
              <a:t>TRƯỚC MẶT CÁC ÔNG?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93" grpId="0" animBg="1"/>
      <p:bldP spid="93" grpId="1" animBg="1"/>
      <p:bldP spid="94" grpId="0" animBg="1"/>
      <p:bldP spid="94" grpId="1" animBg="1"/>
      <p:bldP spid="100" grpId="0" animBg="1"/>
      <p:bldP spid="10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1" animBg="1"/>
      <p:bldP spid="121" grpId="2" animBg="1"/>
      <p:bldP spid="122" grpId="1" animBg="1"/>
      <p:bldP spid="122" grpId="2" animBg="1"/>
      <p:bldP spid="123" grpId="1" animBg="1"/>
      <p:bldP spid="123" grpId="2" animBg="1"/>
      <p:bldP spid="124" grpId="1" animBg="1"/>
      <p:bldP spid="124" grpId="2" animBg="1"/>
      <p:bldP spid="125" grpId="1" animBg="1"/>
      <p:bldP spid="125" grpId="2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6" grpId="0" animBg="1"/>
      <p:bldP spid="6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4268-FBFC-43C5-B0EA-AC8BF556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82DA-7DC8-4C1B-B5B3-4195E896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C062DD-2166-435B-B2D7-72574F3F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5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0CAC47-A3BE-4C59-8DC6-9D25B7BD2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51453"/>
              </p:ext>
            </p:extLst>
          </p:nvPr>
        </p:nvGraphicFramePr>
        <p:xfrm>
          <a:off x="1" y="0"/>
          <a:ext cx="121920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Ỏ</a:t>
                      </a:r>
                      <a:endParaRPr 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>
                          <a:solidFill>
                            <a:schemeClr val="bg1"/>
                          </a:solidFill>
                        </a:rPr>
                        <a:t>Ì</a:t>
                      </a:r>
                      <a:endParaRPr 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 ngày sau, Đức Giê-su đem các ông Phê-rô, Gia-cô-bê và Gio-an là em ông Gia-cô-bê đi theo mình. Người đưa các ông đi riêng ra một chỗ, tới một ngọn núi cao.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Người biến đổi hình dạng trước mặt các ông. Dung nhan Người chói lọi như mặt trời, và y phục Người trở nên trắng tinh như ánh sáng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bỗng các ông thấy ông Mô-sê và ông Ê-li-a hiện ra đàm đạo với Người. </a:t>
            </a: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Bấy giờ ông Phê-rô thưa với Đức Giê-su rằng: </a:t>
            </a:r>
            <a:endParaRPr lang="en-US" sz="7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"Lạy Ngài, chúng con ở đây, thật là hay! Nếu Ngài muốn, con xin dựng tại đây ba cái lều, một cho Ngài, một cho ông Mô-sê, và một cho ông Ê-li-a."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còn đang nói, chợt có đám mây sáng ngời bao phủ các ông, và có tiếng từ đám mây phán rằng: "Đây là Con yêu dấu của Ta, Ta hài lòng về Người. Các ngươi hãy vâng nghe lời Người!" 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vậy, các môn đệ kinh hoàng, ngã sấp mặt xuống đất. Bấy giờ Đức Giê-su lại gần, chạm vào các ông và bảo: "Chỗi dậy đi, đừng sợ!"</a:t>
            </a:r>
            <a:endParaRPr lang="en-US" sz="7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 khi thầy trò từ trên núi xuống, Đức Giê-su truyền cho các ông rằng: "Đừng nói cho ai hay thị kiến ấy, cho đến khi Con Người từ cõi chết 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13296</TotalTime>
  <Words>718</Words>
  <Application>Microsoft Office PowerPoint</Application>
  <PresentationFormat>Widescreen</PresentationFormat>
  <Paragraphs>178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Sáu ngày sau, Đức Giê-su đem các ông Phê-rô, Gia-cô-bê và Gio-an là em ông Gia-cô-bê đi theo mình. Người đưa các ông đi riêng ra một chỗ, tới một ngọn núi cao. </vt:lpstr>
      <vt:lpstr>Rồi Người biến đổi hình dạng trước mặt các ông. Dung nhan Người chói lọi như mặt trời, và y phục Người trở nên trắng tinh như ánh sáng</vt:lpstr>
      <vt:lpstr>Và bỗng các ông thấy ông Mô-sê và ông Ê-li-a hiện ra đàm đạo với Người.  Bấy giờ ông Phê-rô thưa với Đức Giê-su rằng: </vt:lpstr>
      <vt:lpstr>"Lạy Ngài, chúng con ở đây, thật là hay! Nếu Ngài muốn, con xin dựng tại đây ba cái lều, một cho Ngài, một cho ông Mô-sê, và một cho ông Ê-li-a." </vt:lpstr>
      <vt:lpstr>Ông còn đang nói, chợt có đám mây sáng ngời bao phủ các ông, và có tiếng từ đám mây phán rằng: "Đây là Con yêu dấu của Ta, Ta hài lòng về Người. Các ngươi hãy vâng nghe lời Người!" </vt:lpstr>
      <vt:lpstr>Nghe vậy, các môn đệ kinh hoàng, ngã sấp mặt xuống đất. Bấy giờ Đức Giê-su lại gần, chạm vào các ông và bảo: "Chỗi dậy đi, đừng sợ!"</vt:lpstr>
      <vt:lpstr>Đang khi thầy trò từ trên núi xuống, Đức Giê-su truyền cho các ông rằng: "Đừng nói cho ai hay thị kiến ấy, cho đến khi Con Người từ cõi chết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588</cp:revision>
  <dcterms:created xsi:type="dcterms:W3CDTF">2015-10-15T10:55:08Z</dcterms:created>
  <dcterms:modified xsi:type="dcterms:W3CDTF">2020-03-06T02:55:59Z</dcterms:modified>
</cp:coreProperties>
</file>